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23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48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7F374C-0DD9-BF49-95E5-25DECDA1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F6BA3-830C-4E4B-B489-7EACBE7E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AFAA6C-918C-5940-8D9D-8665E97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58354-0C2D-474C-A379-E866638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C8012-130C-4642-938C-A3F25DB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5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8475D-7526-E046-B96C-CF5DF57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C8C8B-C1F5-AC4D-B6FC-E61B03DD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27E3DD-D9BF-CE4E-A799-838C5ADC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CAE719-FFFB-D44F-B925-7437D68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4A362F-97FF-0540-8CA1-5C15FA6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B03FB6-9D21-5F46-890A-673BF11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7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F380A-2025-104F-A50B-E2571587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35060-75A4-C342-8D8B-7789D251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D176E5-CE4C-5447-AF7A-B538C7CEC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EDEF16-CD2C-074D-B271-F44F76B8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1E8DE2-0079-7B44-8428-4F5C17CD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80FAC4-A06E-E94C-9A76-C2F1B70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A91576-A15A-BD44-99BB-0DAEA976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F55F22-26BF-654B-ADC0-629A5D2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4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E94AE3-42D6-6344-8967-D845226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B20478-C96F-1C45-9765-C567964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729070-1FA0-4B46-A8F3-2466268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C81D9-F22F-5C4B-AC68-E136786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37EEC-3180-F041-864E-B2C0221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3B782C-0DCD-A94D-B620-362DA76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E2638-156C-8740-A1F7-DF4182D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304A7F-EDD3-4440-9E86-57D8D8A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914550-14E8-8841-8CAB-D367CCC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2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F315C-0734-014E-AB37-D7E823E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BD5771-BB4A-3B49-BCE4-3B550D0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1FDF3B-475F-D249-AC54-9ADF90E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3BD24-40F9-0C4D-B4D3-099578C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1102C4-CB9D-9843-AB20-9C84D528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D8800B-7444-DA47-A26C-BCA4839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E532E-34DC-0441-ACE7-10BF804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C7C49F-A357-A54B-911E-C61D595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0899B-5F07-4144-9F69-AE008D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40A71-5027-1B40-BDC4-26798F93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6504EA-2BB4-574D-BE45-BBD2A8F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13/05/2021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218" y="2823640"/>
            <a:ext cx="8640580" cy="1058812"/>
          </a:xfrm>
        </p:spPr>
        <p:txBody>
          <a:bodyPr/>
          <a:lstStyle/>
          <a:p>
            <a:r>
              <a:rPr lang="it-IT" sz="2400" dirty="0">
                <a:cs typeface="Times New Roman" panose="02020603050405020304" pitchFamily="18" charset="0"/>
              </a:rPr>
              <a:t>Corso di Laurea magistrale in</a:t>
            </a: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>
                <a:cs typeface="Arial" panose="020B0604020202020204" pitchFamily="34" charset="0"/>
              </a:rPr>
              <a:t>Scienze Pedagogiche</a:t>
            </a:r>
            <a:br>
              <a:rPr lang="it-IT" sz="4800" dirty="0"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3ECAB6-6677-A34F-A194-030954E4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cs typeface="Arial" panose="020B0604020202020204" pitchFamily="34" charset="0"/>
              </a:rPr>
              <a:t>Classe LM-85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1259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85" y="1101362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Requisiti di accesso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326" y="2118666"/>
            <a:ext cx="10515600" cy="4139378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200" b="1" dirty="0">
                <a:solidFill>
                  <a:prstClr val="black"/>
                </a:solidFill>
                <a:cs typeface="Arial" panose="020B0604020202020204" pitchFamily="34" charset="0"/>
              </a:rPr>
              <a:t>b) Requisiti curricolari</a:t>
            </a:r>
            <a:r>
              <a:rPr lang="it-IT" sz="2000" b="1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cs typeface="Arial" panose="020B0604020202020204" pitchFamily="34" charset="0"/>
              </a:rPr>
              <a:t>						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per chi è in possesso di una laurea triennale nelle </a:t>
            </a:r>
            <a:r>
              <a:rPr lang="it-IT" sz="2800" dirty="0">
                <a:solidFill>
                  <a:srgbClr val="92006C"/>
                </a:solidFill>
                <a:cs typeface="Arial" panose="020B0604020202020204" pitchFamily="34" charset="0"/>
              </a:rPr>
              <a:t>Classi 18, L-19 o della laurea in Scienze della formazione primaria o del diploma di laurea quadriennale in Pedagogia o in Scienze dell'educazione,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si dà per acquisita la valutazione positiva del curriculum </a:t>
            </a:r>
            <a:r>
              <a:rPr lang="it-IT" sz="2800" dirty="0" err="1">
                <a:solidFill>
                  <a:schemeClr val="tx1"/>
                </a:solidFill>
                <a:cs typeface="Arial" panose="020B0604020202020204" pitchFamily="34" charset="0"/>
              </a:rPr>
              <a:t>studiorum</a:t>
            </a: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  <a:cs typeface="Arial" panose="020B0604020202020204" pitchFamily="34" charset="0"/>
              </a:rPr>
              <a:t>per chi è in possesso </a:t>
            </a:r>
            <a:r>
              <a:rPr lang="it-IT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di un titolo di </a:t>
            </a:r>
            <a:r>
              <a:rPr lang="it-IT" sz="2800" b="1" dirty="0">
                <a:solidFill>
                  <a:schemeClr val="tx1"/>
                </a:solidFill>
                <a:cs typeface="Arial" panose="020B0604020202020204" pitchFamily="34" charset="0"/>
              </a:rPr>
              <a:t>studio diverso da quelli appena elencati</a:t>
            </a: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 si richiede l’avvenuta acquisizione </a:t>
            </a:r>
            <a:r>
              <a:rPr lang="it-IT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di </a:t>
            </a:r>
            <a:r>
              <a:rPr lang="it-IT" sz="2800" dirty="0" smtClean="0">
                <a:solidFill>
                  <a:srgbClr val="92006C"/>
                </a:solidFill>
                <a:cs typeface="Arial" panose="020B0604020202020204" pitchFamily="34" charset="0"/>
              </a:rPr>
              <a:t>90 </a:t>
            </a:r>
            <a:r>
              <a:rPr lang="it-IT" sz="2800" dirty="0">
                <a:solidFill>
                  <a:srgbClr val="92006C"/>
                </a:solidFill>
                <a:cs typeface="Arial" panose="020B0604020202020204" pitchFamily="34" charset="0"/>
              </a:rPr>
              <a:t>CFU di area umanistica, di cui  almeno 30 CFU in alcuni settori scientifico disciplinari (vedi regolamento).</a:t>
            </a:r>
          </a:p>
          <a:p>
            <a:pPr marL="361950" algn="just"/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In mancanza dei requisiti curricolari appena indicati, fino a un  massimo di 30 CFU, l’ammissione al Corso di laurea magistrale è subordinata alla valutazione positiva di una Commissione che, tramite colloquio, verifica il possesso delle conoscenze e competenze richieste.</a:t>
            </a:r>
          </a:p>
        </p:txBody>
      </p:sp>
    </p:spTree>
    <p:extLst>
      <p:ext uri="{BB962C8B-B14F-4D97-AF65-F5344CB8AC3E}">
        <p14:creationId xmlns:p14="http://schemas.microsoft.com/office/powerpoint/2010/main" val="110650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85" y="1101362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Requisiti di accesso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326" y="2237538"/>
            <a:ext cx="10515600" cy="4139378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200" b="1" dirty="0">
                <a:solidFill>
                  <a:prstClr val="black"/>
                </a:solidFill>
                <a:cs typeface="Arial" panose="020B0604020202020204" pitchFamily="34" charset="0"/>
              </a:rPr>
              <a:t>c) Adeguata preparazione personale</a:t>
            </a:r>
            <a:endParaRPr lang="it-IT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200" dirty="0">
                <a:solidFill>
                  <a:prstClr val="black"/>
                </a:solidFill>
                <a:cs typeface="Arial" panose="020B0604020202020204" pitchFamily="34" charset="0"/>
              </a:rPr>
              <a:t>L'ammissione al corso di laurea magistrale è subordinata, oltre che al possesso del titolo di studio e dei requisiti curricolari, al superamento di una verifica dell'adeguatezza della personale preparazione </a:t>
            </a:r>
            <a:r>
              <a:rPr lang="it-IT" sz="3200" dirty="0">
                <a:solidFill>
                  <a:srgbClr val="92006C"/>
                </a:solidFill>
                <a:cs typeface="Arial" panose="020B0604020202020204" pitchFamily="34" charset="0"/>
              </a:rPr>
              <a:t>che si considera positivamente assolta per gli studenti che abbiano conseguito un voto di laurea non inferiore a 80/110.</a:t>
            </a:r>
            <a:r>
              <a:rPr lang="it-IT" sz="3200" dirty="0">
                <a:solidFill>
                  <a:prstClr val="black"/>
                </a:solidFill>
                <a:cs typeface="Arial" panose="020B0604020202020204" pitchFamily="34" charset="0"/>
              </a:rPr>
              <a:t> Per gli studenti che non raggiungono la suddetta soglia è prevista una prova di verifica della personale </a:t>
            </a:r>
            <a:r>
              <a:rPr lang="it-IT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preparazione, consistente </a:t>
            </a:r>
            <a:r>
              <a:rPr lang="it-IT" sz="3200" dirty="0">
                <a:solidFill>
                  <a:prstClr val="black"/>
                </a:solidFill>
                <a:cs typeface="Arial" panose="020B0604020202020204" pitchFamily="34" charset="0"/>
              </a:rPr>
              <a:t>in </a:t>
            </a:r>
            <a:r>
              <a:rPr lang="it-IT" sz="3200" b="1" dirty="0">
                <a:solidFill>
                  <a:prstClr val="black"/>
                </a:solidFill>
                <a:cs typeface="Arial" panose="020B0604020202020204" pitchFamily="34" charset="0"/>
              </a:rPr>
              <a:t>un colloquio</a:t>
            </a:r>
            <a:r>
              <a:rPr lang="it-IT" sz="3200" dirty="0">
                <a:solidFill>
                  <a:prstClr val="black"/>
                </a:solidFill>
                <a:cs typeface="Arial" panose="020B0604020202020204" pitchFamily="34" charset="0"/>
              </a:rPr>
              <a:t>, da parte di una apposita commissione nominata dal Presidente del Consiglio del corso di studio, finalizzata all'accertamento che il livello delle competenze possedute sia adeguato al corso di studio.	</a:t>
            </a:r>
            <a:endParaRPr lang="it-IT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6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85" y="900194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Piano di studi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326" y="1658463"/>
            <a:ext cx="10515600" cy="4139378"/>
          </a:xfrm>
        </p:spPr>
        <p:txBody>
          <a:bodyPr>
            <a:no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I Corsi di Laurea magistrale, di </a:t>
            </a:r>
            <a:r>
              <a:rPr lang="it-IT" b="1" dirty="0">
                <a:solidFill>
                  <a:schemeClr val="tx1"/>
                </a:solidFill>
                <a:cs typeface="Arial" panose="020B0604020202020204" pitchFamily="34" charset="0"/>
              </a:rPr>
              <a:t>durata biennale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, hanno l’obiettivo di fornire allo studente una</a:t>
            </a:r>
            <a:r>
              <a:rPr lang="it-IT" b="1" dirty="0">
                <a:solidFill>
                  <a:schemeClr val="tx1"/>
                </a:solidFill>
                <a:cs typeface="Arial" panose="020B0604020202020204" pitchFamily="34" charset="0"/>
              </a:rPr>
              <a:t> formazione di livello avanzato per l’esercizio di attività di elevata qualificazione in ambiti specifici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.							</a:t>
            </a:r>
          </a:p>
          <a:p>
            <a:pPr algn="just"/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Si accede alla laurea magistrale solo se in possesso di un titolo di studio adeguato (primo livello o vecchio ordinamento, ovvero di altro titolo di studio conseguito all’estero e riconosciuto idoneo).					</a:t>
            </a:r>
          </a:p>
          <a:p>
            <a:pPr algn="just"/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Per conseguire la laurea magistrale lo studente deve essere in possesso </a:t>
            </a:r>
            <a:r>
              <a:rPr lang="it-IT" b="1" dirty="0">
                <a:solidFill>
                  <a:schemeClr val="tx1"/>
                </a:solidFill>
                <a:cs typeface="Arial" panose="020B0604020202020204" pitchFamily="34" charset="0"/>
              </a:rPr>
              <a:t>complessivamente di 300 CFU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, ivi compresi quelli già acquisiti e riconosciuti validi nel relativo Corso di Laurea triennale.					</a:t>
            </a:r>
          </a:p>
          <a:p>
            <a:pPr algn="just"/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Il Corso di Laurea magistrale si conclude con l’elaborazione e </a:t>
            </a:r>
            <a:r>
              <a:rPr lang="it-IT" b="1" dirty="0">
                <a:solidFill>
                  <a:srgbClr val="92006C"/>
                </a:solidFill>
                <a:cs typeface="Arial" panose="020B0604020202020204" pitchFamily="34" charset="0"/>
              </a:rPr>
              <a:t>la discussione di una tesi finale.</a:t>
            </a:r>
          </a:p>
        </p:txBody>
      </p:sp>
    </p:spTree>
    <p:extLst>
      <p:ext uri="{BB962C8B-B14F-4D97-AF65-F5344CB8AC3E}">
        <p14:creationId xmlns:p14="http://schemas.microsoft.com/office/powerpoint/2010/main" val="58566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18" y="1002071"/>
            <a:ext cx="10515600" cy="930101"/>
          </a:xfrm>
        </p:spPr>
        <p:txBody>
          <a:bodyPr/>
          <a:lstStyle/>
          <a:p>
            <a:r>
              <a:rPr lang="it-IT" sz="4000" dirty="0" smtClean="0"/>
              <a:t>Piano di studi: primo anno</a:t>
            </a:r>
            <a:endParaRPr lang="it-IT" sz="40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429" y="2031463"/>
            <a:ext cx="5034685" cy="438782"/>
          </a:xfrm>
        </p:spPr>
        <p:txBody>
          <a:bodyPr>
            <a:noAutofit/>
          </a:bodyPr>
          <a:lstStyle/>
          <a:p>
            <a:pPr algn="just"/>
            <a:r>
              <a:rPr lang="it-IT" b="1" dirty="0" smtClean="0">
                <a:solidFill>
                  <a:srgbClr val="92006C"/>
                </a:solidFill>
                <a:cs typeface="Arial" panose="020B0604020202020204" pitchFamily="34" charset="0"/>
              </a:rPr>
              <a:t>Pedagogia e scienze umane</a:t>
            </a:r>
            <a:endParaRPr lang="it-IT" b="1" dirty="0">
              <a:solidFill>
                <a:srgbClr val="92006C"/>
              </a:solidFill>
              <a:cs typeface="Arial" panose="020B0604020202020204" pitchFamily="34" charset="0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764" y="1200652"/>
            <a:ext cx="2953266" cy="731520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7" y="2470245"/>
            <a:ext cx="5152767" cy="3804920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 txBox="1">
            <a:spLocks/>
          </p:cNvSpPr>
          <p:nvPr/>
        </p:nvSpPr>
        <p:spPr>
          <a:xfrm>
            <a:off x="6455665" y="2130753"/>
            <a:ext cx="5402366" cy="438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 smtClean="0">
                <a:solidFill>
                  <a:srgbClr val="92006C"/>
                </a:solidFill>
                <a:cs typeface="Arial" panose="020B0604020202020204" pitchFamily="34" charset="0"/>
              </a:rPr>
              <a:t>Pedagogista disabilità e marginalità</a:t>
            </a:r>
            <a:endParaRPr lang="it-IT" b="1" dirty="0">
              <a:solidFill>
                <a:srgbClr val="92006C"/>
              </a:solidFill>
              <a:cs typeface="Arial" panose="020B0604020202020204" pitchFamily="34" charset="0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660" y="2514943"/>
            <a:ext cx="5110892" cy="38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2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4" y="1028209"/>
            <a:ext cx="10515600" cy="930101"/>
          </a:xfrm>
        </p:spPr>
        <p:txBody>
          <a:bodyPr/>
          <a:lstStyle/>
          <a:p>
            <a:r>
              <a:rPr lang="it-IT" sz="4000" dirty="0" smtClean="0"/>
              <a:t>Piano di studi: secondo anno</a:t>
            </a:r>
            <a:endParaRPr lang="it-IT" sz="40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429" y="2031463"/>
            <a:ext cx="5034685" cy="438782"/>
          </a:xfrm>
        </p:spPr>
        <p:txBody>
          <a:bodyPr>
            <a:noAutofit/>
          </a:bodyPr>
          <a:lstStyle/>
          <a:p>
            <a:pPr algn="just"/>
            <a:r>
              <a:rPr lang="it-IT" b="1" dirty="0" smtClean="0">
                <a:solidFill>
                  <a:srgbClr val="92006C"/>
                </a:solidFill>
                <a:cs typeface="Arial" panose="020B0604020202020204" pitchFamily="34" charset="0"/>
              </a:rPr>
              <a:t>Pedagogia e scienze umane</a:t>
            </a:r>
            <a:endParaRPr lang="it-IT" b="1" dirty="0">
              <a:solidFill>
                <a:srgbClr val="92006C"/>
              </a:solidFill>
              <a:cs typeface="Arial" panose="020B0604020202020204" pitchFamily="34" charset="0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764" y="1200652"/>
            <a:ext cx="2953266" cy="731520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 txBox="1">
            <a:spLocks/>
          </p:cNvSpPr>
          <p:nvPr/>
        </p:nvSpPr>
        <p:spPr>
          <a:xfrm>
            <a:off x="6196221" y="2130753"/>
            <a:ext cx="5661809" cy="438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 smtClean="0">
                <a:solidFill>
                  <a:srgbClr val="92006C"/>
                </a:solidFill>
                <a:cs typeface="Arial" panose="020B0604020202020204" pitchFamily="34" charset="0"/>
              </a:rPr>
              <a:t>Pedagogista disabilità e marginalità</a:t>
            </a:r>
            <a:endParaRPr lang="it-IT" b="1" dirty="0">
              <a:solidFill>
                <a:srgbClr val="92006C"/>
              </a:solidFill>
              <a:cs typeface="Arial" panose="020B0604020202020204" pitchFamily="34" charset="0"/>
            </a:endParaRP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91" y="2569535"/>
            <a:ext cx="5140410" cy="2494280"/>
          </a:xfrm>
          <a:prstGeom prst="rect">
            <a:avLst/>
          </a:prstGeom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221" y="2569535"/>
            <a:ext cx="5417085" cy="24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0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97739" y="1281344"/>
            <a:ext cx="702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823B89"/>
                </a:solidFill>
                <a:latin typeface="Raleway" panose="020B0503030101060003"/>
                <a:cs typeface="Arial" panose="020B0604020202020204" pitchFamily="34" charset="0"/>
              </a:rPr>
              <a:t>Calendario didattico </a:t>
            </a:r>
            <a:r>
              <a:rPr lang="it-IT" sz="3200" b="1" dirty="0" err="1" smtClean="0">
                <a:solidFill>
                  <a:srgbClr val="823B89"/>
                </a:solidFill>
                <a:latin typeface="Raleway" panose="020B0503030101060003"/>
                <a:cs typeface="Arial" panose="020B0604020202020204" pitchFamily="34" charset="0"/>
              </a:rPr>
              <a:t>a.a</a:t>
            </a:r>
            <a:r>
              <a:rPr lang="it-IT" sz="3200" b="1" dirty="0" smtClean="0">
                <a:solidFill>
                  <a:srgbClr val="823B89"/>
                </a:solidFill>
                <a:latin typeface="Raleway" panose="020B0503030101060003"/>
                <a:cs typeface="Arial" panose="020B0604020202020204" pitchFamily="34" charset="0"/>
              </a:rPr>
              <a:t>. 2021/22 </a:t>
            </a:r>
            <a:endParaRPr lang="it-IT" sz="3200" b="1" dirty="0">
              <a:solidFill>
                <a:srgbClr val="823B89"/>
              </a:solidFill>
              <a:latin typeface="Raleway" panose="020B0503030101060003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8169" y="1866119"/>
            <a:ext cx="115228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/>
                <a:cs typeface="Arial" panose="020B0604020202020204" pitchFamily="34" charset="0"/>
              </a:rPr>
              <a:t>Le </a:t>
            </a: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/>
                <a:cs typeface="Arial" panose="020B0604020202020204" pitchFamily="34" charset="0"/>
              </a:rPr>
              <a:t>attività didattiche </a:t>
            </a:r>
            <a:r>
              <a:rPr kumimoji="0" lang="it-I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/>
                <a:cs typeface="Arial" panose="020B0604020202020204" pitchFamily="34" charset="0"/>
              </a:rPr>
              <a:t>sono organizzate in semestri: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/>
              <a:cs typeface="Arial" panose="020B0604020202020204" pitchFamily="34" charset="0"/>
            </a:endParaRPr>
          </a:p>
          <a:p>
            <a:pPr lvl="1" algn="just">
              <a:defRPr/>
            </a:pPr>
            <a:r>
              <a:rPr lang="it-IT" sz="2500" b="1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I </a:t>
            </a:r>
            <a:r>
              <a:rPr lang="it-IT" sz="2500" b="1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SEMESTRE: 	</a:t>
            </a:r>
            <a:r>
              <a:rPr lang="it-IT" sz="2500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27.09.2021 al 17.12.2021</a:t>
            </a:r>
          </a:p>
          <a:p>
            <a:pPr lvl="1" algn="just">
              <a:defRPr/>
            </a:pPr>
            <a:r>
              <a:rPr lang="it-IT" sz="2500" b="1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II </a:t>
            </a:r>
            <a:r>
              <a:rPr lang="it-IT" sz="2500" b="1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SEMESTRE: </a:t>
            </a:r>
            <a:r>
              <a:rPr lang="it-IT" sz="2500" b="1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	</a:t>
            </a:r>
            <a:r>
              <a:rPr lang="it-IT" sz="2500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21.02.2022 al 20.05.2022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it-IT" sz="2500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Per gli  </a:t>
            </a:r>
            <a:r>
              <a:rPr lang="it-IT" sz="2500" b="1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esami di profitto </a:t>
            </a:r>
            <a:r>
              <a:rPr lang="it-IT" sz="2500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è garantito un totale di </a:t>
            </a:r>
            <a:r>
              <a:rPr lang="it-IT" sz="2500" b="1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8 appelli </a:t>
            </a:r>
            <a:r>
              <a:rPr lang="it-IT" sz="2500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nel corso dell’anno solare suddivisi in </a:t>
            </a:r>
            <a:r>
              <a:rPr lang="it-IT" sz="2500" b="1" dirty="0">
                <a:solidFill>
                  <a:srgbClr val="823B89"/>
                </a:solidFill>
                <a:latin typeface="Raleway" panose="020B0503030101060003"/>
                <a:cs typeface="Arial" panose="020B0604020202020204" pitchFamily="34" charset="0"/>
              </a:rPr>
              <a:t>3</a:t>
            </a:r>
            <a:r>
              <a:rPr lang="it-IT" sz="2500" b="1" dirty="0">
                <a:solidFill>
                  <a:srgbClr val="92006C"/>
                </a:solidFill>
                <a:latin typeface="Raleway" panose="020B0503030101060003"/>
                <a:cs typeface="Arial" panose="020B0604020202020204" pitchFamily="34" charset="0"/>
              </a:rPr>
              <a:t> </a:t>
            </a:r>
            <a:r>
              <a:rPr lang="it-IT" sz="2500" b="1" dirty="0">
                <a:solidFill>
                  <a:srgbClr val="823B89"/>
                </a:solidFill>
                <a:latin typeface="Raleway" panose="020B0503030101060003"/>
                <a:cs typeface="Arial" panose="020B0604020202020204" pitchFamily="34" charset="0"/>
              </a:rPr>
              <a:t>sessioni</a:t>
            </a:r>
            <a:r>
              <a:rPr lang="it-IT" sz="2500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: </a:t>
            </a:r>
            <a:endParaRPr lang="it-IT" sz="2500" dirty="0" smtClean="0">
              <a:solidFill>
                <a:prstClr val="black"/>
              </a:solidFill>
              <a:latin typeface="Raleway" panose="020B0503030101060003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it-IT" sz="600" dirty="0">
              <a:solidFill>
                <a:prstClr val="black"/>
              </a:solidFill>
              <a:latin typeface="Raleway" panose="020B0503030101060003"/>
              <a:cs typeface="Arial" panose="020B0604020202020204" pitchFamily="34" charset="0"/>
            </a:endParaRPr>
          </a:p>
          <a:p>
            <a:pPr marL="2778125" lvl="1" indent="-2062163" algn="just">
              <a:defRPr/>
            </a:pPr>
            <a:r>
              <a:rPr lang="it-IT" sz="2300" b="1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 </a:t>
            </a:r>
            <a:r>
              <a:rPr lang="it-IT" sz="2300" b="1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- </a:t>
            </a:r>
            <a:r>
              <a:rPr lang="it-IT" sz="2300" i="1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invernale </a:t>
            </a:r>
            <a:r>
              <a:rPr lang="it-IT" sz="2300" i="1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(3 appelli)</a:t>
            </a:r>
          </a:p>
          <a:p>
            <a:pPr marL="2778125" lvl="1" indent="-2062163" algn="just">
              <a:defRPr/>
            </a:pPr>
            <a:r>
              <a:rPr lang="it-IT" sz="2300" i="1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 </a:t>
            </a:r>
            <a:r>
              <a:rPr lang="it-IT" sz="2300" b="1" i="1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- </a:t>
            </a:r>
            <a:r>
              <a:rPr lang="it-IT" sz="2300" i="1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estiva </a:t>
            </a:r>
            <a:r>
              <a:rPr lang="it-IT" sz="2300" i="1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(3 appelli) </a:t>
            </a:r>
          </a:p>
          <a:p>
            <a:pPr marL="2778125" lvl="1" indent="-2062163" algn="just">
              <a:defRPr/>
            </a:pPr>
            <a:r>
              <a:rPr lang="it-IT" sz="2300" i="1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 </a:t>
            </a:r>
            <a:r>
              <a:rPr lang="it-IT" sz="2300" b="1" i="1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- </a:t>
            </a:r>
            <a:r>
              <a:rPr lang="it-IT" sz="2300" i="1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autunnale </a:t>
            </a:r>
            <a:r>
              <a:rPr lang="it-IT" sz="2300" i="1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(2 appelli</a:t>
            </a:r>
            <a:r>
              <a:rPr lang="it-IT" sz="2300" i="1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)</a:t>
            </a:r>
          </a:p>
          <a:p>
            <a:pPr lvl="1" algn="just">
              <a:defRPr/>
            </a:pPr>
            <a:endParaRPr lang="it-IT" sz="600" dirty="0">
              <a:solidFill>
                <a:prstClr val="black"/>
              </a:solidFill>
              <a:latin typeface="Raleway" panose="020B0503030101060003"/>
              <a:cs typeface="Arial" panose="020B0604020202020204" pitchFamily="34" charset="0"/>
            </a:endParaRPr>
          </a:p>
          <a:p>
            <a:pPr marL="361950" lvl="0" algn="just">
              <a:defRPr/>
            </a:pPr>
            <a:r>
              <a:rPr lang="it-IT" sz="2500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È </a:t>
            </a:r>
            <a:r>
              <a:rPr lang="it-IT" sz="2500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inoltre garantita </a:t>
            </a:r>
            <a:r>
              <a:rPr lang="it-IT" sz="2500" b="1" dirty="0">
                <a:solidFill>
                  <a:srgbClr val="823B89"/>
                </a:solidFill>
                <a:latin typeface="Raleway" panose="020B0503030101060003"/>
                <a:cs typeface="Arial" panose="020B0604020202020204" pitchFamily="34" charset="0"/>
              </a:rPr>
              <a:t>1 sessione straordinaria </a:t>
            </a:r>
            <a:r>
              <a:rPr lang="it-IT" sz="2500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per i fuoricorso (1 appello</a:t>
            </a:r>
            <a:r>
              <a:rPr lang="it-IT" sz="2500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).</a:t>
            </a:r>
            <a:endParaRPr kumimoji="0" lang="it-IT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25296" y="1255067"/>
            <a:ext cx="3653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2C81"/>
                </a:solidFill>
                <a:effectLst/>
                <a:uLnTx/>
                <a:uFillTx/>
                <a:latin typeface="Raleway"/>
                <a:cs typeface="Times New Roman" panose="02020603050405020304" pitchFamily="18" charset="0"/>
              </a:rPr>
              <a:t>Contatti e siti utili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7D2C81"/>
              </a:solidFill>
              <a:effectLst/>
              <a:uLnTx/>
              <a:uFillTx/>
              <a:latin typeface="Raleway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2407" y="2020280"/>
            <a:ext cx="59355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cs typeface="Arial" panose="020B0604020202020204" pitchFamily="34" charset="0"/>
              </a:rPr>
              <a:t>Sito di ateneo: </a:t>
            </a:r>
            <a:r>
              <a:rPr lang="it-IT" sz="2400" dirty="0">
                <a:solidFill>
                  <a:prstClr val="black"/>
                </a:solidFill>
                <a:latin typeface="Raleway"/>
                <a:cs typeface="Arial" panose="020B0604020202020204" pitchFamily="34" charset="0"/>
              </a:rPr>
              <a:t>www.unimc.i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cs typeface="Arial" panose="020B0604020202020204" pitchFamily="34" charset="0"/>
              </a:rPr>
              <a:t>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cs typeface="Arial" panose="020B0604020202020204" pitchFamily="34" charset="0"/>
              </a:rPr>
              <a:t>Info su servizi studenti: adoss.unimc.it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2C81"/>
                </a:solidFill>
                <a:effectLst/>
                <a:uLnTx/>
                <a:uFillTx/>
                <a:latin typeface="Raleway"/>
                <a:cs typeface="Arial" panose="020B0604020202020204" pitchFamily="34" charset="0"/>
              </a:rPr>
              <a:t>Sito del dipartimento: sfbct.unimc.it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2407" y="3187511"/>
            <a:ext cx="5350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Raleway"/>
              </a:rPr>
              <a:t>NB: </a:t>
            </a:r>
            <a:r>
              <a:rPr lang="it-IT" dirty="0">
                <a:latin typeface="Raleway"/>
              </a:rPr>
              <a:t>tutte le principali informazioni per gli studenti (dal primo all’ultimo anno di corso) sono reperibili alla voce  </a:t>
            </a:r>
            <a:r>
              <a:rPr lang="it-IT" b="1" dirty="0" smtClean="0">
                <a:latin typeface="Raleway"/>
              </a:rPr>
              <a:t>DIDATTICA </a:t>
            </a:r>
            <a:r>
              <a:rPr lang="it-IT" dirty="0">
                <a:latin typeface="Raleway"/>
              </a:rPr>
              <a:t>del sito </a:t>
            </a:r>
            <a:r>
              <a:rPr lang="it-IT" b="1" i="1" dirty="0" smtClean="0">
                <a:latin typeface="Raleway"/>
              </a:rPr>
              <a:t>sfbct.unimc.it</a:t>
            </a:r>
            <a:r>
              <a:rPr lang="it-IT" b="1" dirty="0" smtClean="0">
                <a:latin typeface="Raleway"/>
              </a:rPr>
              <a:t>:</a:t>
            </a:r>
            <a:endParaRPr lang="it-IT" b="1" dirty="0">
              <a:latin typeface="Raleway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67722" y="4295228"/>
            <a:ext cx="3998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latin typeface="Raleway"/>
              </a:rPr>
              <a:t>Calendario didattico;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Raleway"/>
              </a:rPr>
              <a:t>Orari delle lezioni;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Raleway"/>
              </a:rPr>
              <a:t>Prenotazione agli esami;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Raleway"/>
              </a:rPr>
              <a:t>Info su TIROCINI;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Raleway"/>
              </a:rPr>
              <a:t>Info su CFU a scelta libera;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Raleway"/>
              </a:rPr>
              <a:t>Info su ESAME DI LAUREA</a:t>
            </a:r>
          </a:p>
          <a:p>
            <a:pPr marL="285750" indent="-285750">
              <a:buFontTx/>
              <a:buChar char="-"/>
            </a:pPr>
            <a:endParaRPr lang="it-IT" dirty="0">
              <a:latin typeface="Raleway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7501" y="338328"/>
            <a:ext cx="6127337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6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77824" y="1301423"/>
            <a:ext cx="10597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2C81"/>
                </a:solidFill>
                <a:effectLst/>
                <a:uLnTx/>
                <a:uFillTx/>
                <a:latin typeface="Raleway" panose="020B0503030101060003"/>
                <a:cs typeface="Times New Roman" panose="02020603050405020304" pitchFamily="18" charset="0"/>
              </a:rPr>
              <a:t>PROGRAMMI D’ESAME E COMUNICAZIONI</a:t>
            </a:r>
            <a:r>
              <a:rPr kumimoji="0" lang="it-IT" sz="3500" b="1" i="0" u="none" strike="noStrike" kern="1200" cap="none" spc="0" normalizeH="0" noProof="0" dirty="0" smtClean="0">
                <a:ln>
                  <a:noFill/>
                </a:ln>
                <a:solidFill>
                  <a:srgbClr val="7D2C81"/>
                </a:solidFill>
                <a:effectLst/>
                <a:uLnTx/>
                <a:uFillTx/>
                <a:latin typeface="Raleway" panose="020B0503030101060003"/>
                <a:cs typeface="Times New Roman" panose="02020603050405020304" pitchFamily="18" charset="0"/>
              </a:rPr>
              <a:t> DEI DOCENTI </a:t>
            </a:r>
            <a:endParaRPr kumimoji="0" lang="it-IT" sz="3500" b="1" i="0" u="none" strike="noStrike" kern="1200" cap="none" spc="0" normalizeH="0" baseline="0" noProof="0" dirty="0">
              <a:ln>
                <a:noFill/>
              </a:ln>
              <a:solidFill>
                <a:srgbClr val="7D2C81"/>
              </a:solidFill>
              <a:effectLst/>
              <a:uLnTx/>
              <a:uFillTx/>
              <a:latin typeface="Raleway" panose="020B0503030101060003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0484" y="2215296"/>
            <a:ext cx="59355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/>
                <a:cs typeface="Arial" panose="020B0604020202020204" pitchFamily="34" charset="0"/>
              </a:rPr>
              <a:t>Ogni docente ha una propria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/>
                <a:cs typeface="Arial" panose="020B0604020202020204" pitchFamily="34" charset="0"/>
              </a:rPr>
              <a:t> pagina personale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(SCHEDA DOCENTE)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/>
                <a:cs typeface="Arial" panose="020B0604020202020204" pitchFamily="34" charset="0"/>
              </a:rPr>
              <a:t> dove reperire: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400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Comunicazioni del docente;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400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Orario di ricevimento;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400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Calendario aggiornato delle lezioni;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400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Programma </a:t>
            </a:r>
            <a:r>
              <a:rPr lang="it-IT" sz="2400" dirty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d’esame </a:t>
            </a:r>
            <a:r>
              <a:rPr lang="it-IT" sz="2400" dirty="0" smtClean="0">
                <a:solidFill>
                  <a:prstClr val="black"/>
                </a:solidFill>
                <a:latin typeface="Raleway" panose="020B0503030101060003"/>
                <a:cs typeface="Arial" panose="020B0604020202020204" pitchFamily="34" charset="0"/>
              </a:rPr>
              <a:t>ed eventuali materiali.</a:t>
            </a:r>
            <a:endParaRPr lang="it-IT" sz="2400" dirty="0">
              <a:solidFill>
                <a:prstClr val="black"/>
              </a:solidFill>
              <a:latin typeface="Raleway" panose="020B0503030101060003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600" b="1" smtClean="0">
                <a:solidFill>
                  <a:srgbClr val="7D2C81"/>
                </a:solidFill>
                <a:latin typeface="Raleway" panose="020B0503030101060003"/>
                <a:cs typeface="Arial" panose="020B0604020202020204" pitchFamily="34" charset="0"/>
              </a:rPr>
              <a:t>Cerca </a:t>
            </a:r>
            <a:r>
              <a:rPr lang="it-IT" sz="2600" b="1" dirty="0" smtClean="0">
                <a:solidFill>
                  <a:srgbClr val="7D2C81"/>
                </a:solidFill>
                <a:latin typeface="Raleway" panose="020B0503030101060003"/>
                <a:cs typeface="Arial" panose="020B0604020202020204" pitchFamily="34" charset="0"/>
              </a:rPr>
              <a:t>il docente, usando la barra di ricerca e visita la sua SCHEDA!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674" y="2215297"/>
            <a:ext cx="5520737" cy="3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0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Presentazione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7646"/>
            <a:ext cx="10515600" cy="3027117"/>
          </a:xfrm>
        </p:spPr>
        <p:txBody>
          <a:bodyPr>
            <a:normAutofit/>
          </a:bodyPr>
          <a:lstStyle/>
          <a:p>
            <a:r>
              <a:rPr lang="it-IT" sz="2600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Il Corso di Studio in </a:t>
            </a:r>
            <a:r>
              <a:rPr lang="it-IT" sz="2600" b="1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Scienze pedagogiche </a:t>
            </a:r>
            <a:r>
              <a:rPr lang="it-IT" sz="2600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(classe LM-85) fornisce conoscenze e competenze specifiche e approfondite nell’ambito </a:t>
            </a:r>
            <a:r>
              <a:rPr lang="it-IT" sz="2600" dirty="0">
                <a:solidFill>
                  <a:srgbClr val="92006C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della pedagogia, della didattica e della psicologia</a:t>
            </a:r>
            <a:r>
              <a:rPr lang="it-IT" sz="2600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.  									</a:t>
            </a:r>
            <a:br>
              <a:rPr lang="it-IT" sz="2600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</a:br>
            <a:r>
              <a:rPr lang="it-IT" sz="2600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Il Corso di Studio si struttura in </a:t>
            </a:r>
            <a:r>
              <a:rPr lang="it-IT" sz="2600" b="1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due curricula</a:t>
            </a:r>
            <a:r>
              <a:rPr lang="it-IT" sz="2600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:				 </a:t>
            </a:r>
            <a:br>
              <a:rPr lang="it-IT" sz="2600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</a:br>
            <a:r>
              <a:rPr lang="it-IT" sz="2600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	- </a:t>
            </a:r>
            <a:r>
              <a:rPr lang="it-IT" sz="2600" dirty="0">
                <a:solidFill>
                  <a:srgbClr val="92006C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Pedagogia e </a:t>
            </a:r>
            <a:r>
              <a:rPr lang="it-IT" sz="2600" b="1" dirty="0">
                <a:solidFill>
                  <a:srgbClr val="92006C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scienze umane</a:t>
            </a:r>
            <a:br>
              <a:rPr lang="it-IT" sz="2600" b="1" dirty="0">
                <a:solidFill>
                  <a:srgbClr val="92006C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</a:br>
            <a:r>
              <a:rPr lang="it-IT" sz="2600" b="1" dirty="0">
                <a:solidFill>
                  <a:srgbClr val="92006C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	</a:t>
            </a:r>
            <a:r>
              <a:rPr lang="it-IT" sz="2600" dirty="0">
                <a:solidFill>
                  <a:prstClr val="black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- </a:t>
            </a:r>
            <a:r>
              <a:rPr lang="it-IT" sz="2600" dirty="0">
                <a:solidFill>
                  <a:srgbClr val="92006C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Pedagogista della </a:t>
            </a:r>
            <a:r>
              <a:rPr lang="it-IT" sz="2600" b="1" dirty="0" smtClean="0">
                <a:solidFill>
                  <a:srgbClr val="92006C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marginalità </a:t>
            </a:r>
            <a:r>
              <a:rPr lang="it-IT" sz="2600" b="1" dirty="0">
                <a:solidFill>
                  <a:srgbClr val="92006C"/>
                </a:solidFill>
                <a:latin typeface="Raleway" panose="020B0503030101060003"/>
                <a:ea typeface="+mj-ea"/>
                <a:cs typeface="Arial" panose="020B0604020202020204" pitchFamily="34" charset="0"/>
              </a:rPr>
              <a:t>e della disabilità</a:t>
            </a:r>
            <a:endParaRPr lang="it-IT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2432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Presentazione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7646"/>
            <a:ext cx="4962099" cy="3463847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92006C"/>
                </a:solidFill>
                <a:cs typeface="Arial" panose="020B0604020202020204" pitchFamily="34" charset="0"/>
              </a:rPr>
              <a:t>Pedagogia e scienze </a:t>
            </a:r>
            <a:r>
              <a:rPr lang="it-IT" sz="2800" b="1" dirty="0" smtClean="0">
                <a:solidFill>
                  <a:srgbClr val="92006C"/>
                </a:solidFill>
                <a:cs typeface="Arial" panose="020B0604020202020204" pitchFamily="34" charset="0"/>
              </a:rPr>
              <a:t>umane:</a:t>
            </a:r>
            <a:r>
              <a:rPr lang="it-IT" sz="2800" dirty="0" smtClean="0">
                <a:cs typeface="Arial" panose="020B0604020202020204" pitchFamily="34" charset="0"/>
              </a:rPr>
              <a:t> </a:t>
            </a:r>
            <a:endParaRPr lang="it-IT" sz="2800" dirty="0">
              <a:cs typeface="Arial" panose="020B0604020202020204" pitchFamily="34" charset="0"/>
            </a:endParaRPr>
          </a:p>
          <a:p>
            <a:endParaRPr lang="it-IT" sz="2800" dirty="0"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privilegia lo studio </a:t>
            </a:r>
            <a:r>
              <a:rPr lang="it-IT" sz="2800" b="1" dirty="0">
                <a:solidFill>
                  <a:schemeClr val="tx1"/>
                </a:solidFill>
                <a:cs typeface="Arial" panose="020B0604020202020204" pitchFamily="34" charset="0"/>
              </a:rPr>
              <a:t>teorico e critico della pedagogia</a:t>
            </a: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 in funzione della sua applicazione nei vari ambiti formativi; </a:t>
            </a:r>
            <a:r>
              <a:rPr lang="it-IT" sz="2800" dirty="0">
                <a:cs typeface="Arial" panose="020B0604020202020204" pitchFamily="34" charset="0"/>
              </a:rPr>
              <a:t>	</a:t>
            </a:r>
            <a:endParaRPr lang="it-IT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 txBox="1">
            <a:spLocks/>
          </p:cNvSpPr>
          <p:nvPr/>
        </p:nvSpPr>
        <p:spPr>
          <a:xfrm>
            <a:off x="6096000" y="2584386"/>
            <a:ext cx="5545540" cy="346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92006C"/>
                </a:solidFill>
                <a:cs typeface="Arial" panose="020B0604020202020204" pitchFamily="34" charset="0"/>
              </a:rPr>
              <a:t>Pedagogista della </a:t>
            </a:r>
            <a:r>
              <a:rPr lang="it-IT" sz="2800" b="1" dirty="0" smtClean="0">
                <a:solidFill>
                  <a:srgbClr val="92006C"/>
                </a:solidFill>
                <a:cs typeface="Arial" panose="020B0604020202020204" pitchFamily="34" charset="0"/>
              </a:rPr>
              <a:t>disabilità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endParaRPr lang="it-IT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it-IT" sz="2800" b="1" dirty="0" smtClean="0">
                <a:solidFill>
                  <a:srgbClr val="92006C"/>
                </a:solidFill>
                <a:cs typeface="Arial" panose="020B0604020202020204" pitchFamily="34" charset="0"/>
              </a:rPr>
              <a:t>e </a:t>
            </a:r>
            <a:r>
              <a:rPr lang="it-IT" sz="2800" b="1" dirty="0">
                <a:solidFill>
                  <a:srgbClr val="92006C"/>
                </a:solidFill>
                <a:cs typeface="Arial" panose="020B0604020202020204" pitchFamily="34" charset="0"/>
              </a:rPr>
              <a:t>della </a:t>
            </a:r>
            <a:r>
              <a:rPr lang="it-IT" sz="2800" b="1" dirty="0" smtClean="0">
                <a:solidFill>
                  <a:srgbClr val="92006C"/>
                </a:solidFill>
                <a:cs typeface="Arial" panose="020B0604020202020204" pitchFamily="34" charset="0"/>
              </a:rPr>
              <a:t>marginalità:</a:t>
            </a:r>
          </a:p>
          <a:p>
            <a:r>
              <a:rPr lang="it-IT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privilegia lo studio della pedagogia con particolare riferimento </a:t>
            </a:r>
            <a:r>
              <a:rPr lang="it-IT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all'handicap e alla marginalità.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it-IT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7646"/>
            <a:ext cx="10515600" cy="3027117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Il</a:t>
            </a:r>
            <a:r>
              <a:rPr lang="it-IT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92006C"/>
                </a:solidFill>
                <a:cs typeface="Arial" panose="020B0604020202020204" pitchFamily="34" charset="0"/>
              </a:rPr>
              <a:t>corso di laurea </a:t>
            </a:r>
            <a:r>
              <a:rPr lang="it-IT" sz="2800" b="1" dirty="0" smtClean="0">
                <a:solidFill>
                  <a:srgbClr val="92006C"/>
                </a:solidFill>
                <a:cs typeface="Arial" panose="020B0604020202020204" pitchFamily="34" charset="0"/>
              </a:rPr>
              <a:t>magistrale </a:t>
            </a:r>
            <a:r>
              <a:rPr lang="it-IT" sz="2800" b="1" dirty="0">
                <a:solidFill>
                  <a:schemeClr val="tx1"/>
                </a:solidFill>
                <a:cs typeface="Arial" panose="020B0604020202020204" pitchFamily="34" charset="0"/>
              </a:rPr>
              <a:t>in Scienze </a:t>
            </a:r>
            <a:r>
              <a:rPr lang="it-IT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Pedagogiche</a:t>
            </a:r>
            <a:r>
              <a:rPr lang="it-IT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  <a:r>
              <a:rPr lang="it-IT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rivolto agli studenti già in possesso della laurea triennale, intende far acquisire:</a:t>
            </a:r>
            <a:b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b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1) </a:t>
            </a:r>
            <a:r>
              <a:rPr lang="it-IT" sz="2800" b="1" dirty="0">
                <a:solidFill>
                  <a:schemeClr val="tx1"/>
                </a:solidFill>
                <a:cs typeface="Arial" panose="020B0604020202020204" pitchFamily="34" charset="0"/>
              </a:rPr>
              <a:t>solide conoscenze e competenze </a:t>
            </a: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nelle scienze pedagogiche e in quelle discipline, come la filosofia, la storia, la psicologia e la sociologia, che da un lato concorrono a inquadrare meglio, a livello concettuale e sistematico, l'azione </a:t>
            </a:r>
            <a:r>
              <a:rPr lang="it-IT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educativa, </a:t>
            </a: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e, dall'altro, ne favoriscono la realizzazione nei differenti contesti educativi e formativi;	</a:t>
            </a:r>
            <a:endParaRPr lang="it-IT" dirty="0">
              <a:solidFill>
                <a:schemeClr val="tx1"/>
              </a:solidFill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10341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684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2824"/>
            <a:ext cx="10515600" cy="3957851"/>
          </a:xfrm>
        </p:spPr>
        <p:txBody>
          <a:bodyPr>
            <a:normAutofit fontScale="70000" lnSpcReduction="20000"/>
          </a:bodyPr>
          <a:lstStyle/>
          <a:p>
            <a:r>
              <a:rPr lang="it-IT" sz="3400" dirty="0">
                <a:solidFill>
                  <a:schemeClr val="tx1"/>
                </a:solidFill>
                <a:cs typeface="Arial" panose="020B0604020202020204" pitchFamily="34" charset="0"/>
              </a:rPr>
              <a:t>2) </a:t>
            </a:r>
            <a:r>
              <a:rPr lang="it-IT" sz="3400" b="1" dirty="0">
                <a:solidFill>
                  <a:schemeClr val="tx1"/>
                </a:solidFill>
                <a:cs typeface="Arial" panose="020B0604020202020204" pitchFamily="34" charset="0"/>
              </a:rPr>
              <a:t>padronanza della metodologia di ricerca educativa </a:t>
            </a:r>
            <a:r>
              <a:rPr lang="it-IT" sz="3400" dirty="0">
                <a:solidFill>
                  <a:schemeClr val="tx1"/>
                </a:solidFill>
                <a:cs typeface="Arial" panose="020B0604020202020204" pitchFamily="34" charset="0"/>
              </a:rPr>
              <a:t>di natura teoretica, storica, empirica e sperimentale, con particolare attenzione alle sue applicazioni nei vari ambienti di formazione;		</a:t>
            </a:r>
            <a:endParaRPr lang="it-IT" sz="3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it-IT" sz="3400" dirty="0">
                <a:solidFill>
                  <a:schemeClr val="tx1"/>
                </a:solidFill>
                <a:cs typeface="Arial" panose="020B0604020202020204" pitchFamily="34" charset="0"/>
              </a:rPr>
              <a:t>			</a:t>
            </a:r>
            <a:br>
              <a:rPr lang="it-IT" sz="34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400" dirty="0">
                <a:solidFill>
                  <a:schemeClr val="tx1"/>
                </a:solidFill>
                <a:cs typeface="Arial" panose="020B0604020202020204" pitchFamily="34" charset="0"/>
              </a:rPr>
              <a:t>3) conoscenze approfondite dei diversi aspetti della </a:t>
            </a:r>
            <a:r>
              <a:rPr lang="it-IT" sz="3400" b="1" dirty="0">
                <a:solidFill>
                  <a:schemeClr val="tx1"/>
                </a:solidFill>
                <a:cs typeface="Arial" panose="020B0604020202020204" pitchFamily="34" charset="0"/>
              </a:rPr>
              <a:t>progettazione educativa e delle tecniche</a:t>
            </a:r>
            <a:r>
              <a:rPr lang="it-IT" sz="3400" dirty="0">
                <a:solidFill>
                  <a:schemeClr val="tx1"/>
                </a:solidFill>
                <a:cs typeface="Arial" panose="020B0604020202020204" pitchFamily="34" charset="0"/>
              </a:rPr>
              <a:t> relative alla valutazione degli esiti e dell'impatto sociale di progetti e programmi di intervento;	</a:t>
            </a:r>
            <a:endParaRPr lang="it-IT" sz="3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it-IT" sz="3400" dirty="0">
                <a:solidFill>
                  <a:schemeClr val="tx1"/>
                </a:solidFill>
                <a:cs typeface="Arial" panose="020B0604020202020204" pitchFamily="34" charset="0"/>
              </a:rPr>
              <a:t>					</a:t>
            </a:r>
            <a:br>
              <a:rPr lang="it-IT" sz="34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400" dirty="0">
                <a:solidFill>
                  <a:schemeClr val="tx1"/>
                </a:solidFill>
                <a:cs typeface="Arial" panose="020B0604020202020204" pitchFamily="34" charset="0"/>
              </a:rPr>
              <a:t>4) capacità di offrire orientamenti mirati allo </a:t>
            </a:r>
            <a:r>
              <a:rPr lang="it-IT" sz="3400" b="1" dirty="0">
                <a:solidFill>
                  <a:schemeClr val="tx1"/>
                </a:solidFill>
                <a:cs typeface="Arial" panose="020B0604020202020204" pitchFamily="34" charset="0"/>
              </a:rPr>
              <a:t>sviluppo completo e armonico della persona e di progettare servizi formativi alla comunità</a:t>
            </a:r>
            <a:r>
              <a:rPr lang="it-IT" sz="3400" dirty="0">
                <a:solidFill>
                  <a:schemeClr val="tx1"/>
                </a:solidFill>
                <a:cs typeface="Arial" panose="020B0604020202020204" pitchFamily="34" charset="0"/>
              </a:rPr>
              <a:t>, anche con l'utilizzo di strumenti e strategie di prevenzione, diagnosi e intervento educativo in favore del complesso profilo della devianza, della disabilità e della marginalità. </a:t>
            </a:r>
            <a:r>
              <a:rPr lang="it-IT" sz="3400" dirty="0">
                <a:cs typeface="Arial" panose="020B0604020202020204" pitchFamily="34" charset="0"/>
              </a:rPr>
              <a:t>											</a:t>
            </a:r>
            <a:r>
              <a:rPr lang="it-IT" sz="2800" dirty="0">
                <a:cs typeface="Arial" panose="020B0604020202020204" pitchFamily="34" charset="0"/>
              </a:rPr>
              <a:t>	</a:t>
            </a:r>
            <a:r>
              <a:rPr lang="it-IT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;</a:t>
            </a: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endParaRPr lang="it-IT" dirty="0">
              <a:solidFill>
                <a:schemeClr val="tx1"/>
              </a:solidFill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283177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85" y="1101362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Profili professionali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326" y="2466138"/>
            <a:ext cx="10515600" cy="3330054"/>
          </a:xfrm>
        </p:spPr>
        <p:txBody>
          <a:bodyPr>
            <a:normAutofit fontScale="70000" lnSpcReduction="20000"/>
          </a:bodyPr>
          <a:lstStyle/>
          <a:p>
            <a:r>
              <a:rPr lang="it-IT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Coordinatore di servizi educativi;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Coordinatore di équipe professionali;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Responsabile/dirigente di organizzazioni educative e formative;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Esperto nella ricerca educativa e formativa in ambito universitario o di eccellenza;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Consulente nei servizi della formazione e della comparazione delle ONG e del non-profit; 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Docente di scuola superiore previo superamento delle procedure concorsuali per le classi di concorso previste dalla normativa vigente;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Pedagogista in studi professionali privati, singoli o associati</a:t>
            </a:r>
            <a:r>
              <a:rPr lang="it-IT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it-IT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 txBox="1">
            <a:spLocks/>
          </p:cNvSpPr>
          <p:nvPr/>
        </p:nvSpPr>
        <p:spPr>
          <a:xfrm>
            <a:off x="988326" y="1393762"/>
            <a:ext cx="10515600" cy="930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 smtClean="0">
                <a:solidFill>
                  <a:srgbClr val="92006C"/>
                </a:solidFill>
                <a:cs typeface="Arial" panose="020B0604020202020204" pitchFamily="34" charset="0"/>
              </a:rPr>
              <a:t>Pedagogia e scienze umane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317963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85" y="1101362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Profili professionali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326" y="2466138"/>
            <a:ext cx="10515600" cy="4139378"/>
          </a:xfrm>
        </p:spPr>
        <p:txBody>
          <a:bodyPr>
            <a:normAutofit fontScale="55000" lnSpcReduction="20000"/>
          </a:bodyPr>
          <a:lstStyle/>
          <a:p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Pedagogista in centri di accoglienza o comunità di recupero o servizi similari;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Pedagogista in centri specialistici di riabilitazione;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Pedagogista nei servizi giudiziari;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Pedagogista nei servizi sociali;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Pedagogista, gestore o direttore di servizi per la terza età;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Coordinatore di servizi educativi;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Coordinatore di équipe professionali;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Responsabile/dirigente di organizzazioni educative e formative;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Esperto nella ricerca educativa e formativa in ambito universitario o di eccellenza;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Consulente nei servizi della formazione e della comparazione delle ONG e del non-profit; 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Docente di scuola superiore previo superamento delle procedure concorsuali per le classi di concorso previste dalla normativa vigente; 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Pedagogista in studi professionali privati, singoli o associati;</a:t>
            </a:r>
            <a:b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3600" dirty="0">
                <a:solidFill>
                  <a:schemeClr val="tx1"/>
                </a:solidFill>
                <a:cs typeface="Arial" panose="020B0604020202020204" pitchFamily="34" charset="0"/>
              </a:rPr>
              <a:t>- Pedagogista </a:t>
            </a:r>
            <a:r>
              <a:rPr lang="it-IT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scolastico.</a:t>
            </a:r>
            <a:endParaRPr lang="it-IT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 txBox="1">
            <a:spLocks/>
          </p:cNvSpPr>
          <p:nvPr/>
        </p:nvSpPr>
        <p:spPr>
          <a:xfrm>
            <a:off x="988326" y="1393762"/>
            <a:ext cx="10515600" cy="930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 smtClean="0">
                <a:solidFill>
                  <a:srgbClr val="92006C"/>
                </a:solidFill>
                <a:cs typeface="Arial" panose="020B0604020202020204" pitchFamily="34" charset="0"/>
              </a:rPr>
              <a:t>Pedagogista della disabilità e della marginalità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08168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85" y="1101362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Dopo la laurea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326" y="2466138"/>
            <a:ext cx="10515600" cy="4139378"/>
          </a:xfrm>
        </p:spPr>
        <p:txBody>
          <a:bodyPr>
            <a:normAutofit/>
          </a:bodyPr>
          <a:lstStyle/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Dopo la laurea gli studenti potranno proseguire nei loro studi con l’accesso:</a:t>
            </a:r>
          </a:p>
          <a:p>
            <a:r>
              <a:rPr lang="it-IT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ai </a:t>
            </a:r>
            <a:r>
              <a:rPr lang="it-IT" sz="2600" b="1" dirty="0">
                <a:solidFill>
                  <a:srgbClr val="92006C"/>
                </a:solidFill>
                <a:ea typeface="+mj-ea"/>
                <a:cs typeface="Arial" panose="020B0604020202020204" pitchFamily="34" charset="0"/>
              </a:rPr>
              <a:t>master di secondo livello </a:t>
            </a:r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(almeno 60 CFU); </a:t>
            </a:r>
          </a:p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- ai </a:t>
            </a:r>
            <a:r>
              <a:rPr lang="it-IT" sz="2600" b="1" dirty="0">
                <a:solidFill>
                  <a:srgbClr val="92006C"/>
                </a:solidFill>
                <a:ea typeface="+mj-ea"/>
                <a:cs typeface="Arial" panose="020B0604020202020204" pitchFamily="34" charset="0"/>
              </a:rPr>
              <a:t>dottorati di ricerca</a:t>
            </a:r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; </a:t>
            </a:r>
          </a:p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- a qualsiasi tipologia di </a:t>
            </a:r>
            <a:r>
              <a:rPr lang="it-IT" sz="2600" b="1" dirty="0">
                <a:solidFill>
                  <a:srgbClr val="92006C"/>
                </a:solidFill>
                <a:ea typeface="+mj-ea"/>
                <a:cs typeface="Arial" panose="020B0604020202020204" pitchFamily="34" charset="0"/>
              </a:rPr>
              <a:t>formazione universitaria cui sia possibile accedere anche con la laurea triennale</a:t>
            </a:r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761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85" y="1101362"/>
            <a:ext cx="10515600" cy="930101"/>
          </a:xfrm>
        </p:spPr>
        <p:txBody>
          <a:bodyPr/>
          <a:lstStyle/>
          <a:p>
            <a:pPr algn="ctr"/>
            <a:r>
              <a:rPr lang="it-IT" dirty="0" smtClean="0"/>
              <a:t>Requisiti di accesso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326" y="2466138"/>
            <a:ext cx="10515600" cy="4139378"/>
          </a:xfrm>
        </p:spPr>
        <p:txBody>
          <a:bodyPr>
            <a:normAutofit fontScale="92500"/>
          </a:bodyPr>
          <a:lstStyle/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Per l’accesso al Corso di laurea magistrale in Scienze Pedagogiche sono richiesti i seguenti requisiti: titolo di studio; requisiti curricolari; adeguatezza della preparazione personale.</a:t>
            </a:r>
          </a:p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a) Titolo di studio									</a:t>
            </a:r>
          </a:p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Al corso di laurea magistrale LM-85 possono essere ammessi coloro che hanno conseguito </a:t>
            </a:r>
            <a:r>
              <a:rPr lang="it-IT" sz="2600" b="1" dirty="0">
                <a:solidFill>
                  <a:srgbClr val="92006C"/>
                </a:solidFill>
                <a:ea typeface="+mj-ea"/>
                <a:cs typeface="Arial" panose="020B0604020202020204" pitchFamily="34" charset="0"/>
              </a:rPr>
              <a:t>la laurea o il diploma universitario di durata triennale, ovvero altro titolo di studio conseguito all'estero, riconosciuto idoneo </a:t>
            </a:r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secondo quanto previsto dalla normativa vigente, aventi competenze adeguate che saranno valutate singolarmente</a:t>
            </a:r>
            <a:r>
              <a:rPr lang="it-IT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it-IT" sz="2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23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1368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Raleway</vt:lpstr>
      <vt:lpstr>Times New Roman</vt:lpstr>
      <vt:lpstr>Tema di Office</vt:lpstr>
      <vt:lpstr>Corso di Laurea magistrale in Scienze Pedagogiche </vt:lpstr>
      <vt:lpstr>Presentazione</vt:lpstr>
      <vt:lpstr>Presentazione</vt:lpstr>
      <vt:lpstr>Obiettivi</vt:lpstr>
      <vt:lpstr>Obiettivi</vt:lpstr>
      <vt:lpstr>Profili professionali</vt:lpstr>
      <vt:lpstr>Profili professionali</vt:lpstr>
      <vt:lpstr>Dopo la laurea</vt:lpstr>
      <vt:lpstr>Requisiti di accesso</vt:lpstr>
      <vt:lpstr>Requisiti di accesso</vt:lpstr>
      <vt:lpstr>Requisiti di accesso</vt:lpstr>
      <vt:lpstr>Piano di studi</vt:lpstr>
      <vt:lpstr>Piano di studi: primo anno</vt:lpstr>
      <vt:lpstr>Piano di studi: secondo anno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user1</cp:lastModifiedBy>
  <cp:revision>21</cp:revision>
  <dcterms:created xsi:type="dcterms:W3CDTF">2020-04-25T16:23:21Z</dcterms:created>
  <dcterms:modified xsi:type="dcterms:W3CDTF">2021-05-13T13:15:05Z</dcterms:modified>
</cp:coreProperties>
</file>