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slides/slide89.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slides/slide7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7" r:id="rId2"/>
  </p:sldMasterIdLst>
  <p:notesMasterIdLst>
    <p:notesMasterId r:id="rId96"/>
  </p:notesMasterIdLst>
  <p:sldIdLst>
    <p:sldId id="256" r:id="rId3"/>
    <p:sldId id="263" r:id="rId4"/>
    <p:sldId id="278" r:id="rId5"/>
    <p:sldId id="279" r:id="rId6"/>
    <p:sldId id="257" r:id="rId7"/>
    <p:sldId id="267" r:id="rId8"/>
    <p:sldId id="258" r:id="rId9"/>
    <p:sldId id="280" r:id="rId10"/>
    <p:sldId id="281" r:id="rId11"/>
    <p:sldId id="268" r:id="rId12"/>
    <p:sldId id="282" r:id="rId13"/>
    <p:sldId id="269" r:id="rId14"/>
    <p:sldId id="270" r:id="rId15"/>
    <p:sldId id="272" r:id="rId16"/>
    <p:sldId id="273" r:id="rId17"/>
    <p:sldId id="274" r:id="rId18"/>
    <p:sldId id="259" r:id="rId19"/>
    <p:sldId id="296" r:id="rId20"/>
    <p:sldId id="295" r:id="rId21"/>
    <p:sldId id="297" r:id="rId22"/>
    <p:sldId id="298" r:id="rId23"/>
    <p:sldId id="299" r:id="rId24"/>
    <p:sldId id="285" r:id="rId25"/>
    <p:sldId id="300" r:id="rId26"/>
    <p:sldId id="262" r:id="rId27"/>
    <p:sldId id="292" r:id="rId28"/>
    <p:sldId id="301" r:id="rId29"/>
    <p:sldId id="368" r:id="rId30"/>
    <p:sldId id="302" r:id="rId31"/>
    <p:sldId id="291" r:id="rId32"/>
    <p:sldId id="303" r:id="rId33"/>
    <p:sldId id="304" r:id="rId34"/>
    <p:sldId id="305" r:id="rId35"/>
    <p:sldId id="309" r:id="rId36"/>
    <p:sldId id="369" r:id="rId37"/>
    <p:sldId id="370" r:id="rId38"/>
    <p:sldId id="310" r:id="rId39"/>
    <p:sldId id="311" r:id="rId40"/>
    <p:sldId id="312" r:id="rId41"/>
    <p:sldId id="337" r:id="rId42"/>
    <p:sldId id="313" r:id="rId43"/>
    <p:sldId id="314" r:id="rId44"/>
    <p:sldId id="315" r:id="rId45"/>
    <p:sldId id="316" r:id="rId46"/>
    <p:sldId id="317" r:id="rId47"/>
    <p:sldId id="318" r:id="rId48"/>
    <p:sldId id="319" r:id="rId49"/>
    <p:sldId id="320" r:id="rId50"/>
    <p:sldId id="321" r:id="rId51"/>
    <p:sldId id="322" r:id="rId52"/>
    <p:sldId id="323" r:id="rId53"/>
    <p:sldId id="324" r:id="rId54"/>
    <p:sldId id="325" r:id="rId55"/>
    <p:sldId id="326" r:id="rId56"/>
    <p:sldId id="327" r:id="rId57"/>
    <p:sldId id="328" r:id="rId58"/>
    <p:sldId id="329" r:id="rId59"/>
    <p:sldId id="330" r:id="rId60"/>
    <p:sldId id="331" r:id="rId61"/>
    <p:sldId id="332" r:id="rId62"/>
    <p:sldId id="333" r:id="rId63"/>
    <p:sldId id="334" r:id="rId64"/>
    <p:sldId id="335" r:id="rId65"/>
    <p:sldId id="336" r:id="rId66"/>
    <p:sldId id="338" r:id="rId67"/>
    <p:sldId id="339" r:id="rId68"/>
    <p:sldId id="340" r:id="rId69"/>
    <p:sldId id="341" r:id="rId70"/>
    <p:sldId id="342" r:id="rId71"/>
    <p:sldId id="343" r:id="rId72"/>
    <p:sldId id="344" r:id="rId73"/>
    <p:sldId id="345" r:id="rId74"/>
    <p:sldId id="346" r:id="rId75"/>
    <p:sldId id="347" r:id="rId76"/>
    <p:sldId id="348" r:id="rId77"/>
    <p:sldId id="362" r:id="rId78"/>
    <p:sldId id="363" r:id="rId79"/>
    <p:sldId id="349" r:id="rId80"/>
    <p:sldId id="350" r:id="rId81"/>
    <p:sldId id="351" r:id="rId82"/>
    <p:sldId id="352" r:id="rId83"/>
    <p:sldId id="353" r:id="rId84"/>
    <p:sldId id="354" r:id="rId85"/>
    <p:sldId id="355" r:id="rId86"/>
    <p:sldId id="361" r:id="rId87"/>
    <p:sldId id="356" r:id="rId88"/>
    <p:sldId id="357" r:id="rId89"/>
    <p:sldId id="358" r:id="rId90"/>
    <p:sldId id="359" r:id="rId91"/>
    <p:sldId id="360" r:id="rId92"/>
    <p:sldId id="367" r:id="rId93"/>
    <p:sldId id="364" r:id="rId94"/>
    <p:sldId id="366" r:id="rId9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69BD6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712" autoAdjust="0"/>
  </p:normalViewPr>
  <p:slideViewPr>
    <p:cSldViewPr>
      <p:cViewPr>
        <p:scale>
          <a:sx n="70" d="100"/>
          <a:sy n="70" d="100"/>
        </p:scale>
        <p:origin x="-1158" y="-168"/>
      </p:cViewPr>
      <p:guideLst>
        <p:guide orient="horz" pos="2160"/>
        <p:guide pos="2880"/>
      </p:guideLst>
    </p:cSldViewPr>
  </p:slideViewPr>
  <p:outlineViewPr>
    <p:cViewPr>
      <p:scale>
        <a:sx n="33" d="100"/>
        <a:sy n="33" d="100"/>
      </p:scale>
      <p:origin x="0" y="583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EACD19-E9C3-49C2-955F-37CA64FDAE46}" type="doc">
      <dgm:prSet loTypeId="urn:microsoft.com/office/officeart/2005/8/layout/hProcess9" loCatId="process" qsTypeId="urn:microsoft.com/office/officeart/2005/8/quickstyle/simple1" qsCatId="simple" csTypeId="urn:microsoft.com/office/officeart/2005/8/colors/accent1_2" csCatId="accent1" phldr="1"/>
      <dgm:spPr/>
    </dgm:pt>
    <dgm:pt modelId="{1153EF94-569F-41D9-A143-D005D4CE6045}">
      <dgm:prSet phldrT="[Testo]"/>
      <dgm:spPr/>
      <dgm:t>
        <a:bodyPr/>
        <a:lstStyle/>
        <a:p>
          <a:r>
            <a:rPr lang="it-IT" dirty="0" smtClean="0"/>
            <a:t>Osservazione del ciclo vegetativo</a:t>
          </a:r>
        </a:p>
        <a:p>
          <a:r>
            <a:rPr lang="it-IT" dirty="0" smtClean="0"/>
            <a:t>Per milioni di anni!</a:t>
          </a:r>
          <a:endParaRPr lang="it-IT" dirty="0"/>
        </a:p>
      </dgm:t>
    </dgm:pt>
    <dgm:pt modelId="{F1D26452-A12D-40AF-BBED-DBFF519A600E}" type="parTrans" cxnId="{E8899311-606A-4389-A8D0-D21F1CE46428}">
      <dgm:prSet/>
      <dgm:spPr/>
      <dgm:t>
        <a:bodyPr/>
        <a:lstStyle/>
        <a:p>
          <a:endParaRPr lang="it-IT"/>
        </a:p>
      </dgm:t>
    </dgm:pt>
    <dgm:pt modelId="{1590C96E-2DCC-4C7F-9D99-FA4D289E96C2}" type="sibTrans" cxnId="{E8899311-606A-4389-A8D0-D21F1CE46428}">
      <dgm:prSet/>
      <dgm:spPr/>
      <dgm:t>
        <a:bodyPr/>
        <a:lstStyle/>
        <a:p>
          <a:endParaRPr lang="it-IT"/>
        </a:p>
      </dgm:t>
    </dgm:pt>
    <dgm:pt modelId="{3C9C27A5-F6DF-43C8-8A47-D71B0B82B4E0}">
      <dgm:prSet phldrT="[Testo]"/>
      <dgm:spPr>
        <a:solidFill>
          <a:srgbClr val="00B050"/>
        </a:solidFill>
      </dgm:spPr>
      <dgm:t>
        <a:bodyPr/>
        <a:lstStyle/>
        <a:p>
          <a:r>
            <a:rPr lang="it-IT" dirty="0" smtClean="0"/>
            <a:t>Inizio coltivazioni </a:t>
          </a:r>
          <a:endParaRPr lang="it-IT" dirty="0"/>
        </a:p>
      </dgm:t>
    </dgm:pt>
    <dgm:pt modelId="{CA6D0285-12FE-43F7-9F61-B3A26BB14BFC}" type="parTrans" cxnId="{AE66B1F0-97E4-4BF0-9E40-954295DB3195}">
      <dgm:prSet/>
      <dgm:spPr/>
      <dgm:t>
        <a:bodyPr/>
        <a:lstStyle/>
        <a:p>
          <a:endParaRPr lang="it-IT"/>
        </a:p>
      </dgm:t>
    </dgm:pt>
    <dgm:pt modelId="{A9948D6F-1BBF-4921-A6CC-FE947E980388}" type="sibTrans" cxnId="{AE66B1F0-97E4-4BF0-9E40-954295DB3195}">
      <dgm:prSet/>
      <dgm:spPr/>
      <dgm:t>
        <a:bodyPr/>
        <a:lstStyle/>
        <a:p>
          <a:endParaRPr lang="it-IT"/>
        </a:p>
      </dgm:t>
    </dgm:pt>
    <dgm:pt modelId="{F7E5CB07-1FDC-4390-B77D-CFC641067879}">
      <dgm:prSet phldrT="[Testo]"/>
      <dgm:spPr>
        <a:solidFill>
          <a:schemeClr val="accent2"/>
        </a:solidFill>
      </dgm:spPr>
      <dgm:t>
        <a:bodyPr/>
        <a:lstStyle/>
        <a:p>
          <a:r>
            <a:rPr lang="it-IT" dirty="0" err="1" smtClean="0"/>
            <a:t>Sedenterizzazione</a:t>
          </a:r>
          <a:r>
            <a:rPr lang="it-IT" dirty="0" smtClean="0"/>
            <a:t> con villaggi</a:t>
          </a:r>
        </a:p>
      </dgm:t>
    </dgm:pt>
    <dgm:pt modelId="{E328D949-3313-409F-9218-EC415BE2C1A2}" type="parTrans" cxnId="{3269BD5E-C345-4871-92FF-DB16FFF5E0BD}">
      <dgm:prSet/>
      <dgm:spPr/>
      <dgm:t>
        <a:bodyPr/>
        <a:lstStyle/>
        <a:p>
          <a:endParaRPr lang="it-IT"/>
        </a:p>
      </dgm:t>
    </dgm:pt>
    <dgm:pt modelId="{8D111775-C243-4B49-97D7-E6D9DF697C84}" type="sibTrans" cxnId="{3269BD5E-C345-4871-92FF-DB16FFF5E0BD}">
      <dgm:prSet/>
      <dgm:spPr/>
      <dgm:t>
        <a:bodyPr/>
        <a:lstStyle/>
        <a:p>
          <a:endParaRPr lang="it-IT"/>
        </a:p>
      </dgm:t>
    </dgm:pt>
    <dgm:pt modelId="{A1C0204C-B9AC-492C-96FF-F89F1D34C620}" type="pres">
      <dgm:prSet presAssocID="{D8EACD19-E9C3-49C2-955F-37CA64FDAE46}" presName="CompostProcess" presStyleCnt="0">
        <dgm:presLayoutVars>
          <dgm:dir/>
          <dgm:resizeHandles val="exact"/>
        </dgm:presLayoutVars>
      </dgm:prSet>
      <dgm:spPr/>
    </dgm:pt>
    <dgm:pt modelId="{72F9E707-16FC-4EC5-8DAF-EE7AA06AF3A3}" type="pres">
      <dgm:prSet presAssocID="{D8EACD19-E9C3-49C2-955F-37CA64FDAE46}" presName="arrow" presStyleLbl="bgShp" presStyleIdx="0" presStyleCnt="1"/>
      <dgm:spPr/>
    </dgm:pt>
    <dgm:pt modelId="{45F40EF3-5F62-4623-ADF5-AF190F50FD96}" type="pres">
      <dgm:prSet presAssocID="{D8EACD19-E9C3-49C2-955F-37CA64FDAE46}" presName="linearProcess" presStyleCnt="0"/>
      <dgm:spPr/>
    </dgm:pt>
    <dgm:pt modelId="{76A96C07-B73E-463D-BA49-25DEFF612C13}" type="pres">
      <dgm:prSet presAssocID="{1153EF94-569F-41D9-A143-D005D4CE6045}" presName="textNode" presStyleLbl="node1" presStyleIdx="0" presStyleCnt="3">
        <dgm:presLayoutVars>
          <dgm:bulletEnabled val="1"/>
        </dgm:presLayoutVars>
      </dgm:prSet>
      <dgm:spPr/>
      <dgm:t>
        <a:bodyPr/>
        <a:lstStyle/>
        <a:p>
          <a:endParaRPr lang="it-IT"/>
        </a:p>
      </dgm:t>
    </dgm:pt>
    <dgm:pt modelId="{2CF272E7-9FC1-4D23-8C63-274A95134D35}" type="pres">
      <dgm:prSet presAssocID="{1590C96E-2DCC-4C7F-9D99-FA4D289E96C2}" presName="sibTrans" presStyleCnt="0"/>
      <dgm:spPr/>
    </dgm:pt>
    <dgm:pt modelId="{435910D6-94C2-4A87-82EF-7A0482C52360}" type="pres">
      <dgm:prSet presAssocID="{3C9C27A5-F6DF-43C8-8A47-D71B0B82B4E0}" presName="textNode" presStyleLbl="node1" presStyleIdx="1" presStyleCnt="3" custLinFactNeighborX="-32955" custLinFactNeighborY="-1825">
        <dgm:presLayoutVars>
          <dgm:bulletEnabled val="1"/>
        </dgm:presLayoutVars>
      </dgm:prSet>
      <dgm:spPr/>
      <dgm:t>
        <a:bodyPr/>
        <a:lstStyle/>
        <a:p>
          <a:endParaRPr lang="it-IT"/>
        </a:p>
      </dgm:t>
    </dgm:pt>
    <dgm:pt modelId="{7E584DC0-A4B2-4F82-A5AC-4C60C259F473}" type="pres">
      <dgm:prSet presAssocID="{A9948D6F-1BBF-4921-A6CC-FE947E980388}" presName="sibTrans" presStyleCnt="0"/>
      <dgm:spPr/>
    </dgm:pt>
    <dgm:pt modelId="{BD03CD43-A90E-4B38-90B7-DDEA3218EF55}" type="pres">
      <dgm:prSet presAssocID="{F7E5CB07-1FDC-4390-B77D-CFC641067879}" presName="textNode" presStyleLbl="node1" presStyleIdx="2" presStyleCnt="3">
        <dgm:presLayoutVars>
          <dgm:bulletEnabled val="1"/>
        </dgm:presLayoutVars>
      </dgm:prSet>
      <dgm:spPr/>
      <dgm:t>
        <a:bodyPr/>
        <a:lstStyle/>
        <a:p>
          <a:endParaRPr lang="it-IT"/>
        </a:p>
      </dgm:t>
    </dgm:pt>
  </dgm:ptLst>
  <dgm:cxnLst>
    <dgm:cxn modelId="{C71FA59C-CE9C-4175-86E6-5677AB0352AA}" type="presOf" srcId="{D8EACD19-E9C3-49C2-955F-37CA64FDAE46}" destId="{A1C0204C-B9AC-492C-96FF-F89F1D34C620}" srcOrd="0" destOrd="0" presId="urn:microsoft.com/office/officeart/2005/8/layout/hProcess9"/>
    <dgm:cxn modelId="{813F5500-6DFF-4E5B-9A3D-1454261AB9B4}" type="presOf" srcId="{1153EF94-569F-41D9-A143-D005D4CE6045}" destId="{76A96C07-B73E-463D-BA49-25DEFF612C13}" srcOrd="0" destOrd="0" presId="urn:microsoft.com/office/officeart/2005/8/layout/hProcess9"/>
    <dgm:cxn modelId="{BDB1EEBC-247C-4643-AFEB-896D1B2D92B5}" type="presOf" srcId="{F7E5CB07-1FDC-4390-B77D-CFC641067879}" destId="{BD03CD43-A90E-4B38-90B7-DDEA3218EF55}" srcOrd="0" destOrd="0" presId="urn:microsoft.com/office/officeart/2005/8/layout/hProcess9"/>
    <dgm:cxn modelId="{3269BD5E-C345-4871-92FF-DB16FFF5E0BD}" srcId="{D8EACD19-E9C3-49C2-955F-37CA64FDAE46}" destId="{F7E5CB07-1FDC-4390-B77D-CFC641067879}" srcOrd="2" destOrd="0" parTransId="{E328D949-3313-409F-9218-EC415BE2C1A2}" sibTransId="{8D111775-C243-4B49-97D7-E6D9DF697C84}"/>
    <dgm:cxn modelId="{FDC4D111-17A4-444A-850F-993255A78AD2}" type="presOf" srcId="{3C9C27A5-F6DF-43C8-8A47-D71B0B82B4E0}" destId="{435910D6-94C2-4A87-82EF-7A0482C52360}" srcOrd="0" destOrd="0" presId="urn:microsoft.com/office/officeart/2005/8/layout/hProcess9"/>
    <dgm:cxn modelId="{AE66B1F0-97E4-4BF0-9E40-954295DB3195}" srcId="{D8EACD19-E9C3-49C2-955F-37CA64FDAE46}" destId="{3C9C27A5-F6DF-43C8-8A47-D71B0B82B4E0}" srcOrd="1" destOrd="0" parTransId="{CA6D0285-12FE-43F7-9F61-B3A26BB14BFC}" sibTransId="{A9948D6F-1BBF-4921-A6CC-FE947E980388}"/>
    <dgm:cxn modelId="{E8899311-606A-4389-A8D0-D21F1CE46428}" srcId="{D8EACD19-E9C3-49C2-955F-37CA64FDAE46}" destId="{1153EF94-569F-41D9-A143-D005D4CE6045}" srcOrd="0" destOrd="0" parTransId="{F1D26452-A12D-40AF-BBED-DBFF519A600E}" sibTransId="{1590C96E-2DCC-4C7F-9D99-FA4D289E96C2}"/>
    <dgm:cxn modelId="{39BC7BDB-82C4-4243-AFB6-8F7D9879D7D2}" type="presParOf" srcId="{A1C0204C-B9AC-492C-96FF-F89F1D34C620}" destId="{72F9E707-16FC-4EC5-8DAF-EE7AA06AF3A3}" srcOrd="0" destOrd="0" presId="urn:microsoft.com/office/officeart/2005/8/layout/hProcess9"/>
    <dgm:cxn modelId="{FFC7D3B4-CE1A-46FB-98CE-EBBACDCBE0FD}" type="presParOf" srcId="{A1C0204C-B9AC-492C-96FF-F89F1D34C620}" destId="{45F40EF3-5F62-4623-ADF5-AF190F50FD96}" srcOrd="1" destOrd="0" presId="urn:microsoft.com/office/officeart/2005/8/layout/hProcess9"/>
    <dgm:cxn modelId="{A4A9E5EE-9D53-4FE1-BF5D-4052A0D1D9F7}" type="presParOf" srcId="{45F40EF3-5F62-4623-ADF5-AF190F50FD96}" destId="{76A96C07-B73E-463D-BA49-25DEFF612C13}" srcOrd="0" destOrd="0" presId="urn:microsoft.com/office/officeart/2005/8/layout/hProcess9"/>
    <dgm:cxn modelId="{6ABEEB32-8857-4941-B41B-749002C1DA41}" type="presParOf" srcId="{45F40EF3-5F62-4623-ADF5-AF190F50FD96}" destId="{2CF272E7-9FC1-4D23-8C63-274A95134D35}" srcOrd="1" destOrd="0" presId="urn:microsoft.com/office/officeart/2005/8/layout/hProcess9"/>
    <dgm:cxn modelId="{4F6AE1BF-80A9-49A1-8684-35854C8C5A74}" type="presParOf" srcId="{45F40EF3-5F62-4623-ADF5-AF190F50FD96}" destId="{435910D6-94C2-4A87-82EF-7A0482C52360}" srcOrd="2" destOrd="0" presId="urn:microsoft.com/office/officeart/2005/8/layout/hProcess9"/>
    <dgm:cxn modelId="{76B6A2E9-3E6C-4091-B59F-11A9FD3992A1}" type="presParOf" srcId="{45F40EF3-5F62-4623-ADF5-AF190F50FD96}" destId="{7E584DC0-A4B2-4F82-A5AC-4C60C259F473}" srcOrd="3" destOrd="0" presId="urn:microsoft.com/office/officeart/2005/8/layout/hProcess9"/>
    <dgm:cxn modelId="{764F3290-5FFD-4153-AB00-69BD6A7FC821}" type="presParOf" srcId="{45F40EF3-5F62-4623-ADF5-AF190F50FD96}" destId="{BD03CD43-A90E-4B38-90B7-DDEA3218EF55}"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EACD19-E9C3-49C2-955F-37CA64FDAE46}" type="doc">
      <dgm:prSet loTypeId="urn:microsoft.com/office/officeart/2005/8/layout/hProcess9" loCatId="process" qsTypeId="urn:microsoft.com/office/officeart/2005/8/quickstyle/simple1" qsCatId="simple" csTypeId="urn:microsoft.com/office/officeart/2005/8/colors/accent1_2" csCatId="accent1" phldr="1"/>
      <dgm:spPr/>
    </dgm:pt>
    <dgm:pt modelId="{1153EF94-569F-41D9-A143-D005D4CE6045}">
      <dgm:prSet phldrT="[Testo]"/>
      <dgm:spPr>
        <a:solidFill>
          <a:schemeClr val="accent2"/>
        </a:solidFill>
      </dgm:spPr>
      <dgm:t>
        <a:bodyPr/>
        <a:lstStyle/>
        <a:p>
          <a:r>
            <a:rPr lang="it-IT" dirty="0" smtClean="0"/>
            <a:t>SEDENTARIZZAZIONE CON VILLAGGI</a:t>
          </a:r>
        </a:p>
        <a:p>
          <a:r>
            <a:rPr lang="it-IT" dirty="0" smtClean="0"/>
            <a:t>IN AMBIENTI FAVOREVOLI</a:t>
          </a:r>
          <a:endParaRPr lang="it-IT" dirty="0"/>
        </a:p>
      </dgm:t>
    </dgm:pt>
    <dgm:pt modelId="{F1D26452-A12D-40AF-BBED-DBFF519A600E}" type="parTrans" cxnId="{E8899311-606A-4389-A8D0-D21F1CE46428}">
      <dgm:prSet/>
      <dgm:spPr/>
      <dgm:t>
        <a:bodyPr/>
        <a:lstStyle/>
        <a:p>
          <a:endParaRPr lang="it-IT"/>
        </a:p>
      </dgm:t>
    </dgm:pt>
    <dgm:pt modelId="{1590C96E-2DCC-4C7F-9D99-FA4D289E96C2}" type="sibTrans" cxnId="{E8899311-606A-4389-A8D0-D21F1CE46428}">
      <dgm:prSet/>
      <dgm:spPr/>
      <dgm:t>
        <a:bodyPr/>
        <a:lstStyle/>
        <a:p>
          <a:endParaRPr lang="it-IT"/>
        </a:p>
      </dgm:t>
    </dgm:pt>
    <dgm:pt modelId="{3C9C27A5-F6DF-43C8-8A47-D71B0B82B4E0}">
      <dgm:prSet phldrT="[Testo]"/>
      <dgm:spPr>
        <a:solidFill>
          <a:srgbClr val="00B050"/>
        </a:solidFill>
      </dgm:spPr>
      <dgm:t>
        <a:bodyPr/>
        <a:lstStyle/>
        <a:p>
          <a:r>
            <a:rPr lang="it-IT" dirty="0" smtClean="0"/>
            <a:t>SPOSTAMENTI </a:t>
          </a:r>
          <a:r>
            <a:rPr lang="it-IT" dirty="0" err="1" smtClean="0"/>
            <a:t>DI</a:t>
          </a:r>
          <a:r>
            <a:rPr lang="it-IT" dirty="0" smtClean="0"/>
            <a:t> GRUPPI IN AMBIENTI  MENO FAVOREVOLI Inizio coltivazioni </a:t>
          </a:r>
          <a:endParaRPr lang="it-IT" dirty="0"/>
        </a:p>
      </dgm:t>
    </dgm:pt>
    <dgm:pt modelId="{CA6D0285-12FE-43F7-9F61-B3A26BB14BFC}" type="parTrans" cxnId="{AE66B1F0-97E4-4BF0-9E40-954295DB3195}">
      <dgm:prSet/>
      <dgm:spPr/>
      <dgm:t>
        <a:bodyPr/>
        <a:lstStyle/>
        <a:p>
          <a:endParaRPr lang="it-IT"/>
        </a:p>
      </dgm:t>
    </dgm:pt>
    <dgm:pt modelId="{A9948D6F-1BBF-4921-A6CC-FE947E980388}" type="sibTrans" cxnId="{AE66B1F0-97E4-4BF0-9E40-954295DB3195}">
      <dgm:prSet/>
      <dgm:spPr/>
      <dgm:t>
        <a:bodyPr/>
        <a:lstStyle/>
        <a:p>
          <a:endParaRPr lang="it-IT"/>
        </a:p>
      </dgm:t>
    </dgm:pt>
    <dgm:pt modelId="{F7E5CB07-1FDC-4390-B77D-CFC641067879}">
      <dgm:prSet phldrT="[Testo]"/>
      <dgm:spPr>
        <a:solidFill>
          <a:schemeClr val="accent6">
            <a:lumMod val="75000"/>
          </a:schemeClr>
        </a:solidFill>
      </dgm:spPr>
      <dgm:t>
        <a:bodyPr/>
        <a:lstStyle/>
        <a:p>
          <a:r>
            <a:rPr lang="it-IT" dirty="0" err="1" smtClean="0"/>
            <a:t>Sedenterizzazione</a:t>
          </a:r>
          <a:r>
            <a:rPr lang="it-IT" dirty="0" smtClean="0"/>
            <a:t> con villaggi e città </a:t>
          </a:r>
        </a:p>
      </dgm:t>
    </dgm:pt>
    <dgm:pt modelId="{E328D949-3313-409F-9218-EC415BE2C1A2}" type="parTrans" cxnId="{3269BD5E-C345-4871-92FF-DB16FFF5E0BD}">
      <dgm:prSet/>
      <dgm:spPr/>
      <dgm:t>
        <a:bodyPr/>
        <a:lstStyle/>
        <a:p>
          <a:endParaRPr lang="it-IT"/>
        </a:p>
      </dgm:t>
    </dgm:pt>
    <dgm:pt modelId="{8D111775-C243-4B49-97D7-E6D9DF697C84}" type="sibTrans" cxnId="{3269BD5E-C345-4871-92FF-DB16FFF5E0BD}">
      <dgm:prSet/>
      <dgm:spPr/>
      <dgm:t>
        <a:bodyPr/>
        <a:lstStyle/>
        <a:p>
          <a:endParaRPr lang="it-IT"/>
        </a:p>
      </dgm:t>
    </dgm:pt>
    <dgm:pt modelId="{A1C0204C-B9AC-492C-96FF-F89F1D34C620}" type="pres">
      <dgm:prSet presAssocID="{D8EACD19-E9C3-49C2-955F-37CA64FDAE46}" presName="CompostProcess" presStyleCnt="0">
        <dgm:presLayoutVars>
          <dgm:dir/>
          <dgm:resizeHandles val="exact"/>
        </dgm:presLayoutVars>
      </dgm:prSet>
      <dgm:spPr/>
    </dgm:pt>
    <dgm:pt modelId="{72F9E707-16FC-4EC5-8DAF-EE7AA06AF3A3}" type="pres">
      <dgm:prSet presAssocID="{D8EACD19-E9C3-49C2-955F-37CA64FDAE46}" presName="arrow" presStyleLbl="bgShp" presStyleIdx="0" presStyleCnt="1"/>
      <dgm:spPr/>
    </dgm:pt>
    <dgm:pt modelId="{45F40EF3-5F62-4623-ADF5-AF190F50FD96}" type="pres">
      <dgm:prSet presAssocID="{D8EACD19-E9C3-49C2-955F-37CA64FDAE46}" presName="linearProcess" presStyleCnt="0"/>
      <dgm:spPr/>
    </dgm:pt>
    <dgm:pt modelId="{76A96C07-B73E-463D-BA49-25DEFF612C13}" type="pres">
      <dgm:prSet presAssocID="{1153EF94-569F-41D9-A143-D005D4CE6045}" presName="textNode" presStyleLbl="node1" presStyleIdx="0" presStyleCnt="3">
        <dgm:presLayoutVars>
          <dgm:bulletEnabled val="1"/>
        </dgm:presLayoutVars>
      </dgm:prSet>
      <dgm:spPr/>
      <dgm:t>
        <a:bodyPr/>
        <a:lstStyle/>
        <a:p>
          <a:endParaRPr lang="it-IT"/>
        </a:p>
      </dgm:t>
    </dgm:pt>
    <dgm:pt modelId="{2CF272E7-9FC1-4D23-8C63-274A95134D35}" type="pres">
      <dgm:prSet presAssocID="{1590C96E-2DCC-4C7F-9D99-FA4D289E96C2}" presName="sibTrans" presStyleCnt="0"/>
      <dgm:spPr/>
    </dgm:pt>
    <dgm:pt modelId="{435910D6-94C2-4A87-82EF-7A0482C52360}" type="pres">
      <dgm:prSet presAssocID="{3C9C27A5-F6DF-43C8-8A47-D71B0B82B4E0}" presName="textNode" presStyleLbl="node1" presStyleIdx="1" presStyleCnt="3" custLinFactNeighborX="-32955" custLinFactNeighborY="-1825">
        <dgm:presLayoutVars>
          <dgm:bulletEnabled val="1"/>
        </dgm:presLayoutVars>
      </dgm:prSet>
      <dgm:spPr/>
      <dgm:t>
        <a:bodyPr/>
        <a:lstStyle/>
        <a:p>
          <a:endParaRPr lang="it-IT"/>
        </a:p>
      </dgm:t>
    </dgm:pt>
    <dgm:pt modelId="{7E584DC0-A4B2-4F82-A5AC-4C60C259F473}" type="pres">
      <dgm:prSet presAssocID="{A9948D6F-1BBF-4921-A6CC-FE947E980388}" presName="sibTrans" presStyleCnt="0"/>
      <dgm:spPr/>
    </dgm:pt>
    <dgm:pt modelId="{BD03CD43-A90E-4B38-90B7-DDEA3218EF55}" type="pres">
      <dgm:prSet presAssocID="{F7E5CB07-1FDC-4390-B77D-CFC641067879}" presName="textNode" presStyleLbl="node1" presStyleIdx="2" presStyleCnt="3">
        <dgm:presLayoutVars>
          <dgm:bulletEnabled val="1"/>
        </dgm:presLayoutVars>
      </dgm:prSet>
      <dgm:spPr/>
      <dgm:t>
        <a:bodyPr/>
        <a:lstStyle/>
        <a:p>
          <a:endParaRPr lang="it-IT"/>
        </a:p>
      </dgm:t>
    </dgm:pt>
  </dgm:ptLst>
  <dgm:cxnLst>
    <dgm:cxn modelId="{043232A9-208F-45EA-8D4E-DC6D35AF1A1C}" type="presOf" srcId="{3C9C27A5-F6DF-43C8-8A47-D71B0B82B4E0}" destId="{435910D6-94C2-4A87-82EF-7A0482C52360}" srcOrd="0" destOrd="0" presId="urn:microsoft.com/office/officeart/2005/8/layout/hProcess9"/>
    <dgm:cxn modelId="{08E3BFA9-A42B-4080-A7D0-D42F392CEC85}" type="presOf" srcId="{F7E5CB07-1FDC-4390-B77D-CFC641067879}" destId="{BD03CD43-A90E-4B38-90B7-DDEA3218EF55}" srcOrd="0" destOrd="0" presId="urn:microsoft.com/office/officeart/2005/8/layout/hProcess9"/>
    <dgm:cxn modelId="{3269BD5E-C345-4871-92FF-DB16FFF5E0BD}" srcId="{D8EACD19-E9C3-49C2-955F-37CA64FDAE46}" destId="{F7E5CB07-1FDC-4390-B77D-CFC641067879}" srcOrd="2" destOrd="0" parTransId="{E328D949-3313-409F-9218-EC415BE2C1A2}" sibTransId="{8D111775-C243-4B49-97D7-E6D9DF697C84}"/>
    <dgm:cxn modelId="{AE66B1F0-97E4-4BF0-9E40-954295DB3195}" srcId="{D8EACD19-E9C3-49C2-955F-37CA64FDAE46}" destId="{3C9C27A5-F6DF-43C8-8A47-D71B0B82B4E0}" srcOrd="1" destOrd="0" parTransId="{CA6D0285-12FE-43F7-9F61-B3A26BB14BFC}" sibTransId="{A9948D6F-1BBF-4921-A6CC-FE947E980388}"/>
    <dgm:cxn modelId="{BEE7F212-FBA2-4C27-AC48-65CDAEE62067}" type="presOf" srcId="{1153EF94-569F-41D9-A143-D005D4CE6045}" destId="{76A96C07-B73E-463D-BA49-25DEFF612C13}" srcOrd="0" destOrd="0" presId="urn:microsoft.com/office/officeart/2005/8/layout/hProcess9"/>
    <dgm:cxn modelId="{E8899311-606A-4389-A8D0-D21F1CE46428}" srcId="{D8EACD19-E9C3-49C2-955F-37CA64FDAE46}" destId="{1153EF94-569F-41D9-A143-D005D4CE6045}" srcOrd="0" destOrd="0" parTransId="{F1D26452-A12D-40AF-BBED-DBFF519A600E}" sibTransId="{1590C96E-2DCC-4C7F-9D99-FA4D289E96C2}"/>
    <dgm:cxn modelId="{46889A7E-293B-4433-A958-2FCEDF955F3A}" type="presOf" srcId="{D8EACD19-E9C3-49C2-955F-37CA64FDAE46}" destId="{A1C0204C-B9AC-492C-96FF-F89F1D34C620}" srcOrd="0" destOrd="0" presId="urn:microsoft.com/office/officeart/2005/8/layout/hProcess9"/>
    <dgm:cxn modelId="{2D9A3B3D-BD43-48DB-B1D4-8834B4E8907A}" type="presParOf" srcId="{A1C0204C-B9AC-492C-96FF-F89F1D34C620}" destId="{72F9E707-16FC-4EC5-8DAF-EE7AA06AF3A3}" srcOrd="0" destOrd="0" presId="urn:microsoft.com/office/officeart/2005/8/layout/hProcess9"/>
    <dgm:cxn modelId="{BB5D376D-1757-4056-8313-2E6652178767}" type="presParOf" srcId="{A1C0204C-B9AC-492C-96FF-F89F1D34C620}" destId="{45F40EF3-5F62-4623-ADF5-AF190F50FD96}" srcOrd="1" destOrd="0" presId="urn:microsoft.com/office/officeart/2005/8/layout/hProcess9"/>
    <dgm:cxn modelId="{87E74DDF-812A-4D07-B05A-5CD5269C3176}" type="presParOf" srcId="{45F40EF3-5F62-4623-ADF5-AF190F50FD96}" destId="{76A96C07-B73E-463D-BA49-25DEFF612C13}" srcOrd="0" destOrd="0" presId="urn:microsoft.com/office/officeart/2005/8/layout/hProcess9"/>
    <dgm:cxn modelId="{F5301AD0-59F0-4C1B-8CA3-CCCFD529ACCD}" type="presParOf" srcId="{45F40EF3-5F62-4623-ADF5-AF190F50FD96}" destId="{2CF272E7-9FC1-4D23-8C63-274A95134D35}" srcOrd="1" destOrd="0" presId="urn:microsoft.com/office/officeart/2005/8/layout/hProcess9"/>
    <dgm:cxn modelId="{1B874202-7655-47AE-8014-2E280E4FDFAE}" type="presParOf" srcId="{45F40EF3-5F62-4623-ADF5-AF190F50FD96}" destId="{435910D6-94C2-4A87-82EF-7A0482C52360}" srcOrd="2" destOrd="0" presId="urn:microsoft.com/office/officeart/2005/8/layout/hProcess9"/>
    <dgm:cxn modelId="{5A5EEDFB-EB22-4F64-9744-B5CA6FB455BD}" type="presParOf" srcId="{45F40EF3-5F62-4623-ADF5-AF190F50FD96}" destId="{7E584DC0-A4B2-4F82-A5AC-4C60C259F473}" srcOrd="3" destOrd="0" presId="urn:microsoft.com/office/officeart/2005/8/layout/hProcess9"/>
    <dgm:cxn modelId="{332ABA81-EAAA-43D0-B87F-340A1671082F}" type="presParOf" srcId="{45F40EF3-5F62-4623-ADF5-AF190F50FD96}" destId="{BD03CD43-A90E-4B38-90B7-DDEA3218EF55}"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A6C46A-D5D6-49D7-A7EB-4665018E61F7}" type="doc">
      <dgm:prSet loTypeId="urn:microsoft.com/office/officeart/2005/8/layout/hList3" loCatId="list" qsTypeId="urn:microsoft.com/office/officeart/2005/8/quickstyle/simple1" qsCatId="simple" csTypeId="urn:microsoft.com/office/officeart/2005/8/colors/colorful4" csCatId="colorful" phldr="1"/>
      <dgm:spPr/>
      <dgm:t>
        <a:bodyPr/>
        <a:lstStyle/>
        <a:p>
          <a:endParaRPr lang="it-IT"/>
        </a:p>
      </dgm:t>
    </dgm:pt>
    <dgm:pt modelId="{84020F7B-6C2C-4158-A2BD-0B0BB3083480}">
      <dgm:prSet phldrT="[Testo]" custT="1"/>
      <dgm:spPr/>
      <dgm:t>
        <a:bodyPr/>
        <a:lstStyle/>
        <a:p>
          <a:r>
            <a:rPr lang="it-IT" sz="4800" b="0" dirty="0" smtClean="0"/>
            <a:t>L’esempio delle bonifiche</a:t>
          </a:r>
          <a:endParaRPr lang="it-IT" sz="4800" b="0" dirty="0"/>
        </a:p>
      </dgm:t>
    </dgm:pt>
    <dgm:pt modelId="{DD807430-A0F1-494D-B2EE-B6443406F563}" type="parTrans" cxnId="{E8169DA0-B454-403A-9428-08BCFE24653C}">
      <dgm:prSet/>
      <dgm:spPr/>
      <dgm:t>
        <a:bodyPr/>
        <a:lstStyle/>
        <a:p>
          <a:endParaRPr lang="it-IT" sz="3200" b="0"/>
        </a:p>
      </dgm:t>
    </dgm:pt>
    <dgm:pt modelId="{CBA5F3B8-EB4D-4F99-A489-691AD19E8EAB}" type="sibTrans" cxnId="{E8169DA0-B454-403A-9428-08BCFE24653C}">
      <dgm:prSet/>
      <dgm:spPr/>
      <dgm:t>
        <a:bodyPr/>
        <a:lstStyle/>
        <a:p>
          <a:endParaRPr lang="it-IT" sz="3200" b="0"/>
        </a:p>
      </dgm:t>
    </dgm:pt>
    <dgm:pt modelId="{11F09FD8-078A-4A5C-9FBD-39C4D45D54F4}">
      <dgm:prSet phldrT="[Testo]" custT="1"/>
      <dgm:spPr/>
      <dgm:t>
        <a:bodyPr/>
        <a:lstStyle/>
        <a:p>
          <a:r>
            <a:rPr lang="it-IT" sz="2000" b="0" dirty="0" smtClean="0"/>
            <a:t>BONIFICHE</a:t>
          </a:r>
          <a:endParaRPr lang="it-IT" sz="2000" b="0" dirty="0"/>
        </a:p>
      </dgm:t>
    </dgm:pt>
    <dgm:pt modelId="{7B611D28-112F-475C-9BB8-A27412902747}" type="parTrans" cxnId="{F58CFD08-B45F-46EE-9902-983FEFE01513}">
      <dgm:prSet/>
      <dgm:spPr/>
      <dgm:t>
        <a:bodyPr/>
        <a:lstStyle/>
        <a:p>
          <a:endParaRPr lang="it-IT" sz="3200" b="0"/>
        </a:p>
      </dgm:t>
    </dgm:pt>
    <dgm:pt modelId="{37BE7BB4-BC59-47D1-AD70-C3E0E0DE5539}" type="sibTrans" cxnId="{F58CFD08-B45F-46EE-9902-983FEFE01513}">
      <dgm:prSet/>
      <dgm:spPr/>
      <dgm:t>
        <a:bodyPr/>
        <a:lstStyle/>
        <a:p>
          <a:endParaRPr lang="it-IT" sz="3200" b="0"/>
        </a:p>
      </dgm:t>
    </dgm:pt>
    <dgm:pt modelId="{7293B3A7-4003-4FE2-ACEE-465D31030DA6}">
      <dgm:prSet phldrT="[Testo]" custT="1"/>
      <dgm:spPr/>
      <dgm:t>
        <a:bodyPr/>
        <a:lstStyle/>
        <a:p>
          <a:r>
            <a:rPr lang="it-IT" sz="2000" b="0" dirty="0" smtClean="0"/>
            <a:t>DURATE E TRASFORMAZIONI</a:t>
          </a:r>
        </a:p>
        <a:p>
          <a:r>
            <a:rPr lang="it-IT" sz="2000" b="0" dirty="0" smtClean="0"/>
            <a:t>DEI PAESAGGI </a:t>
          </a:r>
          <a:endParaRPr lang="it-IT" sz="2000" b="0" dirty="0"/>
        </a:p>
      </dgm:t>
    </dgm:pt>
    <dgm:pt modelId="{11237B0B-13B6-43F4-A93F-32167DAE4A74}" type="parTrans" cxnId="{5D8A05D1-C664-4435-96BF-2FB32264FB00}">
      <dgm:prSet/>
      <dgm:spPr/>
      <dgm:t>
        <a:bodyPr/>
        <a:lstStyle/>
        <a:p>
          <a:endParaRPr lang="it-IT" sz="3200" b="0"/>
        </a:p>
      </dgm:t>
    </dgm:pt>
    <dgm:pt modelId="{1D3882B5-5FC3-4F42-AA32-6764A303E1F5}" type="sibTrans" cxnId="{5D8A05D1-C664-4435-96BF-2FB32264FB00}">
      <dgm:prSet/>
      <dgm:spPr/>
      <dgm:t>
        <a:bodyPr/>
        <a:lstStyle/>
        <a:p>
          <a:endParaRPr lang="it-IT" sz="3200" b="0"/>
        </a:p>
      </dgm:t>
    </dgm:pt>
    <dgm:pt modelId="{262541B8-BC98-41CB-A7FD-DEB9C39CA9F3}">
      <dgm:prSet phldrT="[Testo]" custT="1"/>
      <dgm:spPr/>
      <dgm:t>
        <a:bodyPr/>
        <a:lstStyle/>
        <a:p>
          <a:r>
            <a:rPr lang="it-IT" sz="2000" b="0" dirty="0" smtClean="0"/>
            <a:t>PATRIMONIO CULTURALE</a:t>
          </a:r>
        </a:p>
        <a:p>
          <a:r>
            <a:rPr lang="it-IT" sz="2000" b="0" dirty="0" smtClean="0"/>
            <a:t>MUSEI</a:t>
          </a:r>
        </a:p>
        <a:p>
          <a:r>
            <a:rPr lang="it-IT" sz="2000" b="0" dirty="0" smtClean="0"/>
            <a:t>PAESAGGI</a:t>
          </a:r>
        </a:p>
        <a:p>
          <a:r>
            <a:rPr lang="it-IT" sz="2000" b="0" dirty="0" smtClean="0"/>
            <a:t> </a:t>
          </a:r>
          <a:endParaRPr lang="it-IT" sz="2000" b="0" dirty="0"/>
        </a:p>
      </dgm:t>
    </dgm:pt>
    <dgm:pt modelId="{83C629FD-DBA6-4442-BC7A-5342B946CA35}" type="parTrans" cxnId="{D082857F-0680-45E4-9A9B-F04CFD593ADE}">
      <dgm:prSet/>
      <dgm:spPr/>
      <dgm:t>
        <a:bodyPr/>
        <a:lstStyle/>
        <a:p>
          <a:endParaRPr lang="it-IT" sz="3200" b="0"/>
        </a:p>
      </dgm:t>
    </dgm:pt>
    <dgm:pt modelId="{B3F5D510-74C1-488B-9205-AC437A9F54B8}" type="sibTrans" cxnId="{D082857F-0680-45E4-9A9B-F04CFD593ADE}">
      <dgm:prSet/>
      <dgm:spPr/>
      <dgm:t>
        <a:bodyPr/>
        <a:lstStyle/>
        <a:p>
          <a:endParaRPr lang="it-IT" sz="3200" b="0"/>
        </a:p>
      </dgm:t>
    </dgm:pt>
    <dgm:pt modelId="{7C5121E9-BEA3-444F-A574-47A1E55C98D6}">
      <dgm:prSet custT="1"/>
      <dgm:spPr/>
      <dgm:t>
        <a:bodyPr/>
        <a:lstStyle/>
        <a:p>
          <a:r>
            <a:rPr lang="it-IT" sz="2000" b="0" dirty="0" smtClean="0"/>
            <a:t>AMBIENTI</a:t>
          </a:r>
        </a:p>
        <a:p>
          <a:r>
            <a:rPr lang="it-IT" sz="2000" b="0" dirty="0" smtClean="0"/>
            <a:t>PALUDI </a:t>
          </a:r>
          <a:endParaRPr lang="it-IT" sz="2000" b="0" dirty="0"/>
        </a:p>
      </dgm:t>
    </dgm:pt>
    <dgm:pt modelId="{6B9D3418-3E68-4EF8-A02B-17CAE743DF07}" type="parTrans" cxnId="{EFC0F072-24C3-478A-9A99-B01BF8817D8E}">
      <dgm:prSet/>
      <dgm:spPr/>
      <dgm:t>
        <a:bodyPr/>
        <a:lstStyle/>
        <a:p>
          <a:endParaRPr lang="it-IT" sz="3200" b="0"/>
        </a:p>
      </dgm:t>
    </dgm:pt>
    <dgm:pt modelId="{26D56D48-4653-4EBC-AB7A-B2CFB84B6775}" type="sibTrans" cxnId="{EFC0F072-24C3-478A-9A99-B01BF8817D8E}">
      <dgm:prSet/>
      <dgm:spPr/>
      <dgm:t>
        <a:bodyPr/>
        <a:lstStyle/>
        <a:p>
          <a:endParaRPr lang="it-IT" sz="3200" b="0"/>
        </a:p>
      </dgm:t>
    </dgm:pt>
    <dgm:pt modelId="{95022A9F-820D-42B6-897B-A7F3553E8227}">
      <dgm:prSet custT="1"/>
      <dgm:spPr>
        <a:solidFill>
          <a:srgbClr val="00B050"/>
        </a:solidFill>
      </dgm:spPr>
      <dgm:t>
        <a:bodyPr/>
        <a:lstStyle/>
        <a:p>
          <a:r>
            <a:rPr lang="it-IT" sz="2000" b="0" dirty="0" smtClean="0"/>
            <a:t>TERRITORIALIZZAZIONE</a:t>
          </a:r>
          <a:endParaRPr lang="it-IT" sz="2000" b="0" dirty="0"/>
        </a:p>
      </dgm:t>
    </dgm:pt>
    <dgm:pt modelId="{DBB6A11C-02CD-44B6-80BE-99C14DC860B1}" type="parTrans" cxnId="{53DF32DE-69F3-429D-9431-C1F3ED10ACF3}">
      <dgm:prSet/>
      <dgm:spPr/>
      <dgm:t>
        <a:bodyPr/>
        <a:lstStyle/>
        <a:p>
          <a:endParaRPr lang="it-IT" sz="3200" b="0"/>
        </a:p>
      </dgm:t>
    </dgm:pt>
    <dgm:pt modelId="{4B8B31C5-9D32-44AA-B557-C6337E653EA2}" type="sibTrans" cxnId="{53DF32DE-69F3-429D-9431-C1F3ED10ACF3}">
      <dgm:prSet/>
      <dgm:spPr/>
      <dgm:t>
        <a:bodyPr/>
        <a:lstStyle/>
        <a:p>
          <a:endParaRPr lang="it-IT" sz="3200" b="0"/>
        </a:p>
      </dgm:t>
    </dgm:pt>
    <dgm:pt modelId="{6F3D1141-8F99-4057-8145-A0B8FDC65881}" type="pres">
      <dgm:prSet presAssocID="{2AA6C46A-D5D6-49D7-A7EB-4665018E61F7}" presName="composite" presStyleCnt="0">
        <dgm:presLayoutVars>
          <dgm:chMax val="1"/>
          <dgm:dir/>
          <dgm:resizeHandles val="exact"/>
        </dgm:presLayoutVars>
      </dgm:prSet>
      <dgm:spPr/>
      <dgm:t>
        <a:bodyPr/>
        <a:lstStyle/>
        <a:p>
          <a:endParaRPr lang="it-IT"/>
        </a:p>
      </dgm:t>
    </dgm:pt>
    <dgm:pt modelId="{1CE710BB-302D-40CB-8B61-55187861A8DF}" type="pres">
      <dgm:prSet presAssocID="{84020F7B-6C2C-4158-A2BD-0B0BB3083480}" presName="roof" presStyleLbl="dkBgShp" presStyleIdx="0" presStyleCnt="2" custLinFactY="-68644" custLinFactNeighborX="10583" custLinFactNeighborY="-100000"/>
      <dgm:spPr/>
      <dgm:t>
        <a:bodyPr/>
        <a:lstStyle/>
        <a:p>
          <a:endParaRPr lang="it-IT"/>
        </a:p>
      </dgm:t>
    </dgm:pt>
    <dgm:pt modelId="{81868491-1B02-4B67-99B8-83CFCA0C519F}" type="pres">
      <dgm:prSet presAssocID="{84020F7B-6C2C-4158-A2BD-0B0BB3083480}" presName="pillars" presStyleCnt="0"/>
      <dgm:spPr/>
    </dgm:pt>
    <dgm:pt modelId="{06D2825D-591D-4ECA-B4E7-FB1A4F381EE9}" type="pres">
      <dgm:prSet presAssocID="{84020F7B-6C2C-4158-A2BD-0B0BB3083480}" presName="pillar1" presStyleLbl="node1" presStyleIdx="0" presStyleCnt="5" custLinFactNeighborX="2461" custLinFactNeighborY="-847">
        <dgm:presLayoutVars>
          <dgm:bulletEnabled val="1"/>
        </dgm:presLayoutVars>
      </dgm:prSet>
      <dgm:spPr/>
      <dgm:t>
        <a:bodyPr/>
        <a:lstStyle/>
        <a:p>
          <a:endParaRPr lang="it-IT"/>
        </a:p>
      </dgm:t>
    </dgm:pt>
    <dgm:pt modelId="{A0F4C510-272C-4F3F-8C3A-1A46D81753B1}" type="pres">
      <dgm:prSet presAssocID="{11F09FD8-078A-4A5C-9FBD-39C4D45D54F4}" presName="pillarX" presStyleLbl="node1" presStyleIdx="1" presStyleCnt="5" custLinFactNeighborX="-1145" custLinFactNeighborY="-847">
        <dgm:presLayoutVars>
          <dgm:bulletEnabled val="1"/>
        </dgm:presLayoutVars>
      </dgm:prSet>
      <dgm:spPr/>
      <dgm:t>
        <a:bodyPr/>
        <a:lstStyle/>
        <a:p>
          <a:endParaRPr lang="it-IT"/>
        </a:p>
      </dgm:t>
    </dgm:pt>
    <dgm:pt modelId="{F9773770-489F-4ACA-869F-93B2DB3B92E7}" type="pres">
      <dgm:prSet presAssocID="{95022A9F-820D-42B6-897B-A7F3553E8227}" presName="pillarX" presStyleLbl="node1" presStyleIdx="2" presStyleCnt="5">
        <dgm:presLayoutVars>
          <dgm:bulletEnabled val="1"/>
        </dgm:presLayoutVars>
      </dgm:prSet>
      <dgm:spPr/>
      <dgm:t>
        <a:bodyPr/>
        <a:lstStyle/>
        <a:p>
          <a:endParaRPr lang="it-IT"/>
        </a:p>
      </dgm:t>
    </dgm:pt>
    <dgm:pt modelId="{B142BD52-F5C4-43F0-878E-D4163A7212E5}" type="pres">
      <dgm:prSet presAssocID="{7293B3A7-4003-4FE2-ACEE-465D31030DA6}" presName="pillarX" presStyleLbl="node1" presStyleIdx="3" presStyleCnt="5">
        <dgm:presLayoutVars>
          <dgm:bulletEnabled val="1"/>
        </dgm:presLayoutVars>
      </dgm:prSet>
      <dgm:spPr/>
      <dgm:t>
        <a:bodyPr/>
        <a:lstStyle/>
        <a:p>
          <a:endParaRPr lang="it-IT"/>
        </a:p>
      </dgm:t>
    </dgm:pt>
    <dgm:pt modelId="{66BB7903-D2D2-4301-A05A-ACAEB7483A18}" type="pres">
      <dgm:prSet presAssocID="{262541B8-BC98-41CB-A7FD-DEB9C39CA9F3}" presName="pillarX" presStyleLbl="node1" presStyleIdx="4" presStyleCnt="5">
        <dgm:presLayoutVars>
          <dgm:bulletEnabled val="1"/>
        </dgm:presLayoutVars>
      </dgm:prSet>
      <dgm:spPr/>
      <dgm:t>
        <a:bodyPr/>
        <a:lstStyle/>
        <a:p>
          <a:endParaRPr lang="it-IT"/>
        </a:p>
      </dgm:t>
    </dgm:pt>
    <dgm:pt modelId="{C260CF28-D9EF-40AE-8187-2E7C86835A63}" type="pres">
      <dgm:prSet presAssocID="{84020F7B-6C2C-4158-A2BD-0B0BB3083480}" presName="base" presStyleLbl="dkBgShp" presStyleIdx="1" presStyleCnt="2"/>
      <dgm:spPr/>
    </dgm:pt>
  </dgm:ptLst>
  <dgm:cxnLst>
    <dgm:cxn modelId="{75DBC775-FA5D-4ABF-AA02-D60350ACC976}" type="presOf" srcId="{7293B3A7-4003-4FE2-ACEE-465D31030DA6}" destId="{B142BD52-F5C4-43F0-878E-D4163A7212E5}" srcOrd="0" destOrd="0" presId="urn:microsoft.com/office/officeart/2005/8/layout/hList3"/>
    <dgm:cxn modelId="{620D7B5F-EFBA-480B-B40D-FB9BAAF7202B}" type="presOf" srcId="{11F09FD8-078A-4A5C-9FBD-39C4D45D54F4}" destId="{A0F4C510-272C-4F3F-8C3A-1A46D81753B1}" srcOrd="0" destOrd="0" presId="urn:microsoft.com/office/officeart/2005/8/layout/hList3"/>
    <dgm:cxn modelId="{8F60D58C-87AA-4026-843C-1A3EBC91621E}" type="presOf" srcId="{262541B8-BC98-41CB-A7FD-DEB9C39CA9F3}" destId="{66BB7903-D2D2-4301-A05A-ACAEB7483A18}" srcOrd="0" destOrd="0" presId="urn:microsoft.com/office/officeart/2005/8/layout/hList3"/>
    <dgm:cxn modelId="{32C86395-701E-46E5-BA5B-956D7908055E}" type="presOf" srcId="{84020F7B-6C2C-4158-A2BD-0B0BB3083480}" destId="{1CE710BB-302D-40CB-8B61-55187861A8DF}" srcOrd="0" destOrd="0" presId="urn:microsoft.com/office/officeart/2005/8/layout/hList3"/>
    <dgm:cxn modelId="{E8169DA0-B454-403A-9428-08BCFE24653C}" srcId="{2AA6C46A-D5D6-49D7-A7EB-4665018E61F7}" destId="{84020F7B-6C2C-4158-A2BD-0B0BB3083480}" srcOrd="0" destOrd="0" parTransId="{DD807430-A0F1-494D-B2EE-B6443406F563}" sibTransId="{CBA5F3B8-EB4D-4F99-A489-691AD19E8EAB}"/>
    <dgm:cxn modelId="{F9AD6B7E-DFD1-4A8F-8E0A-937FEF3787B3}" type="presOf" srcId="{7C5121E9-BEA3-444F-A574-47A1E55C98D6}" destId="{06D2825D-591D-4ECA-B4E7-FB1A4F381EE9}" srcOrd="0" destOrd="0" presId="urn:microsoft.com/office/officeart/2005/8/layout/hList3"/>
    <dgm:cxn modelId="{2E05DCB3-0F7C-4A36-B032-53C3D0C7F735}" type="presOf" srcId="{95022A9F-820D-42B6-897B-A7F3553E8227}" destId="{F9773770-489F-4ACA-869F-93B2DB3B92E7}" srcOrd="0" destOrd="0" presId="urn:microsoft.com/office/officeart/2005/8/layout/hList3"/>
    <dgm:cxn modelId="{F58CFD08-B45F-46EE-9902-983FEFE01513}" srcId="{84020F7B-6C2C-4158-A2BD-0B0BB3083480}" destId="{11F09FD8-078A-4A5C-9FBD-39C4D45D54F4}" srcOrd="1" destOrd="0" parTransId="{7B611D28-112F-475C-9BB8-A27412902747}" sibTransId="{37BE7BB4-BC59-47D1-AD70-C3E0E0DE5539}"/>
    <dgm:cxn modelId="{D2768BB8-5D5F-4697-9737-D1F6DBFBDC09}" type="presOf" srcId="{2AA6C46A-D5D6-49D7-A7EB-4665018E61F7}" destId="{6F3D1141-8F99-4057-8145-A0B8FDC65881}" srcOrd="0" destOrd="0" presId="urn:microsoft.com/office/officeart/2005/8/layout/hList3"/>
    <dgm:cxn modelId="{53DF32DE-69F3-429D-9431-C1F3ED10ACF3}" srcId="{84020F7B-6C2C-4158-A2BD-0B0BB3083480}" destId="{95022A9F-820D-42B6-897B-A7F3553E8227}" srcOrd="2" destOrd="0" parTransId="{DBB6A11C-02CD-44B6-80BE-99C14DC860B1}" sibTransId="{4B8B31C5-9D32-44AA-B557-C6337E653EA2}"/>
    <dgm:cxn modelId="{D082857F-0680-45E4-9A9B-F04CFD593ADE}" srcId="{84020F7B-6C2C-4158-A2BD-0B0BB3083480}" destId="{262541B8-BC98-41CB-A7FD-DEB9C39CA9F3}" srcOrd="4" destOrd="0" parTransId="{83C629FD-DBA6-4442-BC7A-5342B946CA35}" sibTransId="{B3F5D510-74C1-488B-9205-AC437A9F54B8}"/>
    <dgm:cxn modelId="{5D8A05D1-C664-4435-96BF-2FB32264FB00}" srcId="{84020F7B-6C2C-4158-A2BD-0B0BB3083480}" destId="{7293B3A7-4003-4FE2-ACEE-465D31030DA6}" srcOrd="3" destOrd="0" parTransId="{11237B0B-13B6-43F4-A93F-32167DAE4A74}" sibTransId="{1D3882B5-5FC3-4F42-AA32-6764A303E1F5}"/>
    <dgm:cxn modelId="{EFC0F072-24C3-478A-9A99-B01BF8817D8E}" srcId="{84020F7B-6C2C-4158-A2BD-0B0BB3083480}" destId="{7C5121E9-BEA3-444F-A574-47A1E55C98D6}" srcOrd="0" destOrd="0" parTransId="{6B9D3418-3E68-4EF8-A02B-17CAE743DF07}" sibTransId="{26D56D48-4653-4EBC-AB7A-B2CFB84B6775}"/>
    <dgm:cxn modelId="{7F8657B3-B506-4AD2-8484-BD1985D32780}" type="presParOf" srcId="{6F3D1141-8F99-4057-8145-A0B8FDC65881}" destId="{1CE710BB-302D-40CB-8B61-55187861A8DF}" srcOrd="0" destOrd="0" presId="urn:microsoft.com/office/officeart/2005/8/layout/hList3"/>
    <dgm:cxn modelId="{4C4DC1F4-561D-43DA-B36E-3DE2DC8937FE}" type="presParOf" srcId="{6F3D1141-8F99-4057-8145-A0B8FDC65881}" destId="{81868491-1B02-4B67-99B8-83CFCA0C519F}" srcOrd="1" destOrd="0" presId="urn:microsoft.com/office/officeart/2005/8/layout/hList3"/>
    <dgm:cxn modelId="{44F2A1AB-222C-45F5-AB18-A5A85C69E31D}" type="presParOf" srcId="{81868491-1B02-4B67-99B8-83CFCA0C519F}" destId="{06D2825D-591D-4ECA-B4E7-FB1A4F381EE9}" srcOrd="0" destOrd="0" presId="urn:microsoft.com/office/officeart/2005/8/layout/hList3"/>
    <dgm:cxn modelId="{680FE777-1C95-4D49-B559-D3787D578702}" type="presParOf" srcId="{81868491-1B02-4B67-99B8-83CFCA0C519F}" destId="{A0F4C510-272C-4F3F-8C3A-1A46D81753B1}" srcOrd="1" destOrd="0" presId="urn:microsoft.com/office/officeart/2005/8/layout/hList3"/>
    <dgm:cxn modelId="{64E4275A-847F-4186-B349-AB8AA47022C9}" type="presParOf" srcId="{81868491-1B02-4B67-99B8-83CFCA0C519F}" destId="{F9773770-489F-4ACA-869F-93B2DB3B92E7}" srcOrd="2" destOrd="0" presId="urn:microsoft.com/office/officeart/2005/8/layout/hList3"/>
    <dgm:cxn modelId="{5F69DEF1-4586-46AD-B62E-A4DB7751BA02}" type="presParOf" srcId="{81868491-1B02-4B67-99B8-83CFCA0C519F}" destId="{B142BD52-F5C4-43F0-878E-D4163A7212E5}" srcOrd="3" destOrd="0" presId="urn:microsoft.com/office/officeart/2005/8/layout/hList3"/>
    <dgm:cxn modelId="{9CF401CA-26A1-4C03-B511-4585D1DA81D2}" type="presParOf" srcId="{81868491-1B02-4B67-99B8-83CFCA0C519F}" destId="{66BB7903-D2D2-4301-A05A-ACAEB7483A18}" srcOrd="4" destOrd="0" presId="urn:microsoft.com/office/officeart/2005/8/layout/hList3"/>
    <dgm:cxn modelId="{FB5251FF-822A-4353-AE3E-13078CDFE284}" type="presParOf" srcId="{6F3D1141-8F99-4057-8145-A0B8FDC65881}" destId="{C260CF28-D9EF-40AE-8187-2E7C86835A63}" srcOrd="2" destOrd="0" presId="urn:microsoft.com/office/officeart/2005/8/layout/h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875348-9A54-4515-96BA-204DCEC00036}" type="doc">
      <dgm:prSet loTypeId="urn:microsoft.com/office/officeart/2005/8/layout/hProcess4" loCatId="process" qsTypeId="urn:microsoft.com/office/officeart/2005/8/quickstyle/simple1" qsCatId="simple" csTypeId="urn:microsoft.com/office/officeart/2005/8/colors/colorful2" csCatId="colorful" phldr="1"/>
      <dgm:spPr/>
      <dgm:t>
        <a:bodyPr/>
        <a:lstStyle/>
        <a:p>
          <a:endParaRPr lang="it-IT"/>
        </a:p>
      </dgm:t>
    </dgm:pt>
    <dgm:pt modelId="{5CAA166F-386C-402B-AA54-F5F32805ED50}">
      <dgm:prSet phldrT="[Testo]"/>
      <dgm:spPr/>
      <dgm:t>
        <a:bodyPr/>
        <a:lstStyle/>
        <a:p>
          <a:r>
            <a:rPr lang="it-IT" dirty="0" smtClean="0"/>
            <a:t>Bonifica</a:t>
          </a:r>
          <a:endParaRPr lang="it-IT" dirty="0"/>
        </a:p>
      </dgm:t>
    </dgm:pt>
    <dgm:pt modelId="{424B5148-8498-4C9C-BE18-5919BD180CBB}" type="parTrans" cxnId="{3457990D-D224-461A-9B99-AB6117777CFB}">
      <dgm:prSet/>
      <dgm:spPr/>
      <dgm:t>
        <a:bodyPr/>
        <a:lstStyle/>
        <a:p>
          <a:endParaRPr lang="it-IT"/>
        </a:p>
      </dgm:t>
    </dgm:pt>
    <dgm:pt modelId="{928DAE71-A4B5-47F3-A5E4-BCD39B7CCD93}" type="sibTrans" cxnId="{3457990D-D224-461A-9B99-AB6117777CFB}">
      <dgm:prSet/>
      <dgm:spPr/>
      <dgm:t>
        <a:bodyPr/>
        <a:lstStyle/>
        <a:p>
          <a:endParaRPr lang="it-IT"/>
        </a:p>
      </dgm:t>
    </dgm:pt>
    <dgm:pt modelId="{F5038454-1F92-4B58-821F-3E38C6244C1F}">
      <dgm:prSet phldrT="[Testo]"/>
      <dgm:spPr/>
      <dgm:t>
        <a:bodyPr/>
        <a:lstStyle/>
        <a:p>
          <a:r>
            <a:rPr lang="it-IT" dirty="0" smtClean="0"/>
            <a:t>Distruzione di paesaggio</a:t>
          </a:r>
          <a:endParaRPr lang="it-IT" dirty="0"/>
        </a:p>
      </dgm:t>
    </dgm:pt>
    <dgm:pt modelId="{4BA95697-54A6-49E1-9905-18EE30E75988}" type="parTrans" cxnId="{795F9497-2222-458A-B28A-D695360B7D76}">
      <dgm:prSet/>
      <dgm:spPr/>
      <dgm:t>
        <a:bodyPr/>
        <a:lstStyle/>
        <a:p>
          <a:endParaRPr lang="it-IT"/>
        </a:p>
      </dgm:t>
    </dgm:pt>
    <dgm:pt modelId="{8DF171FC-7F96-4997-9E09-2529A8F3DE99}" type="sibTrans" cxnId="{795F9497-2222-458A-B28A-D695360B7D76}">
      <dgm:prSet/>
      <dgm:spPr/>
      <dgm:t>
        <a:bodyPr/>
        <a:lstStyle/>
        <a:p>
          <a:endParaRPr lang="it-IT"/>
        </a:p>
      </dgm:t>
    </dgm:pt>
    <dgm:pt modelId="{A8819756-561F-4102-AD1C-EEA7CF235C00}">
      <dgm:prSet phldrT="[Testo]"/>
      <dgm:spPr/>
      <dgm:t>
        <a:bodyPr/>
        <a:lstStyle/>
        <a:p>
          <a:r>
            <a:rPr lang="it-IT" dirty="0" smtClean="0"/>
            <a:t>Costruzione del paesaggio</a:t>
          </a:r>
          <a:endParaRPr lang="it-IT" dirty="0"/>
        </a:p>
      </dgm:t>
    </dgm:pt>
    <dgm:pt modelId="{1510903D-5703-4D18-BB13-6EC62A3FB951}" type="parTrans" cxnId="{4D9A4D3A-629E-418A-8150-C32E54D91993}">
      <dgm:prSet/>
      <dgm:spPr/>
      <dgm:t>
        <a:bodyPr/>
        <a:lstStyle/>
        <a:p>
          <a:endParaRPr lang="it-IT"/>
        </a:p>
      </dgm:t>
    </dgm:pt>
    <dgm:pt modelId="{672C159E-C38C-4FB0-96A6-37C92A1D85F4}" type="sibTrans" cxnId="{4D9A4D3A-629E-418A-8150-C32E54D91993}">
      <dgm:prSet/>
      <dgm:spPr/>
      <dgm:t>
        <a:bodyPr/>
        <a:lstStyle/>
        <a:p>
          <a:endParaRPr lang="it-IT"/>
        </a:p>
      </dgm:t>
    </dgm:pt>
    <dgm:pt modelId="{56CB0A3D-3B90-4B35-A570-F3AA0EB78FF5}">
      <dgm:prSet phldrT="[Testo]"/>
      <dgm:spPr/>
      <dgm:t>
        <a:bodyPr/>
        <a:lstStyle/>
        <a:p>
          <a:r>
            <a:rPr lang="it-IT" dirty="0" smtClean="0"/>
            <a:t>territorio</a:t>
          </a:r>
          <a:endParaRPr lang="it-IT" dirty="0"/>
        </a:p>
      </dgm:t>
    </dgm:pt>
    <dgm:pt modelId="{4E915E44-BEA7-4F57-9DFE-2C5D3D4DCE2B}" type="parTrans" cxnId="{5EF70715-D69B-49A7-80E5-251EC2E0DD18}">
      <dgm:prSet/>
      <dgm:spPr/>
      <dgm:t>
        <a:bodyPr/>
        <a:lstStyle/>
        <a:p>
          <a:endParaRPr lang="it-IT"/>
        </a:p>
      </dgm:t>
    </dgm:pt>
    <dgm:pt modelId="{707A3222-DD08-458E-9FA0-058BF52046AB}" type="sibTrans" cxnId="{5EF70715-D69B-49A7-80E5-251EC2E0DD18}">
      <dgm:prSet/>
      <dgm:spPr/>
      <dgm:t>
        <a:bodyPr/>
        <a:lstStyle/>
        <a:p>
          <a:endParaRPr lang="it-IT"/>
        </a:p>
      </dgm:t>
    </dgm:pt>
    <dgm:pt modelId="{45C0DF33-C9B0-4A10-8E15-94B2AA39634B}">
      <dgm:prSet phldrT="[Testo]"/>
      <dgm:spPr/>
      <dgm:t>
        <a:bodyPr/>
        <a:lstStyle/>
        <a:p>
          <a:r>
            <a:rPr lang="it-IT" dirty="0" smtClean="0"/>
            <a:t>Tracce territoriali</a:t>
          </a:r>
          <a:endParaRPr lang="it-IT" dirty="0"/>
        </a:p>
      </dgm:t>
    </dgm:pt>
    <dgm:pt modelId="{C64AC0E6-1828-4480-8AAA-4259FDD9F2A4}" type="parTrans" cxnId="{EBE77FC8-BF95-4B52-942E-6BB99EFEC5AE}">
      <dgm:prSet/>
      <dgm:spPr/>
      <dgm:t>
        <a:bodyPr/>
        <a:lstStyle/>
        <a:p>
          <a:endParaRPr lang="it-IT"/>
        </a:p>
      </dgm:t>
    </dgm:pt>
    <dgm:pt modelId="{4977A30D-9583-4164-A0B7-086E337E56A1}" type="sibTrans" cxnId="{EBE77FC8-BF95-4B52-942E-6BB99EFEC5AE}">
      <dgm:prSet/>
      <dgm:spPr/>
      <dgm:t>
        <a:bodyPr/>
        <a:lstStyle/>
        <a:p>
          <a:endParaRPr lang="it-IT"/>
        </a:p>
      </dgm:t>
    </dgm:pt>
    <dgm:pt modelId="{EE928A00-B3D4-4389-965E-E36AA457A6A0}">
      <dgm:prSet phldrT="[Testo]"/>
      <dgm:spPr/>
      <dgm:t>
        <a:bodyPr/>
        <a:lstStyle/>
        <a:p>
          <a:r>
            <a:rPr lang="it-IT" dirty="0" smtClean="0"/>
            <a:t>Manufatti </a:t>
          </a:r>
          <a:endParaRPr lang="it-IT" dirty="0"/>
        </a:p>
      </dgm:t>
    </dgm:pt>
    <dgm:pt modelId="{1DDC0432-E568-4041-89F5-CD1DE0DA5828}" type="parTrans" cxnId="{15725102-9594-451D-88B9-A90B1492CAFC}">
      <dgm:prSet/>
      <dgm:spPr/>
      <dgm:t>
        <a:bodyPr/>
        <a:lstStyle/>
        <a:p>
          <a:endParaRPr lang="it-IT"/>
        </a:p>
      </dgm:t>
    </dgm:pt>
    <dgm:pt modelId="{47796D06-D10B-409C-8A52-5AA1874A7C99}" type="sibTrans" cxnId="{15725102-9594-451D-88B9-A90B1492CAFC}">
      <dgm:prSet/>
      <dgm:spPr/>
      <dgm:t>
        <a:bodyPr/>
        <a:lstStyle/>
        <a:p>
          <a:endParaRPr lang="it-IT"/>
        </a:p>
      </dgm:t>
    </dgm:pt>
    <dgm:pt modelId="{4E10B01A-E777-41E9-A539-3FFEF3D1471F}">
      <dgm:prSet phldrT="[Testo]"/>
      <dgm:spPr/>
      <dgm:t>
        <a:bodyPr/>
        <a:lstStyle/>
        <a:p>
          <a:r>
            <a:rPr lang="it-IT" dirty="0" smtClean="0"/>
            <a:t>patrimonio</a:t>
          </a:r>
          <a:endParaRPr lang="it-IT" dirty="0"/>
        </a:p>
      </dgm:t>
    </dgm:pt>
    <dgm:pt modelId="{2D0231DF-8C31-4BCB-AF3B-8FE79F4385DA}" type="parTrans" cxnId="{1D8F2EA2-CBE2-4D8D-9A38-7D97ABA0273A}">
      <dgm:prSet/>
      <dgm:spPr/>
      <dgm:t>
        <a:bodyPr/>
        <a:lstStyle/>
        <a:p>
          <a:endParaRPr lang="it-IT"/>
        </a:p>
      </dgm:t>
    </dgm:pt>
    <dgm:pt modelId="{1C683A97-9F35-4527-836B-1EA57AB773BC}" type="sibTrans" cxnId="{1D8F2EA2-CBE2-4D8D-9A38-7D97ABA0273A}">
      <dgm:prSet/>
      <dgm:spPr/>
      <dgm:t>
        <a:bodyPr/>
        <a:lstStyle/>
        <a:p>
          <a:endParaRPr lang="it-IT"/>
        </a:p>
      </dgm:t>
    </dgm:pt>
    <dgm:pt modelId="{128DF046-94B6-45D5-84A1-9CB0349A8A94}">
      <dgm:prSet phldrT="[Testo]"/>
      <dgm:spPr/>
      <dgm:t>
        <a:bodyPr/>
        <a:lstStyle/>
        <a:p>
          <a:r>
            <a:rPr lang="it-IT" dirty="0" smtClean="0"/>
            <a:t>paesaggio</a:t>
          </a:r>
          <a:endParaRPr lang="it-IT" dirty="0"/>
        </a:p>
      </dgm:t>
    </dgm:pt>
    <dgm:pt modelId="{1369CA4E-E794-4328-8BCE-D2DAC1FEDB38}" type="parTrans" cxnId="{324151AF-6E1E-41D9-A2BC-224927F7240B}">
      <dgm:prSet/>
      <dgm:spPr/>
      <dgm:t>
        <a:bodyPr/>
        <a:lstStyle/>
        <a:p>
          <a:endParaRPr lang="it-IT"/>
        </a:p>
      </dgm:t>
    </dgm:pt>
    <dgm:pt modelId="{2905658F-CA26-46D2-A794-BDE5630FC109}" type="sibTrans" cxnId="{324151AF-6E1E-41D9-A2BC-224927F7240B}">
      <dgm:prSet/>
      <dgm:spPr/>
      <dgm:t>
        <a:bodyPr/>
        <a:lstStyle/>
        <a:p>
          <a:endParaRPr lang="it-IT"/>
        </a:p>
      </dgm:t>
    </dgm:pt>
    <dgm:pt modelId="{4427AA53-9765-40DB-9123-C0EA8FDD7860}">
      <dgm:prSet phldrT="[Testo]"/>
      <dgm:spPr/>
      <dgm:t>
        <a:bodyPr/>
        <a:lstStyle/>
        <a:p>
          <a:r>
            <a:rPr lang="it-IT" dirty="0" smtClean="0"/>
            <a:t>Musei </a:t>
          </a:r>
          <a:endParaRPr lang="it-IT" dirty="0"/>
        </a:p>
      </dgm:t>
    </dgm:pt>
    <dgm:pt modelId="{237C7B38-81D6-4B66-AF24-ADC09075AC17}" type="parTrans" cxnId="{BE02DBDF-3F72-45A3-9E4E-6D5BC5E8C404}">
      <dgm:prSet/>
      <dgm:spPr/>
      <dgm:t>
        <a:bodyPr/>
        <a:lstStyle/>
        <a:p>
          <a:endParaRPr lang="it-IT"/>
        </a:p>
      </dgm:t>
    </dgm:pt>
    <dgm:pt modelId="{64F0F7B3-1076-434B-BEB5-9CFC07DA4974}" type="sibTrans" cxnId="{BE02DBDF-3F72-45A3-9E4E-6D5BC5E8C404}">
      <dgm:prSet/>
      <dgm:spPr/>
      <dgm:t>
        <a:bodyPr/>
        <a:lstStyle/>
        <a:p>
          <a:endParaRPr lang="it-IT"/>
        </a:p>
      </dgm:t>
    </dgm:pt>
    <dgm:pt modelId="{953093F2-714B-488E-9A97-E859A7D56F71}">
      <dgm:prSet phldrT="[Testo]"/>
      <dgm:spPr/>
      <dgm:t>
        <a:bodyPr/>
        <a:lstStyle/>
        <a:p>
          <a:r>
            <a:rPr lang="it-IT" dirty="0" smtClean="0"/>
            <a:t>Manufatti</a:t>
          </a:r>
          <a:endParaRPr lang="it-IT" dirty="0"/>
        </a:p>
      </dgm:t>
    </dgm:pt>
    <dgm:pt modelId="{C67A095E-029E-4011-A313-7E27FD168936}" type="parTrans" cxnId="{D6F66042-CA73-4FD3-9446-1F50BB4993E8}">
      <dgm:prSet/>
      <dgm:spPr/>
      <dgm:t>
        <a:bodyPr/>
        <a:lstStyle/>
        <a:p>
          <a:endParaRPr lang="it-IT"/>
        </a:p>
      </dgm:t>
    </dgm:pt>
    <dgm:pt modelId="{74464F7F-57B5-48E5-8FF1-5E5787E17A23}" type="sibTrans" cxnId="{D6F66042-CA73-4FD3-9446-1F50BB4993E8}">
      <dgm:prSet/>
      <dgm:spPr/>
      <dgm:t>
        <a:bodyPr/>
        <a:lstStyle/>
        <a:p>
          <a:endParaRPr lang="it-IT"/>
        </a:p>
      </dgm:t>
    </dgm:pt>
    <dgm:pt modelId="{9724B062-FAE9-4F90-A2AD-CAC0CF2349F3}" type="pres">
      <dgm:prSet presAssocID="{0E875348-9A54-4515-96BA-204DCEC00036}" presName="Name0" presStyleCnt="0">
        <dgm:presLayoutVars>
          <dgm:dir/>
          <dgm:animLvl val="lvl"/>
          <dgm:resizeHandles val="exact"/>
        </dgm:presLayoutVars>
      </dgm:prSet>
      <dgm:spPr/>
      <dgm:t>
        <a:bodyPr/>
        <a:lstStyle/>
        <a:p>
          <a:endParaRPr lang="it-IT"/>
        </a:p>
      </dgm:t>
    </dgm:pt>
    <dgm:pt modelId="{FF29FD57-4F12-4BC9-9994-5B7B6D3AAC26}" type="pres">
      <dgm:prSet presAssocID="{0E875348-9A54-4515-96BA-204DCEC00036}" presName="tSp" presStyleCnt="0"/>
      <dgm:spPr/>
    </dgm:pt>
    <dgm:pt modelId="{4C7F7A6F-BDEA-4004-90CE-9DB66B02288C}" type="pres">
      <dgm:prSet presAssocID="{0E875348-9A54-4515-96BA-204DCEC00036}" presName="bSp" presStyleCnt="0"/>
      <dgm:spPr/>
    </dgm:pt>
    <dgm:pt modelId="{9EC4479B-998C-4B9F-839C-F74BF36B3472}" type="pres">
      <dgm:prSet presAssocID="{0E875348-9A54-4515-96BA-204DCEC00036}" presName="process" presStyleCnt="0"/>
      <dgm:spPr/>
    </dgm:pt>
    <dgm:pt modelId="{3A5438BC-7D37-4D6E-BA7D-85EDF09C12CC}" type="pres">
      <dgm:prSet presAssocID="{5CAA166F-386C-402B-AA54-F5F32805ED50}" presName="composite1" presStyleCnt="0"/>
      <dgm:spPr/>
    </dgm:pt>
    <dgm:pt modelId="{EF0AE339-4C70-4D39-B00F-A7210F277CC7}" type="pres">
      <dgm:prSet presAssocID="{5CAA166F-386C-402B-AA54-F5F32805ED50}" presName="dummyNode1" presStyleLbl="node1" presStyleIdx="0" presStyleCnt="3"/>
      <dgm:spPr/>
    </dgm:pt>
    <dgm:pt modelId="{9195DA24-DA96-45EB-85A7-E46F237B1B64}" type="pres">
      <dgm:prSet presAssocID="{5CAA166F-386C-402B-AA54-F5F32805ED50}" presName="childNode1" presStyleLbl="bgAcc1" presStyleIdx="0" presStyleCnt="3">
        <dgm:presLayoutVars>
          <dgm:bulletEnabled val="1"/>
        </dgm:presLayoutVars>
      </dgm:prSet>
      <dgm:spPr/>
      <dgm:t>
        <a:bodyPr/>
        <a:lstStyle/>
        <a:p>
          <a:endParaRPr lang="it-IT"/>
        </a:p>
      </dgm:t>
    </dgm:pt>
    <dgm:pt modelId="{81664054-13E5-42E7-B4F2-5E7036435D7C}" type="pres">
      <dgm:prSet presAssocID="{5CAA166F-386C-402B-AA54-F5F32805ED50}" presName="childNode1tx" presStyleLbl="bgAcc1" presStyleIdx="0" presStyleCnt="3">
        <dgm:presLayoutVars>
          <dgm:bulletEnabled val="1"/>
        </dgm:presLayoutVars>
      </dgm:prSet>
      <dgm:spPr/>
      <dgm:t>
        <a:bodyPr/>
        <a:lstStyle/>
        <a:p>
          <a:endParaRPr lang="it-IT"/>
        </a:p>
      </dgm:t>
    </dgm:pt>
    <dgm:pt modelId="{98790386-EA69-4422-987A-DCC40B7CE72D}" type="pres">
      <dgm:prSet presAssocID="{5CAA166F-386C-402B-AA54-F5F32805ED50}" presName="parentNode1" presStyleLbl="node1" presStyleIdx="0" presStyleCnt="3">
        <dgm:presLayoutVars>
          <dgm:chMax val="1"/>
          <dgm:bulletEnabled val="1"/>
        </dgm:presLayoutVars>
      </dgm:prSet>
      <dgm:spPr/>
      <dgm:t>
        <a:bodyPr/>
        <a:lstStyle/>
        <a:p>
          <a:endParaRPr lang="it-IT"/>
        </a:p>
      </dgm:t>
    </dgm:pt>
    <dgm:pt modelId="{931BAB09-56B7-4BB7-982D-676102443003}" type="pres">
      <dgm:prSet presAssocID="{5CAA166F-386C-402B-AA54-F5F32805ED50}" presName="connSite1" presStyleCnt="0"/>
      <dgm:spPr/>
    </dgm:pt>
    <dgm:pt modelId="{7E1316DC-6DAD-47BD-A98E-D0EA3949E5DC}" type="pres">
      <dgm:prSet presAssocID="{928DAE71-A4B5-47F3-A5E4-BCD39B7CCD93}" presName="Name9" presStyleLbl="sibTrans2D1" presStyleIdx="0" presStyleCnt="2"/>
      <dgm:spPr/>
      <dgm:t>
        <a:bodyPr/>
        <a:lstStyle/>
        <a:p>
          <a:endParaRPr lang="it-IT"/>
        </a:p>
      </dgm:t>
    </dgm:pt>
    <dgm:pt modelId="{EF154840-2929-4A81-8170-74064B43D7A7}" type="pres">
      <dgm:prSet presAssocID="{56CB0A3D-3B90-4B35-A570-F3AA0EB78FF5}" presName="composite2" presStyleCnt="0"/>
      <dgm:spPr/>
    </dgm:pt>
    <dgm:pt modelId="{093564A2-C79E-47A0-B7BB-4A44CCCE1F89}" type="pres">
      <dgm:prSet presAssocID="{56CB0A3D-3B90-4B35-A570-F3AA0EB78FF5}" presName="dummyNode2" presStyleLbl="node1" presStyleIdx="0" presStyleCnt="3"/>
      <dgm:spPr/>
    </dgm:pt>
    <dgm:pt modelId="{A8DD497A-9280-4956-9CF4-82167595C40F}" type="pres">
      <dgm:prSet presAssocID="{56CB0A3D-3B90-4B35-A570-F3AA0EB78FF5}" presName="childNode2" presStyleLbl="bgAcc1" presStyleIdx="1" presStyleCnt="3">
        <dgm:presLayoutVars>
          <dgm:bulletEnabled val="1"/>
        </dgm:presLayoutVars>
      </dgm:prSet>
      <dgm:spPr/>
      <dgm:t>
        <a:bodyPr/>
        <a:lstStyle/>
        <a:p>
          <a:endParaRPr lang="it-IT"/>
        </a:p>
      </dgm:t>
    </dgm:pt>
    <dgm:pt modelId="{5BC138AB-5077-4BF1-9582-19B06F935482}" type="pres">
      <dgm:prSet presAssocID="{56CB0A3D-3B90-4B35-A570-F3AA0EB78FF5}" presName="childNode2tx" presStyleLbl="bgAcc1" presStyleIdx="1" presStyleCnt="3">
        <dgm:presLayoutVars>
          <dgm:bulletEnabled val="1"/>
        </dgm:presLayoutVars>
      </dgm:prSet>
      <dgm:spPr/>
      <dgm:t>
        <a:bodyPr/>
        <a:lstStyle/>
        <a:p>
          <a:endParaRPr lang="it-IT"/>
        </a:p>
      </dgm:t>
    </dgm:pt>
    <dgm:pt modelId="{CB3D31E1-735F-48E8-AA35-3F4531D519C1}" type="pres">
      <dgm:prSet presAssocID="{56CB0A3D-3B90-4B35-A570-F3AA0EB78FF5}" presName="parentNode2" presStyleLbl="node1" presStyleIdx="1" presStyleCnt="3">
        <dgm:presLayoutVars>
          <dgm:chMax val="0"/>
          <dgm:bulletEnabled val="1"/>
        </dgm:presLayoutVars>
      </dgm:prSet>
      <dgm:spPr/>
      <dgm:t>
        <a:bodyPr/>
        <a:lstStyle/>
        <a:p>
          <a:endParaRPr lang="it-IT"/>
        </a:p>
      </dgm:t>
    </dgm:pt>
    <dgm:pt modelId="{3B528A0C-398C-4AF2-9BDB-086DBE9FE05E}" type="pres">
      <dgm:prSet presAssocID="{56CB0A3D-3B90-4B35-A570-F3AA0EB78FF5}" presName="connSite2" presStyleCnt="0"/>
      <dgm:spPr/>
    </dgm:pt>
    <dgm:pt modelId="{8728A9A3-4C62-4B39-BF45-FB7315877FCF}" type="pres">
      <dgm:prSet presAssocID="{707A3222-DD08-458E-9FA0-058BF52046AB}" presName="Name18" presStyleLbl="sibTrans2D1" presStyleIdx="1" presStyleCnt="2"/>
      <dgm:spPr/>
      <dgm:t>
        <a:bodyPr/>
        <a:lstStyle/>
        <a:p>
          <a:endParaRPr lang="it-IT"/>
        </a:p>
      </dgm:t>
    </dgm:pt>
    <dgm:pt modelId="{BC1838B1-72EF-4917-9213-7F3804B13229}" type="pres">
      <dgm:prSet presAssocID="{4E10B01A-E777-41E9-A539-3FFEF3D1471F}" presName="composite1" presStyleCnt="0"/>
      <dgm:spPr/>
    </dgm:pt>
    <dgm:pt modelId="{CB64D82B-34F3-46C6-90AB-51571C4B0FBE}" type="pres">
      <dgm:prSet presAssocID="{4E10B01A-E777-41E9-A539-3FFEF3D1471F}" presName="dummyNode1" presStyleLbl="node1" presStyleIdx="1" presStyleCnt="3"/>
      <dgm:spPr/>
    </dgm:pt>
    <dgm:pt modelId="{2938FF99-F632-47C4-AC0A-AC1A24AC1A8E}" type="pres">
      <dgm:prSet presAssocID="{4E10B01A-E777-41E9-A539-3FFEF3D1471F}" presName="childNode1" presStyleLbl="bgAcc1" presStyleIdx="2" presStyleCnt="3">
        <dgm:presLayoutVars>
          <dgm:bulletEnabled val="1"/>
        </dgm:presLayoutVars>
      </dgm:prSet>
      <dgm:spPr/>
      <dgm:t>
        <a:bodyPr/>
        <a:lstStyle/>
        <a:p>
          <a:endParaRPr lang="it-IT"/>
        </a:p>
      </dgm:t>
    </dgm:pt>
    <dgm:pt modelId="{9E546378-8F52-4B76-97BB-050044CACBFE}" type="pres">
      <dgm:prSet presAssocID="{4E10B01A-E777-41E9-A539-3FFEF3D1471F}" presName="childNode1tx" presStyleLbl="bgAcc1" presStyleIdx="2" presStyleCnt="3">
        <dgm:presLayoutVars>
          <dgm:bulletEnabled val="1"/>
        </dgm:presLayoutVars>
      </dgm:prSet>
      <dgm:spPr/>
      <dgm:t>
        <a:bodyPr/>
        <a:lstStyle/>
        <a:p>
          <a:endParaRPr lang="it-IT"/>
        </a:p>
      </dgm:t>
    </dgm:pt>
    <dgm:pt modelId="{385C4C99-7605-4D88-B633-D95D54678616}" type="pres">
      <dgm:prSet presAssocID="{4E10B01A-E777-41E9-A539-3FFEF3D1471F}" presName="parentNode1" presStyleLbl="node1" presStyleIdx="2" presStyleCnt="3">
        <dgm:presLayoutVars>
          <dgm:chMax val="1"/>
          <dgm:bulletEnabled val="1"/>
        </dgm:presLayoutVars>
      </dgm:prSet>
      <dgm:spPr/>
      <dgm:t>
        <a:bodyPr/>
        <a:lstStyle/>
        <a:p>
          <a:endParaRPr lang="it-IT"/>
        </a:p>
      </dgm:t>
    </dgm:pt>
    <dgm:pt modelId="{BB5F8056-5AA8-4367-A04A-3FD9938F0E32}" type="pres">
      <dgm:prSet presAssocID="{4E10B01A-E777-41E9-A539-3FFEF3D1471F}" presName="connSite1" presStyleCnt="0"/>
      <dgm:spPr/>
    </dgm:pt>
  </dgm:ptLst>
  <dgm:cxnLst>
    <dgm:cxn modelId="{1D8F2EA2-CBE2-4D8D-9A38-7D97ABA0273A}" srcId="{0E875348-9A54-4515-96BA-204DCEC00036}" destId="{4E10B01A-E777-41E9-A539-3FFEF3D1471F}" srcOrd="2" destOrd="0" parTransId="{2D0231DF-8C31-4BCB-AF3B-8FE79F4385DA}" sibTransId="{1C683A97-9F35-4527-836B-1EA57AB773BC}"/>
    <dgm:cxn modelId="{0BE054C9-1BFE-4E5B-A281-79C3A9DDEF54}" type="presOf" srcId="{EE928A00-B3D4-4389-965E-E36AA457A6A0}" destId="{5BC138AB-5077-4BF1-9582-19B06F935482}" srcOrd="1" destOrd="1" presId="urn:microsoft.com/office/officeart/2005/8/layout/hProcess4"/>
    <dgm:cxn modelId="{5EF70715-D69B-49A7-80E5-251EC2E0DD18}" srcId="{0E875348-9A54-4515-96BA-204DCEC00036}" destId="{56CB0A3D-3B90-4B35-A570-F3AA0EB78FF5}" srcOrd="1" destOrd="0" parTransId="{4E915E44-BEA7-4F57-9DFE-2C5D3D4DCE2B}" sibTransId="{707A3222-DD08-458E-9FA0-058BF52046AB}"/>
    <dgm:cxn modelId="{7BB402F1-1B64-4EAD-9E44-38311B66F838}" type="presOf" srcId="{A8819756-561F-4102-AD1C-EEA7CF235C00}" destId="{81664054-13E5-42E7-B4F2-5E7036435D7C}" srcOrd="1" destOrd="1" presId="urn:microsoft.com/office/officeart/2005/8/layout/hProcess4"/>
    <dgm:cxn modelId="{46D8F41B-F18C-4ACB-B976-6EE3A6E75F99}" type="presOf" srcId="{F5038454-1F92-4B58-821F-3E38C6244C1F}" destId="{81664054-13E5-42E7-B4F2-5E7036435D7C}" srcOrd="1" destOrd="0" presId="urn:microsoft.com/office/officeart/2005/8/layout/hProcess4"/>
    <dgm:cxn modelId="{3129AD19-8296-4331-83A7-48987DC6881E}" type="presOf" srcId="{45C0DF33-C9B0-4A10-8E15-94B2AA39634B}" destId="{5BC138AB-5077-4BF1-9582-19B06F935482}" srcOrd="1" destOrd="0" presId="urn:microsoft.com/office/officeart/2005/8/layout/hProcess4"/>
    <dgm:cxn modelId="{EBD3B022-097B-4262-AE8E-BCB73D491C5C}" type="presOf" srcId="{128DF046-94B6-45D5-84A1-9CB0349A8A94}" destId="{9E546378-8F52-4B76-97BB-050044CACBFE}" srcOrd="1" destOrd="0" presId="urn:microsoft.com/office/officeart/2005/8/layout/hProcess4"/>
    <dgm:cxn modelId="{72B0A67C-D8FF-475B-B7ED-EFE3BE2E702E}" type="presOf" srcId="{A8819756-561F-4102-AD1C-EEA7CF235C00}" destId="{9195DA24-DA96-45EB-85A7-E46F237B1B64}" srcOrd="0" destOrd="1" presId="urn:microsoft.com/office/officeart/2005/8/layout/hProcess4"/>
    <dgm:cxn modelId="{90CC31BC-6EF9-49A8-953E-0D53A4442701}" type="presOf" srcId="{45C0DF33-C9B0-4A10-8E15-94B2AA39634B}" destId="{A8DD497A-9280-4956-9CF4-82167595C40F}" srcOrd="0" destOrd="0" presId="urn:microsoft.com/office/officeart/2005/8/layout/hProcess4"/>
    <dgm:cxn modelId="{BE02DBDF-3F72-45A3-9E4E-6D5BC5E8C404}" srcId="{4E10B01A-E777-41E9-A539-3FFEF3D1471F}" destId="{4427AA53-9765-40DB-9123-C0EA8FDD7860}" srcOrd="1" destOrd="0" parTransId="{237C7B38-81D6-4B66-AF24-ADC09075AC17}" sibTransId="{64F0F7B3-1076-434B-BEB5-9CFC07DA4974}"/>
    <dgm:cxn modelId="{A227DA37-7B56-411A-88CE-AAFD8E135358}" type="presOf" srcId="{707A3222-DD08-458E-9FA0-058BF52046AB}" destId="{8728A9A3-4C62-4B39-BF45-FB7315877FCF}" srcOrd="0" destOrd="0" presId="urn:microsoft.com/office/officeart/2005/8/layout/hProcess4"/>
    <dgm:cxn modelId="{D6F66042-CA73-4FD3-9446-1F50BB4993E8}" srcId="{4E10B01A-E777-41E9-A539-3FFEF3D1471F}" destId="{953093F2-714B-488E-9A97-E859A7D56F71}" srcOrd="2" destOrd="0" parTransId="{C67A095E-029E-4011-A313-7E27FD168936}" sibTransId="{74464F7F-57B5-48E5-8FF1-5E5787E17A23}"/>
    <dgm:cxn modelId="{C7AC9406-04DE-419C-84C2-083FCF637542}" type="presOf" srcId="{0E875348-9A54-4515-96BA-204DCEC00036}" destId="{9724B062-FAE9-4F90-A2AD-CAC0CF2349F3}" srcOrd="0" destOrd="0" presId="urn:microsoft.com/office/officeart/2005/8/layout/hProcess4"/>
    <dgm:cxn modelId="{12EAA21A-A5FC-4E60-9652-D15DF25F910E}" type="presOf" srcId="{128DF046-94B6-45D5-84A1-9CB0349A8A94}" destId="{2938FF99-F632-47C4-AC0A-AC1A24AC1A8E}" srcOrd="0" destOrd="0" presId="urn:microsoft.com/office/officeart/2005/8/layout/hProcess4"/>
    <dgm:cxn modelId="{D9C7EF5F-82F5-44CA-BAFE-88F16D4DB026}" type="presOf" srcId="{EE928A00-B3D4-4389-965E-E36AA457A6A0}" destId="{A8DD497A-9280-4956-9CF4-82167595C40F}" srcOrd="0" destOrd="1" presId="urn:microsoft.com/office/officeart/2005/8/layout/hProcess4"/>
    <dgm:cxn modelId="{30FE28CC-8F6E-4B72-BDCF-D9DD4568934E}" type="presOf" srcId="{5CAA166F-386C-402B-AA54-F5F32805ED50}" destId="{98790386-EA69-4422-987A-DCC40B7CE72D}" srcOrd="0" destOrd="0" presId="urn:microsoft.com/office/officeart/2005/8/layout/hProcess4"/>
    <dgm:cxn modelId="{B3E87B2E-4CF6-4BC1-8FB0-94AC88DE2A86}" type="presOf" srcId="{F5038454-1F92-4B58-821F-3E38C6244C1F}" destId="{9195DA24-DA96-45EB-85A7-E46F237B1B64}" srcOrd="0" destOrd="0" presId="urn:microsoft.com/office/officeart/2005/8/layout/hProcess4"/>
    <dgm:cxn modelId="{C72F8AB6-9C46-4BC1-9579-BA63662F81B2}" type="presOf" srcId="{4E10B01A-E777-41E9-A539-3FFEF3D1471F}" destId="{385C4C99-7605-4D88-B633-D95D54678616}" srcOrd="0" destOrd="0" presId="urn:microsoft.com/office/officeart/2005/8/layout/hProcess4"/>
    <dgm:cxn modelId="{795F9497-2222-458A-B28A-D695360B7D76}" srcId="{5CAA166F-386C-402B-AA54-F5F32805ED50}" destId="{F5038454-1F92-4B58-821F-3E38C6244C1F}" srcOrd="0" destOrd="0" parTransId="{4BA95697-54A6-49E1-9905-18EE30E75988}" sibTransId="{8DF171FC-7F96-4997-9E09-2529A8F3DE99}"/>
    <dgm:cxn modelId="{D24621C0-8B43-4929-B1A7-D3A9C6A6C937}" type="presOf" srcId="{56CB0A3D-3B90-4B35-A570-F3AA0EB78FF5}" destId="{CB3D31E1-735F-48E8-AA35-3F4531D519C1}" srcOrd="0" destOrd="0" presId="urn:microsoft.com/office/officeart/2005/8/layout/hProcess4"/>
    <dgm:cxn modelId="{D1934B5D-975D-4BB2-B165-00D162F316FE}" type="presOf" srcId="{953093F2-714B-488E-9A97-E859A7D56F71}" destId="{9E546378-8F52-4B76-97BB-050044CACBFE}" srcOrd="1" destOrd="2" presId="urn:microsoft.com/office/officeart/2005/8/layout/hProcess4"/>
    <dgm:cxn modelId="{2714E03B-9A43-44DD-90C9-E26E64EF3A1A}" type="presOf" srcId="{4427AA53-9765-40DB-9123-C0EA8FDD7860}" destId="{2938FF99-F632-47C4-AC0A-AC1A24AC1A8E}" srcOrd="0" destOrd="1" presId="urn:microsoft.com/office/officeart/2005/8/layout/hProcess4"/>
    <dgm:cxn modelId="{66690ED5-E52C-48C9-9CFD-23730002800C}" type="presOf" srcId="{4427AA53-9765-40DB-9123-C0EA8FDD7860}" destId="{9E546378-8F52-4B76-97BB-050044CACBFE}" srcOrd="1" destOrd="1" presId="urn:microsoft.com/office/officeart/2005/8/layout/hProcess4"/>
    <dgm:cxn modelId="{324151AF-6E1E-41D9-A2BC-224927F7240B}" srcId="{4E10B01A-E777-41E9-A539-3FFEF3D1471F}" destId="{128DF046-94B6-45D5-84A1-9CB0349A8A94}" srcOrd="0" destOrd="0" parTransId="{1369CA4E-E794-4328-8BCE-D2DAC1FEDB38}" sibTransId="{2905658F-CA26-46D2-A794-BDE5630FC109}"/>
    <dgm:cxn modelId="{3457990D-D224-461A-9B99-AB6117777CFB}" srcId="{0E875348-9A54-4515-96BA-204DCEC00036}" destId="{5CAA166F-386C-402B-AA54-F5F32805ED50}" srcOrd="0" destOrd="0" parTransId="{424B5148-8498-4C9C-BE18-5919BD180CBB}" sibTransId="{928DAE71-A4B5-47F3-A5E4-BCD39B7CCD93}"/>
    <dgm:cxn modelId="{15725102-9594-451D-88B9-A90B1492CAFC}" srcId="{56CB0A3D-3B90-4B35-A570-F3AA0EB78FF5}" destId="{EE928A00-B3D4-4389-965E-E36AA457A6A0}" srcOrd="1" destOrd="0" parTransId="{1DDC0432-E568-4041-89F5-CD1DE0DA5828}" sibTransId="{47796D06-D10B-409C-8A52-5AA1874A7C99}"/>
    <dgm:cxn modelId="{4D9A4D3A-629E-418A-8150-C32E54D91993}" srcId="{5CAA166F-386C-402B-AA54-F5F32805ED50}" destId="{A8819756-561F-4102-AD1C-EEA7CF235C00}" srcOrd="1" destOrd="0" parTransId="{1510903D-5703-4D18-BB13-6EC62A3FB951}" sibTransId="{672C159E-C38C-4FB0-96A6-37C92A1D85F4}"/>
    <dgm:cxn modelId="{75CF4404-4DDE-40E2-AC68-D48F669A6AF9}" type="presOf" srcId="{928DAE71-A4B5-47F3-A5E4-BCD39B7CCD93}" destId="{7E1316DC-6DAD-47BD-A98E-D0EA3949E5DC}" srcOrd="0" destOrd="0" presId="urn:microsoft.com/office/officeart/2005/8/layout/hProcess4"/>
    <dgm:cxn modelId="{6BE700C7-E210-4BB3-9DFD-EC326E7A79D4}" type="presOf" srcId="{953093F2-714B-488E-9A97-E859A7D56F71}" destId="{2938FF99-F632-47C4-AC0A-AC1A24AC1A8E}" srcOrd="0" destOrd="2" presId="urn:microsoft.com/office/officeart/2005/8/layout/hProcess4"/>
    <dgm:cxn modelId="{EBE77FC8-BF95-4B52-942E-6BB99EFEC5AE}" srcId="{56CB0A3D-3B90-4B35-A570-F3AA0EB78FF5}" destId="{45C0DF33-C9B0-4A10-8E15-94B2AA39634B}" srcOrd="0" destOrd="0" parTransId="{C64AC0E6-1828-4480-8AAA-4259FDD9F2A4}" sibTransId="{4977A30D-9583-4164-A0B7-086E337E56A1}"/>
    <dgm:cxn modelId="{FD51D120-2E4D-4843-A260-E55C9C279F79}" type="presParOf" srcId="{9724B062-FAE9-4F90-A2AD-CAC0CF2349F3}" destId="{FF29FD57-4F12-4BC9-9994-5B7B6D3AAC26}" srcOrd="0" destOrd="0" presId="urn:microsoft.com/office/officeart/2005/8/layout/hProcess4"/>
    <dgm:cxn modelId="{BCFFDBE6-9583-46A2-9C0B-959355180383}" type="presParOf" srcId="{9724B062-FAE9-4F90-A2AD-CAC0CF2349F3}" destId="{4C7F7A6F-BDEA-4004-90CE-9DB66B02288C}" srcOrd="1" destOrd="0" presId="urn:microsoft.com/office/officeart/2005/8/layout/hProcess4"/>
    <dgm:cxn modelId="{718F1215-7A2E-42B3-B5EF-C0AF786E547C}" type="presParOf" srcId="{9724B062-FAE9-4F90-A2AD-CAC0CF2349F3}" destId="{9EC4479B-998C-4B9F-839C-F74BF36B3472}" srcOrd="2" destOrd="0" presId="urn:microsoft.com/office/officeart/2005/8/layout/hProcess4"/>
    <dgm:cxn modelId="{5CF41C7F-F7FB-4FE1-B783-FCCAD227BDBD}" type="presParOf" srcId="{9EC4479B-998C-4B9F-839C-F74BF36B3472}" destId="{3A5438BC-7D37-4D6E-BA7D-85EDF09C12CC}" srcOrd="0" destOrd="0" presId="urn:microsoft.com/office/officeart/2005/8/layout/hProcess4"/>
    <dgm:cxn modelId="{5EA826FA-CD37-41AA-AEAB-78FB06E619D1}" type="presParOf" srcId="{3A5438BC-7D37-4D6E-BA7D-85EDF09C12CC}" destId="{EF0AE339-4C70-4D39-B00F-A7210F277CC7}" srcOrd="0" destOrd="0" presId="urn:microsoft.com/office/officeart/2005/8/layout/hProcess4"/>
    <dgm:cxn modelId="{79A676DF-DE16-4ED5-B816-FF5F37A73D9A}" type="presParOf" srcId="{3A5438BC-7D37-4D6E-BA7D-85EDF09C12CC}" destId="{9195DA24-DA96-45EB-85A7-E46F237B1B64}" srcOrd="1" destOrd="0" presId="urn:microsoft.com/office/officeart/2005/8/layout/hProcess4"/>
    <dgm:cxn modelId="{9CB621CB-26BC-47C3-9CD7-F4F9503D7091}" type="presParOf" srcId="{3A5438BC-7D37-4D6E-BA7D-85EDF09C12CC}" destId="{81664054-13E5-42E7-B4F2-5E7036435D7C}" srcOrd="2" destOrd="0" presId="urn:microsoft.com/office/officeart/2005/8/layout/hProcess4"/>
    <dgm:cxn modelId="{73767FC5-7162-4BAF-A820-F27F2C31CB85}" type="presParOf" srcId="{3A5438BC-7D37-4D6E-BA7D-85EDF09C12CC}" destId="{98790386-EA69-4422-987A-DCC40B7CE72D}" srcOrd="3" destOrd="0" presId="urn:microsoft.com/office/officeart/2005/8/layout/hProcess4"/>
    <dgm:cxn modelId="{4BA34AE6-6D0C-443F-9C06-C63C683E6E28}" type="presParOf" srcId="{3A5438BC-7D37-4D6E-BA7D-85EDF09C12CC}" destId="{931BAB09-56B7-4BB7-982D-676102443003}" srcOrd="4" destOrd="0" presId="urn:microsoft.com/office/officeart/2005/8/layout/hProcess4"/>
    <dgm:cxn modelId="{7CFBD551-D68F-4798-8D54-AE49470412D6}" type="presParOf" srcId="{9EC4479B-998C-4B9F-839C-F74BF36B3472}" destId="{7E1316DC-6DAD-47BD-A98E-D0EA3949E5DC}" srcOrd="1" destOrd="0" presId="urn:microsoft.com/office/officeart/2005/8/layout/hProcess4"/>
    <dgm:cxn modelId="{3F567501-3682-4338-B190-B86D9521CD18}" type="presParOf" srcId="{9EC4479B-998C-4B9F-839C-F74BF36B3472}" destId="{EF154840-2929-4A81-8170-74064B43D7A7}" srcOrd="2" destOrd="0" presId="urn:microsoft.com/office/officeart/2005/8/layout/hProcess4"/>
    <dgm:cxn modelId="{13165804-FFB7-4F58-83C8-CDCB2BDB6D6E}" type="presParOf" srcId="{EF154840-2929-4A81-8170-74064B43D7A7}" destId="{093564A2-C79E-47A0-B7BB-4A44CCCE1F89}" srcOrd="0" destOrd="0" presId="urn:microsoft.com/office/officeart/2005/8/layout/hProcess4"/>
    <dgm:cxn modelId="{7D65617E-5EB8-4A81-BBFD-86E77DBD729F}" type="presParOf" srcId="{EF154840-2929-4A81-8170-74064B43D7A7}" destId="{A8DD497A-9280-4956-9CF4-82167595C40F}" srcOrd="1" destOrd="0" presId="urn:microsoft.com/office/officeart/2005/8/layout/hProcess4"/>
    <dgm:cxn modelId="{A308F5F2-F624-4292-AFBC-0146867F01B1}" type="presParOf" srcId="{EF154840-2929-4A81-8170-74064B43D7A7}" destId="{5BC138AB-5077-4BF1-9582-19B06F935482}" srcOrd="2" destOrd="0" presId="urn:microsoft.com/office/officeart/2005/8/layout/hProcess4"/>
    <dgm:cxn modelId="{6368D74E-57CA-439B-A5C8-61149BDB3F98}" type="presParOf" srcId="{EF154840-2929-4A81-8170-74064B43D7A7}" destId="{CB3D31E1-735F-48E8-AA35-3F4531D519C1}" srcOrd="3" destOrd="0" presId="urn:microsoft.com/office/officeart/2005/8/layout/hProcess4"/>
    <dgm:cxn modelId="{A3C63CD0-25D6-4EE0-A584-BB9E229693E9}" type="presParOf" srcId="{EF154840-2929-4A81-8170-74064B43D7A7}" destId="{3B528A0C-398C-4AF2-9BDB-086DBE9FE05E}" srcOrd="4" destOrd="0" presId="urn:microsoft.com/office/officeart/2005/8/layout/hProcess4"/>
    <dgm:cxn modelId="{58F360BF-BE21-4200-A3D4-6B761972F5B2}" type="presParOf" srcId="{9EC4479B-998C-4B9F-839C-F74BF36B3472}" destId="{8728A9A3-4C62-4B39-BF45-FB7315877FCF}" srcOrd="3" destOrd="0" presId="urn:microsoft.com/office/officeart/2005/8/layout/hProcess4"/>
    <dgm:cxn modelId="{E0280112-404E-4B9A-A412-B3F401606BDD}" type="presParOf" srcId="{9EC4479B-998C-4B9F-839C-F74BF36B3472}" destId="{BC1838B1-72EF-4917-9213-7F3804B13229}" srcOrd="4" destOrd="0" presId="urn:microsoft.com/office/officeart/2005/8/layout/hProcess4"/>
    <dgm:cxn modelId="{B59F255D-D597-4630-B83B-C3FCD34CE06F}" type="presParOf" srcId="{BC1838B1-72EF-4917-9213-7F3804B13229}" destId="{CB64D82B-34F3-46C6-90AB-51571C4B0FBE}" srcOrd="0" destOrd="0" presId="urn:microsoft.com/office/officeart/2005/8/layout/hProcess4"/>
    <dgm:cxn modelId="{CF77F651-2659-4609-9601-11405C234296}" type="presParOf" srcId="{BC1838B1-72EF-4917-9213-7F3804B13229}" destId="{2938FF99-F632-47C4-AC0A-AC1A24AC1A8E}" srcOrd="1" destOrd="0" presId="urn:microsoft.com/office/officeart/2005/8/layout/hProcess4"/>
    <dgm:cxn modelId="{2ADE5314-3FF1-4E56-A9F7-7FF7A0832EF9}" type="presParOf" srcId="{BC1838B1-72EF-4917-9213-7F3804B13229}" destId="{9E546378-8F52-4B76-97BB-050044CACBFE}" srcOrd="2" destOrd="0" presId="urn:microsoft.com/office/officeart/2005/8/layout/hProcess4"/>
    <dgm:cxn modelId="{F0B92625-1414-4554-BC85-86274715D829}" type="presParOf" srcId="{BC1838B1-72EF-4917-9213-7F3804B13229}" destId="{385C4C99-7605-4D88-B633-D95D54678616}" srcOrd="3" destOrd="0" presId="urn:microsoft.com/office/officeart/2005/8/layout/hProcess4"/>
    <dgm:cxn modelId="{442FFCB2-2EB2-4D93-A6A5-DF14B5482B9A}" type="presParOf" srcId="{BC1838B1-72EF-4917-9213-7F3804B13229}" destId="{BB5F8056-5AA8-4367-A04A-3FD9938F0E32}" srcOrd="4" destOrd="0" presId="urn:microsoft.com/office/officeart/2005/8/layout/h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3E5EBD9-876E-4381-82C3-EF15D7232B4B}" type="doc">
      <dgm:prSet loTypeId="urn:microsoft.com/office/officeart/2005/8/layout/venn3" loCatId="relationship" qsTypeId="urn:microsoft.com/office/officeart/2005/8/quickstyle/simple1" qsCatId="simple" csTypeId="urn:microsoft.com/office/officeart/2005/8/colors/colorful4" csCatId="colorful" phldr="1"/>
      <dgm:spPr/>
      <dgm:t>
        <a:bodyPr/>
        <a:lstStyle/>
        <a:p>
          <a:endParaRPr lang="it-IT"/>
        </a:p>
      </dgm:t>
    </dgm:pt>
    <dgm:pt modelId="{8E0E5D06-51CD-4F6F-84E1-951890DA4876}">
      <dgm:prSet phldrT="[Testo]"/>
      <dgm:spPr/>
      <dgm:t>
        <a:bodyPr/>
        <a:lstStyle/>
        <a:p>
          <a:r>
            <a:rPr lang="it-IT" dirty="0" smtClean="0"/>
            <a:t>Ambiente</a:t>
          </a:r>
        </a:p>
        <a:p>
          <a:r>
            <a:rPr lang="it-IT" dirty="0" smtClean="0"/>
            <a:t>E paesaggio</a:t>
          </a:r>
        </a:p>
        <a:p>
          <a:r>
            <a:rPr lang="it-IT" dirty="0" smtClean="0"/>
            <a:t>Palustre</a:t>
          </a:r>
          <a:endParaRPr lang="it-IT" dirty="0"/>
        </a:p>
      </dgm:t>
    </dgm:pt>
    <dgm:pt modelId="{9250481C-FBEB-4BFF-9CBD-F6EF35B88267}" type="parTrans" cxnId="{85EE79A3-52E1-4FDB-A106-E979575D5C4A}">
      <dgm:prSet/>
      <dgm:spPr/>
      <dgm:t>
        <a:bodyPr/>
        <a:lstStyle/>
        <a:p>
          <a:endParaRPr lang="it-IT"/>
        </a:p>
      </dgm:t>
    </dgm:pt>
    <dgm:pt modelId="{9EF4C4B2-06B6-4E96-828F-0358351BCA05}" type="sibTrans" cxnId="{85EE79A3-52E1-4FDB-A106-E979575D5C4A}">
      <dgm:prSet/>
      <dgm:spPr/>
      <dgm:t>
        <a:bodyPr/>
        <a:lstStyle/>
        <a:p>
          <a:endParaRPr lang="it-IT"/>
        </a:p>
      </dgm:t>
    </dgm:pt>
    <dgm:pt modelId="{CF9DDCF0-FD14-4AE8-A51C-DCD5F1DE2B24}">
      <dgm:prSet phldrT="[Testo]"/>
      <dgm:spPr/>
      <dgm:t>
        <a:bodyPr/>
        <a:lstStyle/>
        <a:p>
          <a:r>
            <a:rPr lang="it-IT" dirty="0" smtClean="0"/>
            <a:t>Bonifica</a:t>
          </a:r>
        </a:p>
        <a:p>
          <a:r>
            <a:rPr lang="it-IT" dirty="0" smtClean="0"/>
            <a:t>territorializzazione</a:t>
          </a:r>
          <a:endParaRPr lang="it-IT" dirty="0"/>
        </a:p>
      </dgm:t>
    </dgm:pt>
    <dgm:pt modelId="{29BD64D1-DE91-47BE-A4FC-8F1F4501DB98}" type="parTrans" cxnId="{BB2EE401-F33D-4225-AD30-C335C5E84E64}">
      <dgm:prSet/>
      <dgm:spPr/>
      <dgm:t>
        <a:bodyPr/>
        <a:lstStyle/>
        <a:p>
          <a:endParaRPr lang="it-IT"/>
        </a:p>
      </dgm:t>
    </dgm:pt>
    <dgm:pt modelId="{A0E880F4-AA92-4A3C-B264-3A3969897770}" type="sibTrans" cxnId="{BB2EE401-F33D-4225-AD30-C335C5E84E64}">
      <dgm:prSet/>
      <dgm:spPr/>
      <dgm:t>
        <a:bodyPr/>
        <a:lstStyle/>
        <a:p>
          <a:endParaRPr lang="it-IT"/>
        </a:p>
      </dgm:t>
    </dgm:pt>
    <dgm:pt modelId="{4D172EEF-0667-4038-8F24-4E033E44C279}">
      <dgm:prSet phldrT="[Testo]"/>
      <dgm:spPr/>
      <dgm:t>
        <a:bodyPr/>
        <a:lstStyle/>
        <a:p>
          <a:r>
            <a:rPr lang="it-IT" dirty="0" smtClean="0"/>
            <a:t>Paesaggio agricolo</a:t>
          </a:r>
        </a:p>
        <a:p>
          <a:r>
            <a:rPr lang="it-IT" dirty="0" smtClean="0"/>
            <a:t>insediamenti</a:t>
          </a:r>
          <a:endParaRPr lang="it-IT" dirty="0"/>
        </a:p>
      </dgm:t>
    </dgm:pt>
    <dgm:pt modelId="{F6ED6465-8DA6-45FD-B3C7-4200B886CFB7}" type="parTrans" cxnId="{E031BF9B-D328-4855-A798-C9F25419BC65}">
      <dgm:prSet/>
      <dgm:spPr/>
      <dgm:t>
        <a:bodyPr/>
        <a:lstStyle/>
        <a:p>
          <a:endParaRPr lang="it-IT"/>
        </a:p>
      </dgm:t>
    </dgm:pt>
    <dgm:pt modelId="{53B09EC4-E38E-44DD-8A36-F081A7B044BE}" type="sibTrans" cxnId="{E031BF9B-D328-4855-A798-C9F25419BC65}">
      <dgm:prSet/>
      <dgm:spPr/>
      <dgm:t>
        <a:bodyPr/>
        <a:lstStyle/>
        <a:p>
          <a:endParaRPr lang="it-IT"/>
        </a:p>
      </dgm:t>
    </dgm:pt>
    <dgm:pt modelId="{D39877AB-ECE7-408D-85D8-D56B2A9EDD67}">
      <dgm:prSet phldrT="[Testo]"/>
      <dgm:spPr/>
      <dgm:t>
        <a:bodyPr/>
        <a:lstStyle/>
        <a:p>
          <a:r>
            <a:rPr lang="it-IT" dirty="0" smtClean="0"/>
            <a:t>urbanizzazione</a:t>
          </a:r>
          <a:endParaRPr lang="it-IT" dirty="0"/>
        </a:p>
      </dgm:t>
    </dgm:pt>
    <dgm:pt modelId="{F947DEE4-DB1D-4E55-A3E9-5C50C3990307}" type="parTrans" cxnId="{D26DA71D-E0B3-4803-BDAB-5FEA798B17F7}">
      <dgm:prSet/>
      <dgm:spPr/>
      <dgm:t>
        <a:bodyPr/>
        <a:lstStyle/>
        <a:p>
          <a:endParaRPr lang="it-IT"/>
        </a:p>
      </dgm:t>
    </dgm:pt>
    <dgm:pt modelId="{FD7D9342-8E46-404D-860D-55F46EB91578}" type="sibTrans" cxnId="{D26DA71D-E0B3-4803-BDAB-5FEA798B17F7}">
      <dgm:prSet/>
      <dgm:spPr/>
      <dgm:t>
        <a:bodyPr/>
        <a:lstStyle/>
        <a:p>
          <a:endParaRPr lang="it-IT"/>
        </a:p>
      </dgm:t>
    </dgm:pt>
    <dgm:pt modelId="{1E58CB25-686B-4EB7-AD79-9D08C9CF0C24}">
      <dgm:prSet/>
      <dgm:spPr/>
      <dgm:t>
        <a:bodyPr/>
        <a:lstStyle/>
        <a:p>
          <a:r>
            <a:rPr lang="it-IT" dirty="0" smtClean="0"/>
            <a:t>Rischio idraulico </a:t>
          </a:r>
          <a:endParaRPr lang="it-IT" dirty="0"/>
        </a:p>
      </dgm:t>
    </dgm:pt>
    <dgm:pt modelId="{A539D7EC-DACE-4B3B-8C0A-E261A9F4484D}" type="parTrans" cxnId="{AD12B0C0-29C9-42D6-932B-27B0DC60392E}">
      <dgm:prSet/>
      <dgm:spPr/>
      <dgm:t>
        <a:bodyPr/>
        <a:lstStyle/>
        <a:p>
          <a:endParaRPr lang="it-IT"/>
        </a:p>
      </dgm:t>
    </dgm:pt>
    <dgm:pt modelId="{2F34B179-C74F-4422-ACAA-AA270D200B50}" type="sibTrans" cxnId="{AD12B0C0-29C9-42D6-932B-27B0DC60392E}">
      <dgm:prSet/>
      <dgm:spPr/>
      <dgm:t>
        <a:bodyPr/>
        <a:lstStyle/>
        <a:p>
          <a:endParaRPr lang="it-IT"/>
        </a:p>
      </dgm:t>
    </dgm:pt>
    <dgm:pt modelId="{F4422CC2-9247-4D66-BAA7-F451227090C6}" type="pres">
      <dgm:prSet presAssocID="{43E5EBD9-876E-4381-82C3-EF15D7232B4B}" presName="Name0" presStyleCnt="0">
        <dgm:presLayoutVars>
          <dgm:dir/>
          <dgm:resizeHandles val="exact"/>
        </dgm:presLayoutVars>
      </dgm:prSet>
      <dgm:spPr/>
      <dgm:t>
        <a:bodyPr/>
        <a:lstStyle/>
        <a:p>
          <a:endParaRPr lang="it-IT"/>
        </a:p>
      </dgm:t>
    </dgm:pt>
    <dgm:pt modelId="{C7A7A015-13B7-4DA2-88ED-49C9C76C1254}" type="pres">
      <dgm:prSet presAssocID="{8E0E5D06-51CD-4F6F-84E1-951890DA4876}" presName="Name5" presStyleLbl="vennNode1" presStyleIdx="0" presStyleCnt="5">
        <dgm:presLayoutVars>
          <dgm:bulletEnabled val="1"/>
        </dgm:presLayoutVars>
      </dgm:prSet>
      <dgm:spPr/>
      <dgm:t>
        <a:bodyPr/>
        <a:lstStyle/>
        <a:p>
          <a:endParaRPr lang="it-IT"/>
        </a:p>
      </dgm:t>
    </dgm:pt>
    <dgm:pt modelId="{BCF17E33-163C-4003-A76E-E28994AB9701}" type="pres">
      <dgm:prSet presAssocID="{9EF4C4B2-06B6-4E96-828F-0358351BCA05}" presName="space" presStyleCnt="0"/>
      <dgm:spPr/>
    </dgm:pt>
    <dgm:pt modelId="{882017E3-BE8F-4F03-B038-D31874D57201}" type="pres">
      <dgm:prSet presAssocID="{CF9DDCF0-FD14-4AE8-A51C-DCD5F1DE2B24}" presName="Name5" presStyleLbl="vennNode1" presStyleIdx="1" presStyleCnt="5">
        <dgm:presLayoutVars>
          <dgm:bulletEnabled val="1"/>
        </dgm:presLayoutVars>
      </dgm:prSet>
      <dgm:spPr/>
      <dgm:t>
        <a:bodyPr/>
        <a:lstStyle/>
        <a:p>
          <a:endParaRPr lang="it-IT"/>
        </a:p>
      </dgm:t>
    </dgm:pt>
    <dgm:pt modelId="{183E24D6-9B48-482D-AE4A-626EE0464129}" type="pres">
      <dgm:prSet presAssocID="{A0E880F4-AA92-4A3C-B264-3A3969897770}" presName="space" presStyleCnt="0"/>
      <dgm:spPr/>
    </dgm:pt>
    <dgm:pt modelId="{23D5B962-B164-44AE-B099-DB828E30C598}" type="pres">
      <dgm:prSet presAssocID="{4D172EEF-0667-4038-8F24-4E033E44C279}" presName="Name5" presStyleLbl="vennNode1" presStyleIdx="2" presStyleCnt="5">
        <dgm:presLayoutVars>
          <dgm:bulletEnabled val="1"/>
        </dgm:presLayoutVars>
      </dgm:prSet>
      <dgm:spPr/>
      <dgm:t>
        <a:bodyPr/>
        <a:lstStyle/>
        <a:p>
          <a:endParaRPr lang="it-IT"/>
        </a:p>
      </dgm:t>
    </dgm:pt>
    <dgm:pt modelId="{35A428A0-7239-4BA6-93B4-013434B9B9D4}" type="pres">
      <dgm:prSet presAssocID="{53B09EC4-E38E-44DD-8A36-F081A7B044BE}" presName="space" presStyleCnt="0"/>
      <dgm:spPr/>
    </dgm:pt>
    <dgm:pt modelId="{3DB2EA2C-60FE-4A0B-8931-617454B7DA89}" type="pres">
      <dgm:prSet presAssocID="{D39877AB-ECE7-408D-85D8-D56B2A9EDD67}" presName="Name5" presStyleLbl="vennNode1" presStyleIdx="3" presStyleCnt="5">
        <dgm:presLayoutVars>
          <dgm:bulletEnabled val="1"/>
        </dgm:presLayoutVars>
      </dgm:prSet>
      <dgm:spPr/>
      <dgm:t>
        <a:bodyPr/>
        <a:lstStyle/>
        <a:p>
          <a:endParaRPr lang="it-IT"/>
        </a:p>
      </dgm:t>
    </dgm:pt>
    <dgm:pt modelId="{49205810-B0CB-46E6-94A3-DE63E4C45F37}" type="pres">
      <dgm:prSet presAssocID="{FD7D9342-8E46-404D-860D-55F46EB91578}" presName="space" presStyleCnt="0"/>
      <dgm:spPr/>
    </dgm:pt>
    <dgm:pt modelId="{E1809856-AF7F-4A0A-A54A-CE749871D273}" type="pres">
      <dgm:prSet presAssocID="{1E58CB25-686B-4EB7-AD79-9D08C9CF0C24}" presName="Name5" presStyleLbl="vennNode1" presStyleIdx="4" presStyleCnt="5">
        <dgm:presLayoutVars>
          <dgm:bulletEnabled val="1"/>
        </dgm:presLayoutVars>
      </dgm:prSet>
      <dgm:spPr/>
      <dgm:t>
        <a:bodyPr/>
        <a:lstStyle/>
        <a:p>
          <a:endParaRPr lang="it-IT"/>
        </a:p>
      </dgm:t>
    </dgm:pt>
  </dgm:ptLst>
  <dgm:cxnLst>
    <dgm:cxn modelId="{345B572E-CC55-43AC-94FF-D29D3892C8FC}" type="presOf" srcId="{CF9DDCF0-FD14-4AE8-A51C-DCD5F1DE2B24}" destId="{882017E3-BE8F-4F03-B038-D31874D57201}" srcOrd="0" destOrd="0" presId="urn:microsoft.com/office/officeart/2005/8/layout/venn3"/>
    <dgm:cxn modelId="{85EE79A3-52E1-4FDB-A106-E979575D5C4A}" srcId="{43E5EBD9-876E-4381-82C3-EF15D7232B4B}" destId="{8E0E5D06-51CD-4F6F-84E1-951890DA4876}" srcOrd="0" destOrd="0" parTransId="{9250481C-FBEB-4BFF-9CBD-F6EF35B88267}" sibTransId="{9EF4C4B2-06B6-4E96-828F-0358351BCA05}"/>
    <dgm:cxn modelId="{5B8D19E4-D7F3-40BB-9D0D-96B0D530EA7F}" type="presOf" srcId="{8E0E5D06-51CD-4F6F-84E1-951890DA4876}" destId="{C7A7A015-13B7-4DA2-88ED-49C9C76C1254}" srcOrd="0" destOrd="0" presId="urn:microsoft.com/office/officeart/2005/8/layout/venn3"/>
    <dgm:cxn modelId="{D26DA71D-E0B3-4803-BDAB-5FEA798B17F7}" srcId="{43E5EBD9-876E-4381-82C3-EF15D7232B4B}" destId="{D39877AB-ECE7-408D-85D8-D56B2A9EDD67}" srcOrd="3" destOrd="0" parTransId="{F947DEE4-DB1D-4E55-A3E9-5C50C3990307}" sibTransId="{FD7D9342-8E46-404D-860D-55F46EB91578}"/>
    <dgm:cxn modelId="{A9ADC8BA-0B1F-4EAA-97CE-C920DA04DE73}" type="presOf" srcId="{4D172EEF-0667-4038-8F24-4E033E44C279}" destId="{23D5B962-B164-44AE-B099-DB828E30C598}" srcOrd="0" destOrd="0" presId="urn:microsoft.com/office/officeart/2005/8/layout/venn3"/>
    <dgm:cxn modelId="{BB2EE401-F33D-4225-AD30-C335C5E84E64}" srcId="{43E5EBD9-876E-4381-82C3-EF15D7232B4B}" destId="{CF9DDCF0-FD14-4AE8-A51C-DCD5F1DE2B24}" srcOrd="1" destOrd="0" parTransId="{29BD64D1-DE91-47BE-A4FC-8F1F4501DB98}" sibTransId="{A0E880F4-AA92-4A3C-B264-3A3969897770}"/>
    <dgm:cxn modelId="{64F9BC2D-0AC8-4D2D-9A6E-F8594E4665AF}" type="presOf" srcId="{43E5EBD9-876E-4381-82C3-EF15D7232B4B}" destId="{F4422CC2-9247-4D66-BAA7-F451227090C6}" srcOrd="0" destOrd="0" presId="urn:microsoft.com/office/officeart/2005/8/layout/venn3"/>
    <dgm:cxn modelId="{AD12B0C0-29C9-42D6-932B-27B0DC60392E}" srcId="{43E5EBD9-876E-4381-82C3-EF15D7232B4B}" destId="{1E58CB25-686B-4EB7-AD79-9D08C9CF0C24}" srcOrd="4" destOrd="0" parTransId="{A539D7EC-DACE-4B3B-8C0A-E261A9F4484D}" sibTransId="{2F34B179-C74F-4422-ACAA-AA270D200B50}"/>
    <dgm:cxn modelId="{C17295B8-3284-47DE-85BE-69799C12DF79}" type="presOf" srcId="{D39877AB-ECE7-408D-85D8-D56B2A9EDD67}" destId="{3DB2EA2C-60FE-4A0B-8931-617454B7DA89}" srcOrd="0" destOrd="0" presId="urn:microsoft.com/office/officeart/2005/8/layout/venn3"/>
    <dgm:cxn modelId="{E031BF9B-D328-4855-A798-C9F25419BC65}" srcId="{43E5EBD9-876E-4381-82C3-EF15D7232B4B}" destId="{4D172EEF-0667-4038-8F24-4E033E44C279}" srcOrd="2" destOrd="0" parTransId="{F6ED6465-8DA6-45FD-B3C7-4200B886CFB7}" sibTransId="{53B09EC4-E38E-44DD-8A36-F081A7B044BE}"/>
    <dgm:cxn modelId="{6B772163-D647-47FB-8977-5C1FEB639F74}" type="presOf" srcId="{1E58CB25-686B-4EB7-AD79-9D08C9CF0C24}" destId="{E1809856-AF7F-4A0A-A54A-CE749871D273}" srcOrd="0" destOrd="0" presId="urn:microsoft.com/office/officeart/2005/8/layout/venn3"/>
    <dgm:cxn modelId="{AD0FCC69-C2F6-4C64-A450-6732994ECADB}" type="presParOf" srcId="{F4422CC2-9247-4D66-BAA7-F451227090C6}" destId="{C7A7A015-13B7-4DA2-88ED-49C9C76C1254}" srcOrd="0" destOrd="0" presId="urn:microsoft.com/office/officeart/2005/8/layout/venn3"/>
    <dgm:cxn modelId="{C5252F15-F762-4240-BC2F-0D727CA5483C}" type="presParOf" srcId="{F4422CC2-9247-4D66-BAA7-F451227090C6}" destId="{BCF17E33-163C-4003-A76E-E28994AB9701}" srcOrd="1" destOrd="0" presId="urn:microsoft.com/office/officeart/2005/8/layout/venn3"/>
    <dgm:cxn modelId="{F2315D04-C6DF-43EC-B1F3-0DE105DE1DE3}" type="presParOf" srcId="{F4422CC2-9247-4D66-BAA7-F451227090C6}" destId="{882017E3-BE8F-4F03-B038-D31874D57201}" srcOrd="2" destOrd="0" presId="urn:microsoft.com/office/officeart/2005/8/layout/venn3"/>
    <dgm:cxn modelId="{A7F173A4-49D2-44A9-8B67-FCB7F64330A9}" type="presParOf" srcId="{F4422CC2-9247-4D66-BAA7-F451227090C6}" destId="{183E24D6-9B48-482D-AE4A-626EE0464129}" srcOrd="3" destOrd="0" presId="urn:microsoft.com/office/officeart/2005/8/layout/venn3"/>
    <dgm:cxn modelId="{D44E1CC2-36F7-476A-8E20-B90D432F99BF}" type="presParOf" srcId="{F4422CC2-9247-4D66-BAA7-F451227090C6}" destId="{23D5B962-B164-44AE-B099-DB828E30C598}" srcOrd="4" destOrd="0" presId="urn:microsoft.com/office/officeart/2005/8/layout/venn3"/>
    <dgm:cxn modelId="{DC8BA5EA-5BDA-4F6D-9CBE-A95976F2849E}" type="presParOf" srcId="{F4422CC2-9247-4D66-BAA7-F451227090C6}" destId="{35A428A0-7239-4BA6-93B4-013434B9B9D4}" srcOrd="5" destOrd="0" presId="urn:microsoft.com/office/officeart/2005/8/layout/venn3"/>
    <dgm:cxn modelId="{9A515F8C-60B5-413F-8033-B8D2E1AE918E}" type="presParOf" srcId="{F4422CC2-9247-4D66-BAA7-F451227090C6}" destId="{3DB2EA2C-60FE-4A0B-8931-617454B7DA89}" srcOrd="6" destOrd="0" presId="urn:microsoft.com/office/officeart/2005/8/layout/venn3"/>
    <dgm:cxn modelId="{EC819099-A570-4389-94BD-0AD7002A8FB7}" type="presParOf" srcId="{F4422CC2-9247-4D66-BAA7-F451227090C6}" destId="{49205810-B0CB-46E6-94A3-DE63E4C45F37}" srcOrd="7" destOrd="0" presId="urn:microsoft.com/office/officeart/2005/8/layout/venn3"/>
    <dgm:cxn modelId="{5628A64C-733B-4F87-81EA-21AB4FE7AB2B}" type="presParOf" srcId="{F4422CC2-9247-4D66-BAA7-F451227090C6}" destId="{E1809856-AF7F-4A0A-A54A-CE749871D273}" srcOrd="8" destOrd="0" presId="urn:microsoft.com/office/officeart/2005/8/layout/ven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2F9E707-16FC-4EC5-8DAF-EE7AA06AF3A3}">
      <dsp:nvSpPr>
        <dsp:cNvPr id="0" name=""/>
        <dsp:cNvSpPr/>
      </dsp:nvSpPr>
      <dsp:spPr>
        <a:xfrm>
          <a:off x="617219" y="0"/>
          <a:ext cx="6995160" cy="45259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A96C07-B73E-463D-BA49-25DEFF612C13}">
      <dsp:nvSpPr>
        <dsp:cNvPr id="0" name=""/>
        <dsp:cNvSpPr/>
      </dsp:nvSpPr>
      <dsp:spPr>
        <a:xfrm>
          <a:off x="8840" y="1357788"/>
          <a:ext cx="2648902"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it-IT" sz="2300" kern="1200" dirty="0" smtClean="0"/>
            <a:t>Osservazione del ciclo vegetativo</a:t>
          </a:r>
        </a:p>
        <a:p>
          <a:pPr lvl="0" algn="ctr" defTabSz="1022350">
            <a:lnSpc>
              <a:spcPct val="90000"/>
            </a:lnSpc>
            <a:spcBef>
              <a:spcPct val="0"/>
            </a:spcBef>
            <a:spcAft>
              <a:spcPct val="35000"/>
            </a:spcAft>
          </a:pPr>
          <a:r>
            <a:rPr lang="it-IT" sz="2300" kern="1200" dirty="0" smtClean="0"/>
            <a:t>Per milioni di anni!</a:t>
          </a:r>
          <a:endParaRPr lang="it-IT" sz="2300" kern="1200" dirty="0"/>
        </a:p>
      </dsp:txBody>
      <dsp:txXfrm>
        <a:off x="8840" y="1357788"/>
        <a:ext cx="2648902" cy="1810385"/>
      </dsp:txXfrm>
    </dsp:sp>
    <dsp:sp modelId="{435910D6-94C2-4A87-82EF-7A0482C52360}">
      <dsp:nvSpPr>
        <dsp:cNvPr id="0" name=""/>
        <dsp:cNvSpPr/>
      </dsp:nvSpPr>
      <dsp:spPr>
        <a:xfrm>
          <a:off x="2746648" y="1324749"/>
          <a:ext cx="2648902" cy="1810385"/>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it-IT" sz="2300" kern="1200" dirty="0" smtClean="0"/>
            <a:t>Inizio coltivazioni </a:t>
          </a:r>
          <a:endParaRPr lang="it-IT" sz="2300" kern="1200" dirty="0"/>
        </a:p>
      </dsp:txBody>
      <dsp:txXfrm>
        <a:off x="2746648" y="1324749"/>
        <a:ext cx="2648902" cy="1810385"/>
      </dsp:txXfrm>
    </dsp:sp>
    <dsp:sp modelId="{BD03CD43-A90E-4B38-90B7-DDEA3218EF55}">
      <dsp:nvSpPr>
        <dsp:cNvPr id="0" name=""/>
        <dsp:cNvSpPr/>
      </dsp:nvSpPr>
      <dsp:spPr>
        <a:xfrm>
          <a:off x="5571857" y="1357788"/>
          <a:ext cx="2648902" cy="1810385"/>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it-IT" sz="2300" kern="1200" dirty="0" err="1" smtClean="0"/>
            <a:t>Sedenterizzazione</a:t>
          </a:r>
          <a:r>
            <a:rPr lang="it-IT" sz="2300" kern="1200" dirty="0" smtClean="0"/>
            <a:t> con villaggi</a:t>
          </a:r>
        </a:p>
      </dsp:txBody>
      <dsp:txXfrm>
        <a:off x="5571857" y="1357788"/>
        <a:ext cx="2648902" cy="181038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2F9E707-16FC-4EC5-8DAF-EE7AA06AF3A3}">
      <dsp:nvSpPr>
        <dsp:cNvPr id="0" name=""/>
        <dsp:cNvSpPr/>
      </dsp:nvSpPr>
      <dsp:spPr>
        <a:xfrm>
          <a:off x="617219" y="0"/>
          <a:ext cx="6995160" cy="45259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A96C07-B73E-463D-BA49-25DEFF612C13}">
      <dsp:nvSpPr>
        <dsp:cNvPr id="0" name=""/>
        <dsp:cNvSpPr/>
      </dsp:nvSpPr>
      <dsp:spPr>
        <a:xfrm>
          <a:off x="8840" y="1357788"/>
          <a:ext cx="2648902" cy="1810385"/>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it-IT" sz="2100" kern="1200" dirty="0" smtClean="0"/>
            <a:t>SEDENTARIZZAZIONE CON VILLAGGI</a:t>
          </a:r>
        </a:p>
        <a:p>
          <a:pPr lvl="0" algn="ctr" defTabSz="933450">
            <a:lnSpc>
              <a:spcPct val="90000"/>
            </a:lnSpc>
            <a:spcBef>
              <a:spcPct val="0"/>
            </a:spcBef>
            <a:spcAft>
              <a:spcPct val="35000"/>
            </a:spcAft>
          </a:pPr>
          <a:r>
            <a:rPr lang="it-IT" sz="2100" kern="1200" dirty="0" smtClean="0"/>
            <a:t>IN AMBIENTI FAVOREVOLI</a:t>
          </a:r>
          <a:endParaRPr lang="it-IT" sz="2100" kern="1200" dirty="0"/>
        </a:p>
      </dsp:txBody>
      <dsp:txXfrm>
        <a:off x="8840" y="1357788"/>
        <a:ext cx="2648902" cy="1810385"/>
      </dsp:txXfrm>
    </dsp:sp>
    <dsp:sp modelId="{435910D6-94C2-4A87-82EF-7A0482C52360}">
      <dsp:nvSpPr>
        <dsp:cNvPr id="0" name=""/>
        <dsp:cNvSpPr/>
      </dsp:nvSpPr>
      <dsp:spPr>
        <a:xfrm>
          <a:off x="2746648" y="1324749"/>
          <a:ext cx="2648902" cy="1810385"/>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it-IT" sz="2100" kern="1200" dirty="0" smtClean="0"/>
            <a:t>SPOSTAMENTI </a:t>
          </a:r>
          <a:r>
            <a:rPr lang="it-IT" sz="2100" kern="1200" dirty="0" err="1" smtClean="0"/>
            <a:t>DI</a:t>
          </a:r>
          <a:r>
            <a:rPr lang="it-IT" sz="2100" kern="1200" dirty="0" smtClean="0"/>
            <a:t> GRUPPI IN AMBIENTI  MENO FAVOREVOLI Inizio coltivazioni </a:t>
          </a:r>
          <a:endParaRPr lang="it-IT" sz="2100" kern="1200" dirty="0"/>
        </a:p>
      </dsp:txBody>
      <dsp:txXfrm>
        <a:off x="2746648" y="1324749"/>
        <a:ext cx="2648902" cy="1810385"/>
      </dsp:txXfrm>
    </dsp:sp>
    <dsp:sp modelId="{BD03CD43-A90E-4B38-90B7-DDEA3218EF55}">
      <dsp:nvSpPr>
        <dsp:cNvPr id="0" name=""/>
        <dsp:cNvSpPr/>
      </dsp:nvSpPr>
      <dsp:spPr>
        <a:xfrm>
          <a:off x="5571857" y="1357788"/>
          <a:ext cx="2648902" cy="1810385"/>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it-IT" sz="2100" kern="1200" dirty="0" err="1" smtClean="0"/>
            <a:t>Sedenterizzazione</a:t>
          </a:r>
          <a:r>
            <a:rPr lang="it-IT" sz="2100" kern="1200" dirty="0" smtClean="0"/>
            <a:t> con villaggi e città </a:t>
          </a:r>
        </a:p>
      </dsp:txBody>
      <dsp:txXfrm>
        <a:off x="5571857" y="1357788"/>
        <a:ext cx="2648902" cy="181038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CE710BB-302D-40CB-8B61-55187861A8DF}">
      <dsp:nvSpPr>
        <dsp:cNvPr id="0" name=""/>
        <dsp:cNvSpPr/>
      </dsp:nvSpPr>
      <dsp:spPr>
        <a:xfrm>
          <a:off x="0" y="0"/>
          <a:ext cx="9144000" cy="1547157"/>
        </a:xfrm>
        <a:prstGeom prst="rect">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it-IT" sz="4800" b="0" kern="1200" dirty="0" smtClean="0"/>
            <a:t>L’esempio delle bonifiche</a:t>
          </a:r>
          <a:endParaRPr lang="it-IT" sz="4800" b="0" kern="1200" dirty="0"/>
        </a:p>
      </dsp:txBody>
      <dsp:txXfrm>
        <a:off x="0" y="0"/>
        <a:ext cx="9144000" cy="1547157"/>
      </dsp:txXfrm>
    </dsp:sp>
    <dsp:sp modelId="{06D2825D-591D-4ECA-B4E7-FB1A4F381EE9}">
      <dsp:nvSpPr>
        <dsp:cNvPr id="0" name=""/>
        <dsp:cNvSpPr/>
      </dsp:nvSpPr>
      <dsp:spPr>
        <a:xfrm>
          <a:off x="46111" y="1519638"/>
          <a:ext cx="1828353" cy="324903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sz="2000" b="0" kern="1200" dirty="0" smtClean="0"/>
            <a:t>AMBIENTI</a:t>
          </a:r>
        </a:p>
        <a:p>
          <a:pPr lvl="0" algn="ctr" defTabSz="889000">
            <a:lnSpc>
              <a:spcPct val="90000"/>
            </a:lnSpc>
            <a:spcBef>
              <a:spcPct val="0"/>
            </a:spcBef>
            <a:spcAft>
              <a:spcPct val="35000"/>
            </a:spcAft>
          </a:pPr>
          <a:r>
            <a:rPr lang="it-IT" sz="2000" b="0" kern="1200" dirty="0" smtClean="0"/>
            <a:t>PALUDI </a:t>
          </a:r>
          <a:endParaRPr lang="it-IT" sz="2000" b="0" kern="1200" dirty="0"/>
        </a:p>
      </dsp:txBody>
      <dsp:txXfrm>
        <a:off x="46111" y="1519638"/>
        <a:ext cx="1828353" cy="3249030"/>
      </dsp:txXfrm>
    </dsp:sp>
    <dsp:sp modelId="{A0F4C510-272C-4F3F-8C3A-1A46D81753B1}">
      <dsp:nvSpPr>
        <dsp:cNvPr id="0" name=""/>
        <dsp:cNvSpPr/>
      </dsp:nvSpPr>
      <dsp:spPr>
        <a:xfrm>
          <a:off x="1808535" y="1519638"/>
          <a:ext cx="1828353" cy="3249030"/>
        </a:xfrm>
        <a:prstGeom prst="rect">
          <a:avLst/>
        </a:prstGeom>
        <a:solidFill>
          <a:schemeClr val="accent4">
            <a:hueOff val="-1116192"/>
            <a:satOff val="6725"/>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sz="2000" b="0" kern="1200" dirty="0" smtClean="0"/>
            <a:t>BONIFICHE</a:t>
          </a:r>
          <a:endParaRPr lang="it-IT" sz="2000" b="0" kern="1200" dirty="0"/>
        </a:p>
      </dsp:txBody>
      <dsp:txXfrm>
        <a:off x="1808535" y="1519638"/>
        <a:ext cx="1828353" cy="3249030"/>
      </dsp:txXfrm>
    </dsp:sp>
    <dsp:sp modelId="{F9773770-489F-4ACA-869F-93B2DB3B92E7}">
      <dsp:nvSpPr>
        <dsp:cNvPr id="0" name=""/>
        <dsp:cNvSpPr/>
      </dsp:nvSpPr>
      <dsp:spPr>
        <a:xfrm>
          <a:off x="3657823" y="1547157"/>
          <a:ext cx="1828353" cy="3249030"/>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sz="2000" b="0" kern="1200" dirty="0" smtClean="0"/>
            <a:t>TERRITORIALIZZAZIONE</a:t>
          </a:r>
          <a:endParaRPr lang="it-IT" sz="2000" b="0" kern="1200" dirty="0"/>
        </a:p>
      </dsp:txBody>
      <dsp:txXfrm>
        <a:off x="3657823" y="1547157"/>
        <a:ext cx="1828353" cy="3249030"/>
      </dsp:txXfrm>
    </dsp:sp>
    <dsp:sp modelId="{B142BD52-F5C4-43F0-878E-D4163A7212E5}">
      <dsp:nvSpPr>
        <dsp:cNvPr id="0" name=""/>
        <dsp:cNvSpPr/>
      </dsp:nvSpPr>
      <dsp:spPr>
        <a:xfrm>
          <a:off x="5486176" y="1547157"/>
          <a:ext cx="1828353" cy="3249030"/>
        </a:xfrm>
        <a:prstGeom prst="rect">
          <a:avLst/>
        </a:prstGeom>
        <a:solidFill>
          <a:schemeClr val="accent4">
            <a:hueOff val="-3348577"/>
            <a:satOff val="20174"/>
            <a:lumOff val="1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sz="2000" b="0" kern="1200" dirty="0" smtClean="0"/>
            <a:t>DURATE E TRASFORMAZIONI</a:t>
          </a:r>
        </a:p>
        <a:p>
          <a:pPr lvl="0" algn="ctr" defTabSz="889000">
            <a:lnSpc>
              <a:spcPct val="90000"/>
            </a:lnSpc>
            <a:spcBef>
              <a:spcPct val="0"/>
            </a:spcBef>
            <a:spcAft>
              <a:spcPct val="35000"/>
            </a:spcAft>
          </a:pPr>
          <a:r>
            <a:rPr lang="it-IT" sz="2000" b="0" kern="1200" dirty="0" smtClean="0"/>
            <a:t>DEI PAESAGGI </a:t>
          </a:r>
          <a:endParaRPr lang="it-IT" sz="2000" b="0" kern="1200" dirty="0"/>
        </a:p>
      </dsp:txBody>
      <dsp:txXfrm>
        <a:off x="5486176" y="1547157"/>
        <a:ext cx="1828353" cy="3249030"/>
      </dsp:txXfrm>
    </dsp:sp>
    <dsp:sp modelId="{66BB7903-D2D2-4301-A05A-ACAEB7483A18}">
      <dsp:nvSpPr>
        <dsp:cNvPr id="0" name=""/>
        <dsp:cNvSpPr/>
      </dsp:nvSpPr>
      <dsp:spPr>
        <a:xfrm>
          <a:off x="7314530" y="1547157"/>
          <a:ext cx="1828353" cy="3249030"/>
        </a:xfrm>
        <a:prstGeom prst="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sz="2000" b="0" kern="1200" dirty="0" smtClean="0"/>
            <a:t>PATRIMONIO CULTURALE</a:t>
          </a:r>
        </a:p>
        <a:p>
          <a:pPr lvl="0" algn="ctr" defTabSz="889000">
            <a:lnSpc>
              <a:spcPct val="90000"/>
            </a:lnSpc>
            <a:spcBef>
              <a:spcPct val="0"/>
            </a:spcBef>
            <a:spcAft>
              <a:spcPct val="35000"/>
            </a:spcAft>
          </a:pPr>
          <a:r>
            <a:rPr lang="it-IT" sz="2000" b="0" kern="1200" dirty="0" smtClean="0"/>
            <a:t>MUSEI</a:t>
          </a:r>
        </a:p>
        <a:p>
          <a:pPr lvl="0" algn="ctr" defTabSz="889000">
            <a:lnSpc>
              <a:spcPct val="90000"/>
            </a:lnSpc>
            <a:spcBef>
              <a:spcPct val="0"/>
            </a:spcBef>
            <a:spcAft>
              <a:spcPct val="35000"/>
            </a:spcAft>
          </a:pPr>
          <a:r>
            <a:rPr lang="it-IT" sz="2000" b="0" kern="1200" dirty="0" smtClean="0"/>
            <a:t>PAESAGGI</a:t>
          </a:r>
        </a:p>
        <a:p>
          <a:pPr lvl="0" algn="ctr" defTabSz="889000">
            <a:lnSpc>
              <a:spcPct val="90000"/>
            </a:lnSpc>
            <a:spcBef>
              <a:spcPct val="0"/>
            </a:spcBef>
            <a:spcAft>
              <a:spcPct val="35000"/>
            </a:spcAft>
          </a:pPr>
          <a:r>
            <a:rPr lang="it-IT" sz="2000" b="0" kern="1200" dirty="0" smtClean="0"/>
            <a:t> </a:t>
          </a:r>
          <a:endParaRPr lang="it-IT" sz="2000" b="0" kern="1200" dirty="0"/>
        </a:p>
      </dsp:txBody>
      <dsp:txXfrm>
        <a:off x="7314530" y="1547157"/>
        <a:ext cx="1828353" cy="3249030"/>
      </dsp:txXfrm>
    </dsp:sp>
    <dsp:sp modelId="{C260CF28-D9EF-40AE-8187-2E7C86835A63}">
      <dsp:nvSpPr>
        <dsp:cNvPr id="0" name=""/>
        <dsp:cNvSpPr/>
      </dsp:nvSpPr>
      <dsp:spPr>
        <a:xfrm>
          <a:off x="0" y="4796188"/>
          <a:ext cx="9144000" cy="361003"/>
        </a:xfrm>
        <a:prstGeom prst="rect">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95DA24-DA96-45EB-85A7-E46F237B1B64}">
      <dsp:nvSpPr>
        <dsp:cNvPr id="0" name=""/>
        <dsp:cNvSpPr/>
      </dsp:nvSpPr>
      <dsp:spPr>
        <a:xfrm>
          <a:off x="2510" y="1940245"/>
          <a:ext cx="2420953" cy="199678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43815" rIns="43815" bIns="43815" numCol="1" spcCol="1270" anchor="t" anchorCtr="0">
          <a:noAutofit/>
        </a:bodyPr>
        <a:lstStyle/>
        <a:p>
          <a:pPr marL="228600" lvl="1" indent="-228600" algn="l" defTabSz="1022350">
            <a:lnSpc>
              <a:spcPct val="90000"/>
            </a:lnSpc>
            <a:spcBef>
              <a:spcPct val="0"/>
            </a:spcBef>
            <a:spcAft>
              <a:spcPct val="15000"/>
            </a:spcAft>
            <a:buChar char="••"/>
          </a:pPr>
          <a:r>
            <a:rPr lang="it-IT" sz="2300" kern="1200" dirty="0" smtClean="0"/>
            <a:t>Distruzione di paesaggio</a:t>
          </a:r>
          <a:endParaRPr lang="it-IT" sz="2300" kern="1200" dirty="0"/>
        </a:p>
        <a:p>
          <a:pPr marL="228600" lvl="1" indent="-228600" algn="l" defTabSz="1022350">
            <a:lnSpc>
              <a:spcPct val="90000"/>
            </a:lnSpc>
            <a:spcBef>
              <a:spcPct val="0"/>
            </a:spcBef>
            <a:spcAft>
              <a:spcPct val="15000"/>
            </a:spcAft>
            <a:buChar char="••"/>
          </a:pPr>
          <a:r>
            <a:rPr lang="it-IT" sz="2300" kern="1200" dirty="0" smtClean="0"/>
            <a:t>Costruzione del paesaggio</a:t>
          </a:r>
          <a:endParaRPr lang="it-IT" sz="2300" kern="1200" dirty="0"/>
        </a:p>
      </dsp:txBody>
      <dsp:txXfrm>
        <a:off x="2510" y="1940245"/>
        <a:ext cx="2420953" cy="1568898"/>
      </dsp:txXfrm>
    </dsp:sp>
    <dsp:sp modelId="{7E1316DC-6DAD-47BD-A98E-D0EA3949E5DC}">
      <dsp:nvSpPr>
        <dsp:cNvPr id="0" name=""/>
        <dsp:cNvSpPr/>
      </dsp:nvSpPr>
      <dsp:spPr>
        <a:xfrm>
          <a:off x="1393345" y="2524720"/>
          <a:ext cx="2508979" cy="2508979"/>
        </a:xfrm>
        <a:prstGeom prst="leftCircularArrow">
          <a:avLst>
            <a:gd name="adj1" fmla="val 2518"/>
            <a:gd name="adj2" fmla="val 305245"/>
            <a:gd name="adj3" fmla="val 2080756"/>
            <a:gd name="adj4" fmla="val 9024489"/>
            <a:gd name="adj5" fmla="val 2937"/>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790386-EA69-4422-987A-DCC40B7CE72D}">
      <dsp:nvSpPr>
        <dsp:cNvPr id="0" name=""/>
        <dsp:cNvSpPr/>
      </dsp:nvSpPr>
      <dsp:spPr>
        <a:xfrm>
          <a:off x="540500" y="3509144"/>
          <a:ext cx="2151958" cy="85576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lvl="0" algn="ctr" defTabSz="1511300">
            <a:lnSpc>
              <a:spcPct val="90000"/>
            </a:lnSpc>
            <a:spcBef>
              <a:spcPct val="0"/>
            </a:spcBef>
            <a:spcAft>
              <a:spcPct val="35000"/>
            </a:spcAft>
          </a:pPr>
          <a:r>
            <a:rPr lang="it-IT" sz="3400" kern="1200" dirty="0" smtClean="0"/>
            <a:t>Bonifica</a:t>
          </a:r>
          <a:endParaRPr lang="it-IT" sz="3400" kern="1200" dirty="0"/>
        </a:p>
      </dsp:txBody>
      <dsp:txXfrm>
        <a:off x="540500" y="3509144"/>
        <a:ext cx="2151958" cy="855762"/>
      </dsp:txXfrm>
    </dsp:sp>
    <dsp:sp modelId="{A8DD497A-9280-4956-9CF4-82167595C40F}">
      <dsp:nvSpPr>
        <dsp:cNvPr id="0" name=""/>
        <dsp:cNvSpPr/>
      </dsp:nvSpPr>
      <dsp:spPr>
        <a:xfrm>
          <a:off x="2993253" y="1940245"/>
          <a:ext cx="2420953" cy="199678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43815" rIns="43815" bIns="43815" numCol="1" spcCol="1270" anchor="t" anchorCtr="0">
          <a:noAutofit/>
        </a:bodyPr>
        <a:lstStyle/>
        <a:p>
          <a:pPr marL="228600" lvl="1" indent="-228600" algn="l" defTabSz="1022350">
            <a:lnSpc>
              <a:spcPct val="90000"/>
            </a:lnSpc>
            <a:spcBef>
              <a:spcPct val="0"/>
            </a:spcBef>
            <a:spcAft>
              <a:spcPct val="15000"/>
            </a:spcAft>
            <a:buChar char="••"/>
          </a:pPr>
          <a:r>
            <a:rPr lang="it-IT" sz="2300" kern="1200" dirty="0" smtClean="0"/>
            <a:t>Tracce territoriali</a:t>
          </a:r>
          <a:endParaRPr lang="it-IT" sz="2300" kern="1200" dirty="0"/>
        </a:p>
        <a:p>
          <a:pPr marL="228600" lvl="1" indent="-228600" algn="l" defTabSz="1022350">
            <a:lnSpc>
              <a:spcPct val="90000"/>
            </a:lnSpc>
            <a:spcBef>
              <a:spcPct val="0"/>
            </a:spcBef>
            <a:spcAft>
              <a:spcPct val="15000"/>
            </a:spcAft>
            <a:buChar char="••"/>
          </a:pPr>
          <a:r>
            <a:rPr lang="it-IT" sz="2300" kern="1200" dirty="0" smtClean="0"/>
            <a:t>Manufatti </a:t>
          </a:r>
          <a:endParaRPr lang="it-IT" sz="2300" kern="1200" dirty="0"/>
        </a:p>
      </dsp:txBody>
      <dsp:txXfrm>
        <a:off x="2993253" y="2368127"/>
        <a:ext cx="2420953" cy="1568898"/>
      </dsp:txXfrm>
    </dsp:sp>
    <dsp:sp modelId="{8728A9A3-4C62-4B39-BF45-FB7315877FCF}">
      <dsp:nvSpPr>
        <dsp:cNvPr id="0" name=""/>
        <dsp:cNvSpPr/>
      </dsp:nvSpPr>
      <dsp:spPr>
        <a:xfrm>
          <a:off x="4363913" y="765279"/>
          <a:ext cx="2818323" cy="2818323"/>
        </a:xfrm>
        <a:prstGeom prst="circularArrow">
          <a:avLst>
            <a:gd name="adj1" fmla="val 2241"/>
            <a:gd name="adj2" fmla="val 270012"/>
            <a:gd name="adj3" fmla="val 19554477"/>
            <a:gd name="adj4" fmla="val 12575511"/>
            <a:gd name="adj5" fmla="val 2615"/>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3D31E1-735F-48E8-AA35-3F4531D519C1}">
      <dsp:nvSpPr>
        <dsp:cNvPr id="0" name=""/>
        <dsp:cNvSpPr/>
      </dsp:nvSpPr>
      <dsp:spPr>
        <a:xfrm>
          <a:off x="3531243" y="1512364"/>
          <a:ext cx="2151958" cy="855762"/>
        </a:xfrm>
        <a:prstGeom prst="roundRect">
          <a:avLst>
            <a:gd name="adj" fmla="val 10000"/>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lvl="0" algn="ctr" defTabSz="1511300">
            <a:lnSpc>
              <a:spcPct val="90000"/>
            </a:lnSpc>
            <a:spcBef>
              <a:spcPct val="0"/>
            </a:spcBef>
            <a:spcAft>
              <a:spcPct val="35000"/>
            </a:spcAft>
          </a:pPr>
          <a:r>
            <a:rPr lang="it-IT" sz="3400" kern="1200" dirty="0" smtClean="0"/>
            <a:t>territorio</a:t>
          </a:r>
          <a:endParaRPr lang="it-IT" sz="3400" kern="1200" dirty="0"/>
        </a:p>
      </dsp:txBody>
      <dsp:txXfrm>
        <a:off x="3531243" y="1512364"/>
        <a:ext cx="2151958" cy="855762"/>
      </dsp:txXfrm>
    </dsp:sp>
    <dsp:sp modelId="{2938FF99-F632-47C4-AC0A-AC1A24AC1A8E}">
      <dsp:nvSpPr>
        <dsp:cNvPr id="0" name=""/>
        <dsp:cNvSpPr/>
      </dsp:nvSpPr>
      <dsp:spPr>
        <a:xfrm>
          <a:off x="5983997" y="1940245"/>
          <a:ext cx="2420953" cy="199678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43815" rIns="43815" bIns="43815" numCol="1" spcCol="1270" anchor="t" anchorCtr="0">
          <a:noAutofit/>
        </a:bodyPr>
        <a:lstStyle/>
        <a:p>
          <a:pPr marL="228600" lvl="1" indent="-228600" algn="l" defTabSz="1022350">
            <a:lnSpc>
              <a:spcPct val="90000"/>
            </a:lnSpc>
            <a:spcBef>
              <a:spcPct val="0"/>
            </a:spcBef>
            <a:spcAft>
              <a:spcPct val="15000"/>
            </a:spcAft>
            <a:buChar char="••"/>
          </a:pPr>
          <a:r>
            <a:rPr lang="it-IT" sz="2300" kern="1200" dirty="0" smtClean="0"/>
            <a:t>paesaggio</a:t>
          </a:r>
          <a:endParaRPr lang="it-IT" sz="2300" kern="1200" dirty="0"/>
        </a:p>
        <a:p>
          <a:pPr marL="228600" lvl="1" indent="-228600" algn="l" defTabSz="1022350">
            <a:lnSpc>
              <a:spcPct val="90000"/>
            </a:lnSpc>
            <a:spcBef>
              <a:spcPct val="0"/>
            </a:spcBef>
            <a:spcAft>
              <a:spcPct val="15000"/>
            </a:spcAft>
            <a:buChar char="••"/>
          </a:pPr>
          <a:r>
            <a:rPr lang="it-IT" sz="2300" kern="1200" dirty="0" smtClean="0"/>
            <a:t>Musei </a:t>
          </a:r>
          <a:endParaRPr lang="it-IT" sz="2300" kern="1200" dirty="0"/>
        </a:p>
        <a:p>
          <a:pPr marL="228600" lvl="1" indent="-228600" algn="l" defTabSz="1022350">
            <a:lnSpc>
              <a:spcPct val="90000"/>
            </a:lnSpc>
            <a:spcBef>
              <a:spcPct val="0"/>
            </a:spcBef>
            <a:spcAft>
              <a:spcPct val="15000"/>
            </a:spcAft>
            <a:buChar char="••"/>
          </a:pPr>
          <a:r>
            <a:rPr lang="it-IT" sz="2300" kern="1200" dirty="0" smtClean="0"/>
            <a:t>Manufatti</a:t>
          </a:r>
          <a:endParaRPr lang="it-IT" sz="2300" kern="1200" dirty="0"/>
        </a:p>
      </dsp:txBody>
      <dsp:txXfrm>
        <a:off x="5983997" y="1940245"/>
        <a:ext cx="2420953" cy="1568898"/>
      </dsp:txXfrm>
    </dsp:sp>
    <dsp:sp modelId="{385C4C99-7605-4D88-B633-D95D54678616}">
      <dsp:nvSpPr>
        <dsp:cNvPr id="0" name=""/>
        <dsp:cNvSpPr/>
      </dsp:nvSpPr>
      <dsp:spPr>
        <a:xfrm>
          <a:off x="6521986" y="3509144"/>
          <a:ext cx="2151958" cy="855762"/>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lvl="0" algn="ctr" defTabSz="1511300">
            <a:lnSpc>
              <a:spcPct val="90000"/>
            </a:lnSpc>
            <a:spcBef>
              <a:spcPct val="0"/>
            </a:spcBef>
            <a:spcAft>
              <a:spcPct val="35000"/>
            </a:spcAft>
          </a:pPr>
          <a:r>
            <a:rPr lang="it-IT" sz="3400" kern="1200" dirty="0" smtClean="0"/>
            <a:t>patrimonio</a:t>
          </a:r>
          <a:endParaRPr lang="it-IT" sz="3400" kern="1200" dirty="0"/>
        </a:p>
      </dsp:txBody>
      <dsp:txXfrm>
        <a:off x="6521986" y="3509144"/>
        <a:ext cx="2151958" cy="85576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DA253A-EFA7-4C5C-BF74-6E3B79FC64DB}" type="datetimeFigureOut">
              <a:rPr lang="it-IT" smtClean="0"/>
              <a:pPr/>
              <a:t>23/10/2015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7E95DA-A581-4739-89EC-060623664ADC}"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43794EE-6FA6-4E17-AC3D-7C9F20709539}" type="slidenum">
              <a:rPr lang="it-IT" smtClean="0"/>
              <a:pPr/>
              <a:t>66</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2FD0F91A-BA96-4B74-960D-209EB2539D1B}" type="datetimeFigureOut">
              <a:rPr lang="it-IT" smtClean="0"/>
              <a:pPr/>
              <a:t>23/10/2015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BEAA4E0-8EB9-49DE-A418-F1C3C58C27E9}"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FD0F91A-BA96-4B74-960D-209EB2539D1B}" type="datetimeFigureOut">
              <a:rPr lang="it-IT" smtClean="0"/>
              <a:pPr/>
              <a:t>23/10/2015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BEAA4E0-8EB9-49DE-A418-F1C3C58C27E9}"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FD0F91A-BA96-4B74-960D-209EB2539D1B}" type="datetimeFigureOut">
              <a:rPr lang="it-IT" smtClean="0"/>
              <a:pPr/>
              <a:t>23/10/2015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BEAA4E0-8EB9-49DE-A418-F1C3C58C27E9}"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53"/>
        <p:cNvGrpSpPr/>
        <p:nvPr/>
      </p:nvGrpSpPr>
      <p:grpSpPr>
        <a:xfrm>
          <a:off x="0" y="0"/>
          <a:ext cx="0" cy="0"/>
          <a:chOff x="0" y="0"/>
          <a:chExt cx="0" cy="0"/>
        </a:xfrm>
      </p:grpSpPr>
      <p:sp>
        <p:nvSpPr>
          <p:cNvPr id="57" name="Shape 57"/>
          <p:cNvSpPr txBox="1">
            <a:spLocks noGrp="1"/>
          </p:cNvSpPr>
          <p:nvPr>
            <p:ph type="body" idx="1"/>
          </p:nvPr>
        </p:nvSpPr>
        <p:spPr>
          <a:xfrm>
            <a:off x="457200" y="1600200"/>
            <a:ext cx="8229600" cy="4840199"/>
          </a:xfrm>
          <a:prstGeom prst="rect">
            <a:avLst/>
          </a:prstGeom>
          <a:noFill/>
          <a:ln>
            <a:noFill/>
          </a:ln>
        </p:spPr>
        <p:txBody>
          <a:bodyPr lIns="91425" tIns="91425" rIns="91425" bIns="91425" anchor="t" anchorCtr="0"/>
          <a:lstStyle>
            <a:lvl1pPr rtl="0">
              <a:buNone/>
              <a:defRPr>
                <a:latin typeface="Times New Roman"/>
                <a:ea typeface="Times New Roman"/>
                <a:cs typeface="Times New Roman"/>
                <a:sym typeface="Times New Roman"/>
              </a:defRPr>
            </a:lvl1pPr>
            <a:lvl2pPr rtl="0">
              <a:buNone/>
              <a:defRPr>
                <a:latin typeface="Times New Roman"/>
                <a:ea typeface="Times New Roman"/>
                <a:cs typeface="Times New Roman"/>
                <a:sym typeface="Times New Roman"/>
              </a:defRPr>
            </a:lvl2pPr>
            <a:lvl3pPr rtl="0">
              <a:buNone/>
              <a:defRPr>
                <a:latin typeface="Times New Roman"/>
                <a:ea typeface="Times New Roman"/>
                <a:cs typeface="Times New Roman"/>
                <a:sym typeface="Times New Roman"/>
              </a:defRPr>
            </a:lvl3pPr>
            <a:lvl4pPr rtl="0">
              <a:buNone/>
              <a:defRPr>
                <a:latin typeface="Times New Roman"/>
                <a:ea typeface="Times New Roman"/>
                <a:cs typeface="Times New Roman"/>
                <a:sym typeface="Times New Roman"/>
              </a:defRPr>
            </a:lvl4pPr>
            <a:lvl5pPr rtl="0">
              <a:buNone/>
              <a:defRPr>
                <a:latin typeface="Times New Roman"/>
                <a:ea typeface="Times New Roman"/>
                <a:cs typeface="Times New Roman"/>
                <a:sym typeface="Times New Roman"/>
              </a:defRPr>
            </a:lvl5pPr>
            <a:lvl6pPr rtl="0">
              <a:buNone/>
              <a:defRPr/>
            </a:lvl6pPr>
            <a:lvl7pPr rtl="0">
              <a:buNone/>
              <a:defRPr/>
            </a:lvl7pPr>
            <a:lvl8pPr rtl="0">
              <a:buNone/>
              <a:defRPr/>
            </a:lvl8pPr>
            <a:lvl9pPr rtl="0">
              <a:buNone/>
              <a:defRPr/>
            </a:lvl9pPr>
          </a:lstStyle>
          <a:p>
            <a:endParaRPr/>
          </a:p>
        </p:txBody>
      </p:sp>
      <p:sp>
        <p:nvSpPr>
          <p:cNvPr id="58" name="Shape 58"/>
          <p:cNvSpPr txBox="1">
            <a:spLocks noGrp="1"/>
          </p:cNvSpPr>
          <p:nvPr>
            <p:ph type="title"/>
          </p:nvPr>
        </p:nvSpPr>
        <p:spPr>
          <a:xfrm>
            <a:off x="457200" y="17761"/>
            <a:ext cx="8229600" cy="1143000"/>
          </a:xfrm>
          <a:prstGeom prst="rect">
            <a:avLst/>
          </a:prstGeom>
          <a:noFill/>
          <a:ln>
            <a:noFill/>
          </a:ln>
        </p:spPr>
        <p:txBody>
          <a:bodyPr lIns="91425" tIns="91425" rIns="91425" bIns="91425" anchor="ctr" anchorCtr="0"/>
          <a:lstStyle>
            <a:lvl1pPr algn="ctr" rtl="0">
              <a:spcBef>
                <a:spcPts val="0"/>
              </a:spcBef>
              <a:buClr>
                <a:srgbClr val="FFFFFF"/>
              </a:buClr>
              <a:buSzPct val="100000"/>
              <a:buNone/>
              <a:defRPr sz="4400">
                <a:solidFill>
                  <a:srgbClr val="FFFFFF"/>
                </a:solidFill>
              </a:defRPr>
            </a:lvl1pPr>
            <a:lvl2pPr algn="ctr" rtl="0">
              <a:spcBef>
                <a:spcPts val="0"/>
              </a:spcBef>
              <a:buClr>
                <a:srgbClr val="FFFFFF"/>
              </a:buClr>
              <a:buSzPct val="100000"/>
              <a:buNone/>
              <a:defRPr sz="4400">
                <a:solidFill>
                  <a:srgbClr val="FFFFFF"/>
                </a:solidFill>
              </a:defRPr>
            </a:lvl2pPr>
            <a:lvl3pPr algn="ctr" rtl="0">
              <a:spcBef>
                <a:spcPts val="0"/>
              </a:spcBef>
              <a:buClr>
                <a:srgbClr val="FFFFFF"/>
              </a:buClr>
              <a:buSzPct val="100000"/>
              <a:buNone/>
              <a:defRPr sz="4400">
                <a:solidFill>
                  <a:srgbClr val="FFFFFF"/>
                </a:solidFill>
              </a:defRPr>
            </a:lvl3pPr>
            <a:lvl4pPr algn="ctr" rtl="0">
              <a:spcBef>
                <a:spcPts val="0"/>
              </a:spcBef>
              <a:buClr>
                <a:srgbClr val="FFFFFF"/>
              </a:buClr>
              <a:buSzPct val="100000"/>
              <a:buNone/>
              <a:defRPr sz="4400">
                <a:solidFill>
                  <a:srgbClr val="FFFFFF"/>
                </a:solidFill>
              </a:defRPr>
            </a:lvl4pPr>
            <a:lvl5pPr algn="ctr" rtl="0">
              <a:spcBef>
                <a:spcPts val="0"/>
              </a:spcBef>
              <a:buClr>
                <a:srgbClr val="FFFFFF"/>
              </a:buClr>
              <a:buSzPct val="100000"/>
              <a:buNone/>
              <a:defRPr sz="4400">
                <a:solidFill>
                  <a:srgbClr val="FFFFFF"/>
                </a:solidFill>
              </a:defRPr>
            </a:lvl5pPr>
            <a:lvl6pPr algn="ctr" rtl="0">
              <a:spcBef>
                <a:spcPts val="0"/>
              </a:spcBef>
              <a:buClr>
                <a:srgbClr val="FFFFFF"/>
              </a:buClr>
              <a:buSzPct val="100000"/>
              <a:buNone/>
              <a:defRPr sz="4400">
                <a:solidFill>
                  <a:srgbClr val="FFFFFF"/>
                </a:solidFill>
              </a:defRPr>
            </a:lvl6pPr>
            <a:lvl7pPr algn="ctr" rtl="0">
              <a:spcBef>
                <a:spcPts val="0"/>
              </a:spcBef>
              <a:buClr>
                <a:srgbClr val="FFFFFF"/>
              </a:buClr>
              <a:buSzPct val="100000"/>
              <a:buNone/>
              <a:defRPr sz="4400">
                <a:solidFill>
                  <a:srgbClr val="FFFFFF"/>
                </a:solidFill>
              </a:defRPr>
            </a:lvl7pPr>
            <a:lvl8pPr algn="ctr" rtl="0">
              <a:spcBef>
                <a:spcPts val="0"/>
              </a:spcBef>
              <a:buClr>
                <a:srgbClr val="FFFFFF"/>
              </a:buClr>
              <a:buSzPct val="100000"/>
              <a:buNone/>
              <a:defRPr sz="4400">
                <a:solidFill>
                  <a:srgbClr val="FFFFFF"/>
                </a:solidFill>
              </a:defRPr>
            </a:lvl8pPr>
            <a:lvl9pPr algn="ctr" rtl="0">
              <a:spcBef>
                <a:spcPts val="0"/>
              </a:spcBef>
              <a:buClr>
                <a:srgbClr val="FFFFFF"/>
              </a:buClr>
              <a:buSzPct val="100000"/>
              <a:buNone/>
              <a:defRPr sz="4400">
                <a:solidFill>
                  <a:srgbClr val="FFFFFF"/>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A869A0F3-32FF-4280-A89A-99BD14C368BE}" type="datetimeFigureOut">
              <a:rPr lang="fr-FR" smtClean="0">
                <a:solidFill>
                  <a:srgbClr val="C6E7FC"/>
                </a:solidFill>
              </a:rPr>
              <a:pPr/>
              <a:t>23/10/2015</a:t>
            </a:fld>
            <a:endParaRPr lang="fr-FR">
              <a:solidFill>
                <a:srgbClr val="C6E7FC"/>
              </a:solidFill>
            </a:endParaRPr>
          </a:p>
        </p:txBody>
      </p:sp>
      <p:sp>
        <p:nvSpPr>
          <p:cNvPr id="5" name="Footer Placeholder 4"/>
          <p:cNvSpPr>
            <a:spLocks noGrp="1"/>
          </p:cNvSpPr>
          <p:nvPr>
            <p:ph type="ftr" sz="quarter" idx="11"/>
          </p:nvPr>
        </p:nvSpPr>
        <p:spPr/>
        <p:txBody>
          <a:bodyPr/>
          <a:lstStyle/>
          <a:p>
            <a:endParaRPr lang="fr-FR">
              <a:solidFill>
                <a:srgbClr val="C6E7FC"/>
              </a:solidFill>
            </a:endParaRPr>
          </a:p>
        </p:txBody>
      </p:sp>
      <p:sp>
        <p:nvSpPr>
          <p:cNvPr id="6" name="Slide Number Placeholder 5"/>
          <p:cNvSpPr>
            <a:spLocks noGrp="1"/>
          </p:cNvSpPr>
          <p:nvPr>
            <p:ph type="sldNum" sz="quarter" idx="12"/>
          </p:nvPr>
        </p:nvSpPr>
        <p:spPr/>
        <p:txBody>
          <a:bodyPr/>
          <a:lstStyle/>
          <a:p>
            <a:fld id="{147D3776-8D95-4B88-BB8A-074E7860776B}" type="slidenum">
              <a:rPr lang="fr-FR" smtClean="0"/>
              <a:pPr/>
              <a:t>‹N›</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A869A0F3-32FF-4280-A89A-99BD14C368BE}" type="datetimeFigureOut">
              <a:rPr lang="fr-FR" smtClean="0">
                <a:solidFill>
                  <a:srgbClr val="C6E7FC"/>
                </a:solidFill>
              </a:rPr>
              <a:pPr/>
              <a:t>23/10/2015</a:t>
            </a:fld>
            <a:endParaRPr lang="fr-FR">
              <a:solidFill>
                <a:srgbClr val="C6E7FC"/>
              </a:solidFill>
            </a:endParaRPr>
          </a:p>
        </p:txBody>
      </p:sp>
      <p:sp>
        <p:nvSpPr>
          <p:cNvPr id="5" name="Footer Placeholder 4"/>
          <p:cNvSpPr>
            <a:spLocks noGrp="1"/>
          </p:cNvSpPr>
          <p:nvPr>
            <p:ph type="ftr" sz="quarter" idx="11"/>
          </p:nvPr>
        </p:nvSpPr>
        <p:spPr/>
        <p:txBody>
          <a:bodyPr/>
          <a:lstStyle/>
          <a:p>
            <a:endParaRPr lang="fr-FR">
              <a:solidFill>
                <a:srgbClr val="C6E7FC"/>
              </a:solidFill>
            </a:endParaRPr>
          </a:p>
        </p:txBody>
      </p:sp>
      <p:sp>
        <p:nvSpPr>
          <p:cNvPr id="6" name="Slide Number Placeholder 5"/>
          <p:cNvSpPr>
            <a:spLocks noGrp="1"/>
          </p:cNvSpPr>
          <p:nvPr>
            <p:ph type="sldNum" sz="quarter" idx="12"/>
          </p:nvPr>
        </p:nvSpPr>
        <p:spPr/>
        <p:txBody>
          <a:bodyPr/>
          <a:lstStyle/>
          <a:p>
            <a:fld id="{147D3776-8D95-4B88-BB8A-074E7860776B}" type="slidenum">
              <a:rPr lang="fr-FR" smtClean="0"/>
              <a:pPr/>
              <a:t>‹N›</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A869A0F3-32FF-4280-A89A-99BD14C368BE}" type="datetimeFigureOut">
              <a:rPr lang="fr-FR" smtClean="0">
                <a:solidFill>
                  <a:srgbClr val="C6E7FC"/>
                </a:solidFill>
              </a:rPr>
              <a:pPr/>
              <a:t>23/10/2015</a:t>
            </a:fld>
            <a:endParaRPr lang="fr-FR">
              <a:solidFill>
                <a:srgbClr val="C6E7FC"/>
              </a:solidFill>
            </a:endParaRPr>
          </a:p>
        </p:txBody>
      </p:sp>
      <p:sp>
        <p:nvSpPr>
          <p:cNvPr id="5" name="Footer Placeholder 4"/>
          <p:cNvSpPr>
            <a:spLocks noGrp="1"/>
          </p:cNvSpPr>
          <p:nvPr>
            <p:ph type="ftr" sz="quarter" idx="11"/>
          </p:nvPr>
        </p:nvSpPr>
        <p:spPr/>
        <p:txBody>
          <a:bodyPr/>
          <a:lstStyle/>
          <a:p>
            <a:endParaRPr lang="fr-FR">
              <a:solidFill>
                <a:srgbClr val="C6E7FC"/>
              </a:solidFill>
            </a:endParaRPr>
          </a:p>
        </p:txBody>
      </p:sp>
      <p:sp>
        <p:nvSpPr>
          <p:cNvPr id="6" name="Slide Number Placeholder 5"/>
          <p:cNvSpPr>
            <a:spLocks noGrp="1"/>
          </p:cNvSpPr>
          <p:nvPr>
            <p:ph type="sldNum" sz="quarter" idx="12"/>
          </p:nvPr>
        </p:nvSpPr>
        <p:spPr/>
        <p:txBody>
          <a:bodyPr/>
          <a:lstStyle/>
          <a:p>
            <a:fld id="{147D3776-8D95-4B88-BB8A-074E7860776B}" type="slidenum">
              <a:rPr lang="fr-FR" smtClean="0"/>
              <a:pPr/>
              <a:t>‹N›</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A869A0F3-32FF-4280-A89A-99BD14C368BE}" type="datetimeFigureOut">
              <a:rPr lang="fr-FR" smtClean="0">
                <a:solidFill>
                  <a:srgbClr val="C6E7FC"/>
                </a:solidFill>
              </a:rPr>
              <a:pPr/>
              <a:t>23/10/2015</a:t>
            </a:fld>
            <a:endParaRPr lang="fr-FR">
              <a:solidFill>
                <a:srgbClr val="C6E7FC"/>
              </a:solidFill>
            </a:endParaRPr>
          </a:p>
        </p:txBody>
      </p:sp>
      <p:sp>
        <p:nvSpPr>
          <p:cNvPr id="6" name="Footer Placeholder 5"/>
          <p:cNvSpPr>
            <a:spLocks noGrp="1"/>
          </p:cNvSpPr>
          <p:nvPr>
            <p:ph type="ftr" sz="quarter" idx="11"/>
          </p:nvPr>
        </p:nvSpPr>
        <p:spPr/>
        <p:txBody>
          <a:bodyPr/>
          <a:lstStyle/>
          <a:p>
            <a:endParaRPr lang="fr-FR">
              <a:solidFill>
                <a:srgbClr val="C6E7FC"/>
              </a:solidFill>
            </a:endParaRPr>
          </a:p>
        </p:txBody>
      </p:sp>
      <p:sp>
        <p:nvSpPr>
          <p:cNvPr id="7" name="Slide Number Placeholder 6"/>
          <p:cNvSpPr>
            <a:spLocks noGrp="1"/>
          </p:cNvSpPr>
          <p:nvPr>
            <p:ph type="sldNum" sz="quarter" idx="12"/>
          </p:nvPr>
        </p:nvSpPr>
        <p:spPr/>
        <p:txBody>
          <a:bodyPr/>
          <a:lstStyle/>
          <a:p>
            <a:fld id="{147D3776-8D95-4B88-BB8A-074E7860776B}" type="slidenum">
              <a:rPr lang="fr-FR" smtClean="0"/>
              <a:pPr/>
              <a:t>‹N›</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Date Placeholder 6"/>
          <p:cNvSpPr>
            <a:spLocks noGrp="1"/>
          </p:cNvSpPr>
          <p:nvPr>
            <p:ph type="dt" sz="half" idx="10"/>
          </p:nvPr>
        </p:nvSpPr>
        <p:spPr/>
        <p:txBody>
          <a:bodyPr/>
          <a:lstStyle/>
          <a:p>
            <a:fld id="{A869A0F3-32FF-4280-A89A-99BD14C368BE}" type="datetimeFigureOut">
              <a:rPr lang="fr-FR" smtClean="0">
                <a:solidFill>
                  <a:srgbClr val="C6E7FC"/>
                </a:solidFill>
              </a:rPr>
              <a:pPr/>
              <a:t>23/10/2015</a:t>
            </a:fld>
            <a:endParaRPr lang="fr-FR">
              <a:solidFill>
                <a:srgbClr val="C6E7FC"/>
              </a:solidFill>
            </a:endParaRPr>
          </a:p>
        </p:txBody>
      </p:sp>
      <p:sp>
        <p:nvSpPr>
          <p:cNvPr id="8" name="Footer Placeholder 7"/>
          <p:cNvSpPr>
            <a:spLocks noGrp="1"/>
          </p:cNvSpPr>
          <p:nvPr>
            <p:ph type="ftr" sz="quarter" idx="11"/>
          </p:nvPr>
        </p:nvSpPr>
        <p:spPr/>
        <p:txBody>
          <a:bodyPr/>
          <a:lstStyle/>
          <a:p>
            <a:endParaRPr lang="fr-FR">
              <a:solidFill>
                <a:srgbClr val="C6E7FC"/>
              </a:solidFill>
            </a:endParaRPr>
          </a:p>
        </p:txBody>
      </p:sp>
      <p:sp>
        <p:nvSpPr>
          <p:cNvPr id="9" name="Slide Number Placeholder 8"/>
          <p:cNvSpPr>
            <a:spLocks noGrp="1"/>
          </p:cNvSpPr>
          <p:nvPr>
            <p:ph type="sldNum" sz="quarter" idx="12"/>
          </p:nvPr>
        </p:nvSpPr>
        <p:spPr/>
        <p:txBody>
          <a:bodyPr/>
          <a:lstStyle/>
          <a:p>
            <a:fld id="{147D3776-8D95-4B88-BB8A-074E7860776B}" type="slidenum">
              <a:rPr lang="fr-FR" smtClean="0"/>
              <a:pPr/>
              <a:t>‹N›</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Date Placeholder 2"/>
          <p:cNvSpPr>
            <a:spLocks noGrp="1"/>
          </p:cNvSpPr>
          <p:nvPr>
            <p:ph type="dt" sz="half" idx="10"/>
          </p:nvPr>
        </p:nvSpPr>
        <p:spPr/>
        <p:txBody>
          <a:bodyPr/>
          <a:lstStyle/>
          <a:p>
            <a:fld id="{A869A0F3-32FF-4280-A89A-99BD14C368BE}" type="datetimeFigureOut">
              <a:rPr lang="fr-FR" smtClean="0">
                <a:solidFill>
                  <a:srgbClr val="C6E7FC"/>
                </a:solidFill>
              </a:rPr>
              <a:pPr/>
              <a:t>23/10/2015</a:t>
            </a:fld>
            <a:endParaRPr lang="fr-FR">
              <a:solidFill>
                <a:srgbClr val="C6E7FC"/>
              </a:solidFill>
            </a:endParaRPr>
          </a:p>
        </p:txBody>
      </p:sp>
      <p:sp>
        <p:nvSpPr>
          <p:cNvPr id="4" name="Footer Placeholder 3"/>
          <p:cNvSpPr>
            <a:spLocks noGrp="1"/>
          </p:cNvSpPr>
          <p:nvPr>
            <p:ph type="ftr" sz="quarter" idx="11"/>
          </p:nvPr>
        </p:nvSpPr>
        <p:spPr/>
        <p:txBody>
          <a:bodyPr/>
          <a:lstStyle/>
          <a:p>
            <a:endParaRPr lang="fr-FR">
              <a:solidFill>
                <a:srgbClr val="C6E7FC"/>
              </a:solidFill>
            </a:endParaRPr>
          </a:p>
        </p:txBody>
      </p:sp>
      <p:sp>
        <p:nvSpPr>
          <p:cNvPr id="5" name="Slide Number Placeholder 4"/>
          <p:cNvSpPr>
            <a:spLocks noGrp="1"/>
          </p:cNvSpPr>
          <p:nvPr>
            <p:ph type="sldNum" sz="quarter" idx="12"/>
          </p:nvPr>
        </p:nvSpPr>
        <p:spPr/>
        <p:txBody>
          <a:bodyPr/>
          <a:lstStyle/>
          <a:p>
            <a:fld id="{147D3776-8D95-4B88-BB8A-074E7860776B}" type="slidenum">
              <a:rPr lang="fr-FR" smtClean="0"/>
              <a:pPr/>
              <a:t>‹N›</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69A0F3-32FF-4280-A89A-99BD14C368BE}" type="datetimeFigureOut">
              <a:rPr lang="fr-FR" smtClean="0">
                <a:solidFill>
                  <a:srgbClr val="C6E7FC"/>
                </a:solidFill>
              </a:rPr>
              <a:pPr/>
              <a:t>23/10/2015</a:t>
            </a:fld>
            <a:endParaRPr lang="fr-FR">
              <a:solidFill>
                <a:srgbClr val="C6E7FC"/>
              </a:solidFill>
            </a:endParaRPr>
          </a:p>
        </p:txBody>
      </p:sp>
      <p:sp>
        <p:nvSpPr>
          <p:cNvPr id="3" name="Footer Placeholder 2"/>
          <p:cNvSpPr>
            <a:spLocks noGrp="1"/>
          </p:cNvSpPr>
          <p:nvPr>
            <p:ph type="ftr" sz="quarter" idx="11"/>
          </p:nvPr>
        </p:nvSpPr>
        <p:spPr/>
        <p:txBody>
          <a:bodyPr/>
          <a:lstStyle/>
          <a:p>
            <a:endParaRPr lang="fr-FR">
              <a:solidFill>
                <a:srgbClr val="C6E7FC"/>
              </a:solidFill>
            </a:endParaRPr>
          </a:p>
        </p:txBody>
      </p:sp>
      <p:sp>
        <p:nvSpPr>
          <p:cNvPr id="4" name="Slide Number Placeholder 3"/>
          <p:cNvSpPr>
            <a:spLocks noGrp="1"/>
          </p:cNvSpPr>
          <p:nvPr>
            <p:ph type="sldNum" sz="quarter" idx="12"/>
          </p:nvPr>
        </p:nvSpPr>
        <p:spPr/>
        <p:txBody>
          <a:bodyPr/>
          <a:lstStyle/>
          <a:p>
            <a:fld id="{147D3776-8D95-4B88-BB8A-074E7860776B}"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FD0F91A-BA96-4B74-960D-209EB2539D1B}" type="datetimeFigureOut">
              <a:rPr lang="it-IT" smtClean="0"/>
              <a:pPr/>
              <a:t>23/10/2015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BEAA4E0-8EB9-49DE-A418-F1C3C58C27E9}" type="slidenum">
              <a:rPr lang="it-IT" smtClean="0"/>
              <a:pPr/>
              <a:t>‹N›</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A869A0F3-32FF-4280-A89A-99BD14C368BE}" type="datetimeFigureOut">
              <a:rPr lang="fr-FR" smtClean="0">
                <a:solidFill>
                  <a:srgbClr val="C6E7FC"/>
                </a:solidFill>
              </a:rPr>
              <a:pPr/>
              <a:t>23/10/2015</a:t>
            </a:fld>
            <a:endParaRPr lang="fr-FR">
              <a:solidFill>
                <a:srgbClr val="C6E7FC"/>
              </a:solidFill>
            </a:endParaRPr>
          </a:p>
        </p:txBody>
      </p:sp>
      <p:sp>
        <p:nvSpPr>
          <p:cNvPr id="6" name="Footer Placeholder 5"/>
          <p:cNvSpPr>
            <a:spLocks noGrp="1"/>
          </p:cNvSpPr>
          <p:nvPr>
            <p:ph type="ftr" sz="quarter" idx="11"/>
          </p:nvPr>
        </p:nvSpPr>
        <p:spPr/>
        <p:txBody>
          <a:bodyPr/>
          <a:lstStyle/>
          <a:p>
            <a:endParaRPr lang="fr-FR">
              <a:solidFill>
                <a:srgbClr val="C6E7FC"/>
              </a:solidFill>
            </a:endParaRPr>
          </a:p>
        </p:txBody>
      </p:sp>
      <p:sp>
        <p:nvSpPr>
          <p:cNvPr id="7" name="Slide Number Placeholder 6"/>
          <p:cNvSpPr>
            <a:spLocks noGrp="1"/>
          </p:cNvSpPr>
          <p:nvPr>
            <p:ph type="sldNum" sz="quarter" idx="12"/>
          </p:nvPr>
        </p:nvSpPr>
        <p:spPr/>
        <p:txBody>
          <a:bodyPr/>
          <a:lstStyle/>
          <a:p>
            <a:fld id="{147D3776-8D95-4B88-BB8A-074E7860776B}" type="slidenum">
              <a:rPr lang="fr-FR" smtClean="0"/>
              <a:pPr/>
              <a:t>‹N›</a:t>
            </a:fld>
            <a:endParaRPr lang="fr-FR"/>
          </a:p>
        </p:txBody>
      </p:sp>
      <p:sp>
        <p:nvSpPr>
          <p:cNvPr id="9" name="Content Placeholder 8"/>
          <p:cNvSpPr>
            <a:spLocks noGrp="1"/>
          </p:cNvSpPr>
          <p:nvPr>
            <p:ph sz="quarter" idx="13"/>
          </p:nvPr>
        </p:nvSpPr>
        <p:spPr>
          <a:xfrm>
            <a:off x="304800" y="381000"/>
            <a:ext cx="7772400" cy="494284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it-IT" smtClean="0"/>
              <a:t>Fare clic per modificare lo stile del titolo</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8" name="Date Placeholder 7"/>
          <p:cNvSpPr>
            <a:spLocks noGrp="1"/>
          </p:cNvSpPr>
          <p:nvPr>
            <p:ph type="dt" sz="half" idx="10"/>
          </p:nvPr>
        </p:nvSpPr>
        <p:spPr/>
        <p:txBody>
          <a:bodyPr/>
          <a:lstStyle/>
          <a:p>
            <a:fld id="{A869A0F3-32FF-4280-A89A-99BD14C368BE}" type="datetimeFigureOut">
              <a:rPr lang="fr-FR" smtClean="0">
                <a:solidFill>
                  <a:srgbClr val="C6E7FC"/>
                </a:solidFill>
              </a:rPr>
              <a:pPr/>
              <a:t>23/10/2015</a:t>
            </a:fld>
            <a:endParaRPr lang="fr-FR">
              <a:solidFill>
                <a:srgbClr val="C6E7FC"/>
              </a:solidFill>
            </a:endParaRPr>
          </a:p>
        </p:txBody>
      </p:sp>
      <p:sp>
        <p:nvSpPr>
          <p:cNvPr id="9" name="Slide Number Placeholder 8"/>
          <p:cNvSpPr>
            <a:spLocks noGrp="1"/>
          </p:cNvSpPr>
          <p:nvPr>
            <p:ph type="sldNum" sz="quarter" idx="11"/>
          </p:nvPr>
        </p:nvSpPr>
        <p:spPr/>
        <p:txBody>
          <a:bodyPr/>
          <a:lstStyle/>
          <a:p>
            <a:fld id="{147D3776-8D95-4B88-BB8A-074E7860776B}" type="slidenum">
              <a:rPr lang="fr-FR" smtClean="0"/>
              <a:pPr/>
              <a:t>‹N›</a:t>
            </a:fld>
            <a:endParaRPr lang="fr-FR"/>
          </a:p>
        </p:txBody>
      </p:sp>
      <p:sp>
        <p:nvSpPr>
          <p:cNvPr id="10" name="Footer Placeholder 9"/>
          <p:cNvSpPr>
            <a:spLocks noGrp="1"/>
          </p:cNvSpPr>
          <p:nvPr>
            <p:ph type="ftr" sz="quarter" idx="12"/>
          </p:nvPr>
        </p:nvSpPr>
        <p:spPr/>
        <p:txBody>
          <a:bodyPr/>
          <a:lstStyle/>
          <a:p>
            <a:endParaRPr lang="fr-FR">
              <a:solidFill>
                <a:srgbClr val="C6E7FC"/>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A869A0F3-32FF-4280-A89A-99BD14C368BE}" type="datetimeFigureOut">
              <a:rPr lang="fr-FR" smtClean="0">
                <a:solidFill>
                  <a:srgbClr val="C6E7FC"/>
                </a:solidFill>
              </a:rPr>
              <a:pPr/>
              <a:t>23/10/2015</a:t>
            </a:fld>
            <a:endParaRPr lang="fr-FR">
              <a:solidFill>
                <a:srgbClr val="C6E7FC"/>
              </a:solidFill>
            </a:endParaRPr>
          </a:p>
        </p:txBody>
      </p:sp>
      <p:sp>
        <p:nvSpPr>
          <p:cNvPr id="5" name="Footer Placeholder 4"/>
          <p:cNvSpPr>
            <a:spLocks noGrp="1"/>
          </p:cNvSpPr>
          <p:nvPr>
            <p:ph type="ftr" sz="quarter" idx="11"/>
          </p:nvPr>
        </p:nvSpPr>
        <p:spPr/>
        <p:txBody>
          <a:bodyPr/>
          <a:lstStyle/>
          <a:p>
            <a:endParaRPr lang="fr-FR">
              <a:solidFill>
                <a:srgbClr val="C6E7FC"/>
              </a:solidFill>
            </a:endParaRPr>
          </a:p>
        </p:txBody>
      </p:sp>
      <p:sp>
        <p:nvSpPr>
          <p:cNvPr id="6" name="Slide Number Placeholder 5"/>
          <p:cNvSpPr>
            <a:spLocks noGrp="1"/>
          </p:cNvSpPr>
          <p:nvPr>
            <p:ph type="sldNum" sz="quarter" idx="12"/>
          </p:nvPr>
        </p:nvSpPr>
        <p:spPr/>
        <p:txBody>
          <a:bodyPr/>
          <a:lstStyle/>
          <a:p>
            <a:fld id="{147D3776-8D95-4B88-BB8A-074E7860776B}" type="slidenum">
              <a:rPr lang="fr-FR" smtClean="0"/>
              <a:pPr/>
              <a:t>‹N›</a:t>
            </a:fld>
            <a:endParaRPr lang="fr-F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A869A0F3-32FF-4280-A89A-99BD14C368BE}" type="datetimeFigureOut">
              <a:rPr lang="fr-FR" smtClean="0">
                <a:solidFill>
                  <a:srgbClr val="C6E7FC"/>
                </a:solidFill>
              </a:rPr>
              <a:pPr/>
              <a:t>23/10/2015</a:t>
            </a:fld>
            <a:endParaRPr lang="fr-FR">
              <a:solidFill>
                <a:srgbClr val="C6E7FC"/>
              </a:solidFill>
            </a:endParaRPr>
          </a:p>
        </p:txBody>
      </p:sp>
      <p:sp>
        <p:nvSpPr>
          <p:cNvPr id="5" name="Footer Placeholder 4"/>
          <p:cNvSpPr>
            <a:spLocks noGrp="1"/>
          </p:cNvSpPr>
          <p:nvPr>
            <p:ph type="ftr" sz="quarter" idx="11"/>
          </p:nvPr>
        </p:nvSpPr>
        <p:spPr/>
        <p:txBody>
          <a:bodyPr/>
          <a:lstStyle/>
          <a:p>
            <a:endParaRPr lang="fr-FR">
              <a:solidFill>
                <a:srgbClr val="C6E7FC"/>
              </a:solidFill>
            </a:endParaRPr>
          </a:p>
        </p:txBody>
      </p:sp>
      <p:sp>
        <p:nvSpPr>
          <p:cNvPr id="6" name="Slide Number Placeholder 5"/>
          <p:cNvSpPr>
            <a:spLocks noGrp="1"/>
          </p:cNvSpPr>
          <p:nvPr>
            <p:ph type="sldNum" sz="quarter" idx="12"/>
          </p:nvPr>
        </p:nvSpPr>
        <p:spPr/>
        <p:txBody>
          <a:bodyPr/>
          <a:lstStyle/>
          <a:p>
            <a:fld id="{147D3776-8D95-4B88-BB8A-074E7860776B}"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2FD0F91A-BA96-4B74-960D-209EB2539D1B}" type="datetimeFigureOut">
              <a:rPr lang="it-IT" smtClean="0"/>
              <a:pPr/>
              <a:t>23/10/2015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BEAA4E0-8EB9-49DE-A418-F1C3C58C27E9}"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2FD0F91A-BA96-4B74-960D-209EB2539D1B}" type="datetimeFigureOut">
              <a:rPr lang="it-IT" smtClean="0"/>
              <a:pPr/>
              <a:t>23/10/2015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BEAA4E0-8EB9-49DE-A418-F1C3C58C27E9}"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2FD0F91A-BA96-4B74-960D-209EB2539D1B}" type="datetimeFigureOut">
              <a:rPr lang="it-IT" smtClean="0"/>
              <a:pPr/>
              <a:t>23/10/2015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6BEAA4E0-8EB9-49DE-A418-F1C3C58C27E9}"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2FD0F91A-BA96-4B74-960D-209EB2539D1B}" type="datetimeFigureOut">
              <a:rPr lang="it-IT" smtClean="0"/>
              <a:pPr/>
              <a:t>23/10/2015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6BEAA4E0-8EB9-49DE-A418-F1C3C58C27E9}"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FD0F91A-BA96-4B74-960D-209EB2539D1B}" type="datetimeFigureOut">
              <a:rPr lang="it-IT" smtClean="0"/>
              <a:pPr/>
              <a:t>23/10/2015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6BEAA4E0-8EB9-49DE-A418-F1C3C58C27E9}"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FD0F91A-BA96-4B74-960D-209EB2539D1B}" type="datetimeFigureOut">
              <a:rPr lang="it-IT" smtClean="0"/>
              <a:pPr/>
              <a:t>23/10/2015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BEAA4E0-8EB9-49DE-A418-F1C3C58C27E9}"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FD0F91A-BA96-4B74-960D-209EB2539D1B}" type="datetimeFigureOut">
              <a:rPr lang="it-IT" smtClean="0"/>
              <a:pPr/>
              <a:t>23/10/2015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BEAA4E0-8EB9-49DE-A418-F1C3C58C27E9}"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D0F91A-BA96-4B74-960D-209EB2539D1B}" type="datetimeFigureOut">
              <a:rPr lang="it-IT" smtClean="0"/>
              <a:pPr/>
              <a:t>23/10/2015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EAA4E0-8EB9-49DE-A418-F1C3C58C27E9}"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0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147D3776-8D95-4B88-BB8A-074E7860776B}" type="slidenum">
              <a:rPr lang="fr-FR" smtClean="0"/>
              <a:pPr/>
              <a:t>‹N›</a:t>
            </a:fld>
            <a:endParaRPr lang="fr-F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fr-FR">
              <a:solidFill>
                <a:srgbClr val="C6E7FC"/>
              </a:solidFill>
            </a:endParaRP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A869A0F3-32FF-4280-A89A-99BD14C368BE}" type="datetimeFigureOut">
              <a:rPr lang="fr-FR" smtClean="0">
                <a:solidFill>
                  <a:srgbClr val="C6E7FC"/>
                </a:solidFill>
              </a:rPr>
              <a:pPr/>
              <a:t>23/10/2015</a:t>
            </a:fld>
            <a:endParaRPr lang="fr-FR">
              <a:solidFill>
                <a:srgbClr val="C6E7FC"/>
              </a:solidFill>
            </a:endParaRP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olat3.unimc.it/olat/dmz/" TargetMode="External"/><Relationship Id="rId2" Type="http://schemas.openxmlformats.org/officeDocument/2006/relationships/hyperlink" Target="http://progettorain.altervista.org/formazione.html" TargetMode="External"/><Relationship Id="rId1" Type="http://schemas.openxmlformats.org/officeDocument/2006/relationships/slideLayout" Target="../slideLayouts/slideLayout2.xml"/><Relationship Id="rId4" Type="http://schemas.openxmlformats.org/officeDocument/2006/relationships/hyperlink" Target="https://www.youtube.com/watch?v=7qysZMDAD8o&amp;index=6&amp;list=PLpIPox8euXBBMFzieHGHvadE_2ZP4KBid"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1.xml.rels><?xml version="1.0" encoding="UTF-8" standalone="yes"?>
<Relationships xmlns="http://schemas.openxmlformats.org/package/2006/relationships"><Relationship Id="rId3" Type="http://schemas.openxmlformats.org/officeDocument/2006/relationships/hyperlink" Target="http://www.area.cs.cnr.it/imseb/malaria/bonifica/" TargetMode="External"/><Relationship Id="rId2" Type="http://schemas.openxmlformats.org/officeDocument/2006/relationships/hyperlink" Target="http://www.area.cs.cnr.it/imseb/malaria/bonifica/carte/"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hyperlink" Target="http://www.cenacchieditrice.it/"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99592" y="3212976"/>
            <a:ext cx="7772400" cy="1470025"/>
          </a:xfrm>
        </p:spPr>
        <p:txBody>
          <a:bodyPr>
            <a:noAutofit/>
          </a:bodyPr>
          <a:lstStyle/>
          <a:p>
            <a:r>
              <a:rPr lang="it-IT" sz="3200" dirty="0"/>
              <a:t/>
            </a:r>
            <a:br>
              <a:rPr lang="it-IT" sz="3200" dirty="0"/>
            </a:br>
            <a:r>
              <a:rPr lang="it-IT" sz="3200" dirty="0"/>
              <a:t> </a:t>
            </a:r>
            <a:r>
              <a:rPr lang="it-IT" sz="3200" b="1" dirty="0">
                <a:solidFill>
                  <a:srgbClr val="0070C0"/>
                </a:solidFill>
              </a:rPr>
              <a:t>La Geostoria bis-trattata. </a:t>
            </a:r>
            <a:r>
              <a:rPr lang="it-IT" sz="3200" b="1" dirty="0" smtClean="0">
                <a:solidFill>
                  <a:srgbClr val="0070C0"/>
                </a:solidFill>
              </a:rPr>
              <a:t/>
            </a:r>
            <a:br>
              <a:rPr lang="it-IT" sz="3200" b="1" dirty="0" smtClean="0">
                <a:solidFill>
                  <a:srgbClr val="0070C0"/>
                </a:solidFill>
              </a:rPr>
            </a:br>
            <a:r>
              <a:rPr lang="it-IT" sz="3200" b="1" dirty="0" smtClean="0">
                <a:solidFill>
                  <a:srgbClr val="0070C0"/>
                </a:solidFill>
              </a:rPr>
              <a:t>Parole </a:t>
            </a:r>
            <a:r>
              <a:rPr lang="it-IT" sz="3200" b="1" dirty="0">
                <a:solidFill>
                  <a:srgbClr val="0070C0"/>
                </a:solidFill>
              </a:rPr>
              <a:t>chiave della formazione geostorica. </a:t>
            </a:r>
            <a:br>
              <a:rPr lang="it-IT" sz="3200" b="1" dirty="0">
                <a:solidFill>
                  <a:srgbClr val="0070C0"/>
                </a:solidFill>
              </a:rPr>
            </a:br>
            <a:endParaRPr lang="it-IT" sz="3200" dirty="0">
              <a:solidFill>
                <a:srgbClr val="0070C0"/>
              </a:solidFill>
            </a:endParaRPr>
          </a:p>
        </p:txBody>
      </p:sp>
      <p:sp>
        <p:nvSpPr>
          <p:cNvPr id="3" name="Sottotitolo 2"/>
          <p:cNvSpPr>
            <a:spLocks noGrp="1"/>
          </p:cNvSpPr>
          <p:nvPr>
            <p:ph type="subTitle" idx="1"/>
          </p:nvPr>
        </p:nvSpPr>
        <p:spPr>
          <a:xfrm>
            <a:off x="1403648" y="4725144"/>
            <a:ext cx="6400800" cy="1126976"/>
          </a:xfrm>
        </p:spPr>
        <p:txBody>
          <a:bodyPr>
            <a:normAutofit fontScale="77500" lnSpcReduction="20000"/>
          </a:bodyPr>
          <a:lstStyle/>
          <a:p>
            <a:r>
              <a:rPr lang="it-IT" sz="3600" b="1" dirty="0" smtClean="0"/>
              <a:t>Prof. Ivo Mattozzi </a:t>
            </a:r>
          </a:p>
          <a:p>
            <a:r>
              <a:rPr lang="it-IT" dirty="0" smtClean="0"/>
              <a:t>[Libera università di Bolzano / Presidente di “Clio ’92”]</a:t>
            </a:r>
            <a:endParaRPr lang="it-IT" dirty="0"/>
          </a:p>
        </p:txBody>
      </p:sp>
      <p:pic>
        <p:nvPicPr>
          <p:cNvPr id="1026" name="Picture 2" descr="C:\Users\Utente\AppData\Roaming\PixelMetrics\CaptureWiz\LastCaptures\2015-09-29_11-00-27-658.png"/>
          <p:cNvPicPr>
            <a:picLocks noChangeAspect="1" noChangeArrowheads="1"/>
          </p:cNvPicPr>
          <p:nvPr/>
        </p:nvPicPr>
        <p:blipFill>
          <a:blip r:embed="rId2" cstate="print"/>
          <a:srcRect/>
          <a:stretch>
            <a:fillRect/>
          </a:stretch>
        </p:blipFill>
        <p:spPr bwMode="auto">
          <a:xfrm>
            <a:off x="755576" y="260648"/>
            <a:ext cx="7632848" cy="3014197"/>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Macondo come lezione geostorica</a:t>
            </a:r>
            <a:endParaRPr lang="it-IT" dirty="0"/>
          </a:p>
        </p:txBody>
      </p:sp>
      <p:sp>
        <p:nvSpPr>
          <p:cNvPr id="3" name="Segnaposto contenuto 2"/>
          <p:cNvSpPr>
            <a:spLocks noGrp="1"/>
          </p:cNvSpPr>
          <p:nvPr>
            <p:ph idx="1"/>
          </p:nvPr>
        </p:nvSpPr>
        <p:spPr>
          <a:xfrm>
            <a:off x="467544" y="1628800"/>
            <a:ext cx="4392488" cy="4525963"/>
          </a:xfrm>
          <a:noFill/>
          <a:ln>
            <a:solidFill>
              <a:schemeClr val="accent1"/>
            </a:solidFill>
          </a:ln>
        </p:spPr>
        <p:txBody>
          <a:bodyPr>
            <a:normAutofit fontScale="77500" lnSpcReduction="20000"/>
          </a:bodyPr>
          <a:lstStyle/>
          <a:p>
            <a:pPr>
              <a:buNone/>
            </a:pPr>
            <a:r>
              <a:rPr lang="it-IT" dirty="0" smtClean="0"/>
              <a:t>1. </a:t>
            </a:r>
            <a:r>
              <a:rPr lang="it-IT" dirty="0" smtClean="0">
                <a:solidFill>
                  <a:srgbClr val="0070C0"/>
                </a:solidFill>
              </a:rPr>
              <a:t>Jose Arcadia </a:t>
            </a:r>
            <a:r>
              <a:rPr lang="it-IT" dirty="0" err="1" smtClean="0">
                <a:solidFill>
                  <a:srgbClr val="0070C0"/>
                </a:solidFill>
              </a:rPr>
              <a:t>Buendia</a:t>
            </a:r>
            <a:r>
              <a:rPr lang="it-IT" dirty="0" smtClean="0">
                <a:solidFill>
                  <a:srgbClr val="0070C0"/>
                </a:solidFill>
              </a:rPr>
              <a:t>. che era l'uomo più intraprendente che si fosse mai visto nel villaggio, aveva disposto in modo tale la posizione delle case, che da ognuna si poteva raggiungere il fiume e far rifornimento di acqua con uguale sforzo, e tracciate le strade con tanto buonsenso che nessuna casa riceveva più sole delle altre nell'ora della calma. </a:t>
            </a:r>
          </a:p>
          <a:p>
            <a:endParaRPr lang="it-IT" dirty="0"/>
          </a:p>
        </p:txBody>
      </p:sp>
      <p:sp>
        <p:nvSpPr>
          <p:cNvPr id="5" name="Callout 2 4"/>
          <p:cNvSpPr/>
          <p:nvPr/>
        </p:nvSpPr>
        <p:spPr>
          <a:xfrm>
            <a:off x="5220072" y="2492896"/>
            <a:ext cx="3131840" cy="432048"/>
          </a:xfrm>
          <a:prstGeom prst="borderCallout2">
            <a:avLst>
              <a:gd name="adj1" fmla="val 18750"/>
              <a:gd name="adj2" fmla="val -8333"/>
              <a:gd name="adj3" fmla="val 18750"/>
              <a:gd name="adj4" fmla="val -16667"/>
              <a:gd name="adj5" fmla="val 56987"/>
              <a:gd name="adj6" fmla="val -5023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solidFill>
                  <a:srgbClr val="3333CC"/>
                </a:solidFill>
              </a:rPr>
              <a:t>territorializzazione</a:t>
            </a:r>
            <a:endParaRPr lang="it-IT" sz="2400" b="1" dirty="0">
              <a:solidFill>
                <a:srgbClr val="3333CC"/>
              </a:solidFill>
            </a:endParaRPr>
          </a:p>
        </p:txBody>
      </p:sp>
      <p:sp>
        <p:nvSpPr>
          <p:cNvPr id="6" name="Callout 2 5"/>
          <p:cNvSpPr/>
          <p:nvPr/>
        </p:nvSpPr>
        <p:spPr>
          <a:xfrm>
            <a:off x="4932040" y="3356992"/>
            <a:ext cx="3131840" cy="648072"/>
          </a:xfrm>
          <a:prstGeom prst="borderCallout2">
            <a:avLst>
              <a:gd name="adj1" fmla="val 18750"/>
              <a:gd name="adj2" fmla="val -8333"/>
              <a:gd name="adj3" fmla="val 18750"/>
              <a:gd name="adj4" fmla="val -16667"/>
              <a:gd name="adj5" fmla="val 56987"/>
              <a:gd name="adj6" fmla="val -5023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solidFill>
                  <a:srgbClr val="3333CC"/>
                </a:solidFill>
              </a:rPr>
              <a:t>Elemento dell’ambiente</a:t>
            </a:r>
            <a:endParaRPr lang="it-IT" sz="2400" b="1" dirty="0">
              <a:solidFill>
                <a:srgbClr val="3333CC"/>
              </a:solidFill>
            </a:endParaRPr>
          </a:p>
        </p:txBody>
      </p:sp>
      <p:sp>
        <p:nvSpPr>
          <p:cNvPr id="7" name="Callout 2 6"/>
          <p:cNvSpPr/>
          <p:nvPr/>
        </p:nvSpPr>
        <p:spPr>
          <a:xfrm>
            <a:off x="5220072" y="1484784"/>
            <a:ext cx="3131840" cy="432048"/>
          </a:xfrm>
          <a:prstGeom prst="borderCallout2">
            <a:avLst>
              <a:gd name="adj1" fmla="val 18750"/>
              <a:gd name="adj2" fmla="val -8333"/>
              <a:gd name="adj3" fmla="val 18750"/>
              <a:gd name="adj4" fmla="val -16667"/>
              <a:gd name="adj5" fmla="val 56987"/>
              <a:gd name="adj6" fmla="val -5023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solidFill>
                  <a:srgbClr val="3333CC"/>
                </a:solidFill>
              </a:rPr>
              <a:t>soggetti</a:t>
            </a:r>
            <a:endParaRPr lang="it-IT" sz="2400" b="1" dirty="0">
              <a:solidFill>
                <a:srgbClr val="3333CC"/>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Macondo: Ambiente / territorio /</a:t>
            </a:r>
            <a:endParaRPr lang="it-IT" dirty="0"/>
          </a:p>
        </p:txBody>
      </p:sp>
      <p:sp>
        <p:nvSpPr>
          <p:cNvPr id="3" name="Segnaposto contenuto 2"/>
          <p:cNvSpPr>
            <a:spLocks noGrp="1"/>
          </p:cNvSpPr>
          <p:nvPr>
            <p:ph idx="1"/>
          </p:nvPr>
        </p:nvSpPr>
        <p:spPr>
          <a:xfrm>
            <a:off x="457200" y="1268760"/>
            <a:ext cx="5122912" cy="5184576"/>
          </a:xfrm>
          <a:ln>
            <a:solidFill>
              <a:srgbClr val="3333CC"/>
            </a:solidFill>
          </a:ln>
        </p:spPr>
        <p:txBody>
          <a:bodyPr>
            <a:noAutofit/>
          </a:bodyPr>
          <a:lstStyle/>
          <a:p>
            <a:pPr>
              <a:buNone/>
            </a:pPr>
            <a:r>
              <a:rPr lang="it-IT" sz="2200" dirty="0" smtClean="0"/>
              <a:t>6. Molti anni dopo, di fronte al plotone di esecuzione, il colonnello Aureliano </a:t>
            </a:r>
            <a:r>
              <a:rPr lang="it-IT" sz="2200" dirty="0" err="1" smtClean="0"/>
              <a:t>Buendia</a:t>
            </a:r>
            <a:r>
              <a:rPr lang="it-IT" sz="2200" dirty="0" smtClean="0"/>
              <a:t> si sarebbe ricordato di quel remoto pomeriggio in cui suo padre lo aveva condotto a conoscere il ghiaccio. </a:t>
            </a:r>
          </a:p>
          <a:p>
            <a:pPr>
              <a:buNone/>
            </a:pPr>
            <a:r>
              <a:rPr lang="it-IT" sz="2200" dirty="0" smtClean="0"/>
              <a:t>Macondo era allora un villaggio di venti case di argilla e di canna selvatica </a:t>
            </a:r>
            <a:r>
              <a:rPr lang="it-IT" sz="2200" b="1" dirty="0" smtClean="0">
                <a:solidFill>
                  <a:srgbClr val="C00000"/>
                </a:solidFill>
              </a:rPr>
              <a:t>costruito sulla riva di un fiume dalle acque diafane che rovinavano per un letto di pietre levigate, bianche ed enormi come uova preistoriche</a:t>
            </a:r>
            <a:r>
              <a:rPr lang="it-IT" sz="2200" dirty="0" smtClean="0">
                <a:solidFill>
                  <a:srgbClr val="C00000"/>
                </a:solidFill>
              </a:rPr>
              <a:t>. </a:t>
            </a:r>
          </a:p>
          <a:p>
            <a:r>
              <a:rPr lang="it-IT" sz="2200" dirty="0" smtClean="0"/>
              <a:t>Il mondo era così recente, che molte cose erano prive di nome, e per citarle bisognava indicarle col dito</a:t>
            </a:r>
            <a:endParaRPr lang="it-IT" sz="2200" dirty="0"/>
          </a:p>
        </p:txBody>
      </p:sp>
      <p:sp>
        <p:nvSpPr>
          <p:cNvPr id="4" name="Callout 2 3"/>
          <p:cNvSpPr/>
          <p:nvPr/>
        </p:nvSpPr>
        <p:spPr>
          <a:xfrm>
            <a:off x="5652120" y="3284984"/>
            <a:ext cx="3131840" cy="432048"/>
          </a:xfrm>
          <a:prstGeom prst="borderCallout2">
            <a:avLst>
              <a:gd name="adj1" fmla="val 18750"/>
              <a:gd name="adj2" fmla="val -8333"/>
              <a:gd name="adj3" fmla="val 18750"/>
              <a:gd name="adj4" fmla="val -16667"/>
              <a:gd name="adj5" fmla="val 56987"/>
              <a:gd name="adj6" fmla="val -5023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solidFill>
                  <a:srgbClr val="3333CC"/>
                </a:solidFill>
              </a:rPr>
              <a:t>territorializzazione</a:t>
            </a:r>
            <a:endParaRPr lang="it-IT" sz="2400" b="1" dirty="0">
              <a:solidFill>
                <a:srgbClr val="3333CC"/>
              </a:solidFill>
            </a:endParaRPr>
          </a:p>
        </p:txBody>
      </p:sp>
      <p:sp>
        <p:nvSpPr>
          <p:cNvPr id="5" name="Callout 2 4"/>
          <p:cNvSpPr/>
          <p:nvPr/>
        </p:nvSpPr>
        <p:spPr>
          <a:xfrm>
            <a:off x="5796136" y="4149080"/>
            <a:ext cx="3131840" cy="432048"/>
          </a:xfrm>
          <a:prstGeom prst="borderCallout2">
            <a:avLst>
              <a:gd name="adj1" fmla="val 18750"/>
              <a:gd name="adj2" fmla="val -8333"/>
              <a:gd name="adj3" fmla="val 18750"/>
              <a:gd name="adj4" fmla="val -16667"/>
              <a:gd name="adj5" fmla="val 56987"/>
              <a:gd name="adj6" fmla="val -5023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solidFill>
                  <a:srgbClr val="3333CC"/>
                </a:solidFill>
              </a:rPr>
              <a:t>ambiente</a:t>
            </a:r>
            <a:endParaRPr lang="it-IT" sz="2400" b="1" dirty="0">
              <a:solidFill>
                <a:srgbClr val="3333CC"/>
              </a:solidFill>
            </a:endParaRPr>
          </a:p>
        </p:txBody>
      </p:sp>
      <p:sp>
        <p:nvSpPr>
          <p:cNvPr id="6" name="Callout 2 5"/>
          <p:cNvSpPr/>
          <p:nvPr/>
        </p:nvSpPr>
        <p:spPr>
          <a:xfrm>
            <a:off x="5796136" y="5157192"/>
            <a:ext cx="3096344" cy="432048"/>
          </a:xfrm>
          <a:prstGeom prst="borderCallout2">
            <a:avLst>
              <a:gd name="adj1" fmla="val 18750"/>
              <a:gd name="adj2" fmla="val -8333"/>
              <a:gd name="adj3" fmla="val 18750"/>
              <a:gd name="adj4" fmla="val -16667"/>
              <a:gd name="adj5" fmla="val 56987"/>
              <a:gd name="adj6" fmla="val -5023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solidFill>
                  <a:srgbClr val="3333CC"/>
                </a:solidFill>
              </a:rPr>
              <a:t>Non nominalizzazione</a:t>
            </a:r>
            <a:endParaRPr lang="it-IT" sz="2400" b="1" dirty="0">
              <a:solidFill>
                <a:srgbClr val="3333CC"/>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Macondo</a:t>
            </a:r>
            <a:endParaRPr lang="it-IT" dirty="0"/>
          </a:p>
        </p:txBody>
      </p:sp>
      <p:sp>
        <p:nvSpPr>
          <p:cNvPr id="3" name="Segnaposto contenuto 2"/>
          <p:cNvSpPr>
            <a:spLocks noGrp="1"/>
          </p:cNvSpPr>
          <p:nvPr>
            <p:ph idx="1"/>
          </p:nvPr>
        </p:nvSpPr>
        <p:spPr>
          <a:xfrm>
            <a:off x="457200" y="1268760"/>
            <a:ext cx="5698976" cy="5400600"/>
          </a:xfrm>
          <a:ln>
            <a:solidFill>
              <a:srgbClr val="3333CC"/>
            </a:solidFill>
          </a:ln>
        </p:spPr>
        <p:txBody>
          <a:bodyPr>
            <a:normAutofit fontScale="77500" lnSpcReduction="20000"/>
          </a:bodyPr>
          <a:lstStyle/>
          <a:p>
            <a:pPr>
              <a:buNone/>
            </a:pPr>
            <a:r>
              <a:rPr lang="it-IT" dirty="0" smtClean="0"/>
              <a:t>2. In pochi anni. Macondo fu un villaggio più ordinato e laborioso di quanti ne avessero conosciuto fin lì i suoi trecento abitanti. Era veramente un paese felice, dove nessuno aveva più di trent’anni e dove non era morto nessuno.</a:t>
            </a:r>
          </a:p>
          <a:p>
            <a:pPr>
              <a:buNone/>
            </a:pPr>
            <a:r>
              <a:rPr lang="it-IT" dirty="0" smtClean="0"/>
              <a:t>3. Fin dai primi tempi della fondazione. José </a:t>
            </a:r>
            <a:r>
              <a:rPr lang="it-IT" dirty="0" err="1" smtClean="0"/>
              <a:t>Arcadio</a:t>
            </a:r>
            <a:r>
              <a:rPr lang="it-IT" dirty="0" smtClean="0"/>
              <a:t> </a:t>
            </a:r>
            <a:r>
              <a:rPr lang="it-IT" dirty="0" err="1" smtClean="0"/>
              <a:t>Buendia</a:t>
            </a:r>
            <a:r>
              <a:rPr lang="it-IT" dirty="0" smtClean="0"/>
              <a:t> aveva costruito trappole e gabbie. In breve riempì di </a:t>
            </a:r>
            <a:r>
              <a:rPr lang="it-IT" dirty="0" err="1" smtClean="0"/>
              <a:t>trupiali</a:t>
            </a:r>
            <a:r>
              <a:rPr lang="it-IT" dirty="0" smtClean="0"/>
              <a:t>, canarini, turchinetti e pettirossi non soltanto la sua ma anche tutte le case del villaggio. </a:t>
            </a:r>
          </a:p>
          <a:p>
            <a:pPr>
              <a:buNone/>
            </a:pPr>
            <a:r>
              <a:rPr lang="it-IT" dirty="0" smtClean="0"/>
              <a:t>Il concerto di tanti uccelli diversi diventò così assordante che Ursula finì per tapparsi le orecchie con la cera per non perdere il senso della realtà. </a:t>
            </a:r>
          </a:p>
          <a:p>
            <a:endParaRPr lang="it-IT" dirty="0"/>
          </a:p>
        </p:txBody>
      </p:sp>
      <p:sp>
        <p:nvSpPr>
          <p:cNvPr id="4" name="Callout 2 3"/>
          <p:cNvSpPr/>
          <p:nvPr/>
        </p:nvSpPr>
        <p:spPr>
          <a:xfrm>
            <a:off x="6012160" y="5157192"/>
            <a:ext cx="3131840" cy="432048"/>
          </a:xfrm>
          <a:prstGeom prst="borderCallout2">
            <a:avLst>
              <a:gd name="adj1" fmla="val 18750"/>
              <a:gd name="adj2" fmla="val -8333"/>
              <a:gd name="adj3" fmla="val 18750"/>
              <a:gd name="adj4" fmla="val -16667"/>
              <a:gd name="adj5" fmla="val 56987"/>
              <a:gd name="adj6" fmla="val -5023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solidFill>
                  <a:srgbClr val="3333CC"/>
                </a:solidFill>
              </a:rPr>
              <a:t>Paesaggio sonoro</a:t>
            </a:r>
            <a:endParaRPr lang="it-IT" sz="2400" b="1" dirty="0">
              <a:solidFill>
                <a:srgbClr val="3333CC"/>
              </a:solidFill>
            </a:endParaRPr>
          </a:p>
        </p:txBody>
      </p:sp>
      <p:sp>
        <p:nvSpPr>
          <p:cNvPr id="5" name="Callout 2 4"/>
          <p:cNvSpPr/>
          <p:nvPr/>
        </p:nvSpPr>
        <p:spPr>
          <a:xfrm>
            <a:off x="6444208" y="1628800"/>
            <a:ext cx="2699792" cy="720080"/>
          </a:xfrm>
          <a:prstGeom prst="borderCallout2">
            <a:avLst>
              <a:gd name="adj1" fmla="val 18750"/>
              <a:gd name="adj2" fmla="val -8333"/>
              <a:gd name="adj3" fmla="val 18750"/>
              <a:gd name="adj4" fmla="val -16667"/>
              <a:gd name="adj5" fmla="val 27843"/>
              <a:gd name="adj6" fmla="val -5301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solidFill>
                  <a:srgbClr val="3333CC"/>
                </a:solidFill>
              </a:rPr>
              <a:t>Percezione del territorio</a:t>
            </a:r>
            <a:endParaRPr lang="it-IT" sz="2400" b="1" dirty="0">
              <a:solidFill>
                <a:srgbClr val="3333CC"/>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Macondo: ambiente</a:t>
            </a:r>
            <a:endParaRPr lang="it-IT" dirty="0"/>
          </a:p>
        </p:txBody>
      </p:sp>
      <p:sp>
        <p:nvSpPr>
          <p:cNvPr id="3" name="Segnaposto contenuto 2"/>
          <p:cNvSpPr>
            <a:spLocks noGrp="1"/>
          </p:cNvSpPr>
          <p:nvPr>
            <p:ph idx="1"/>
          </p:nvPr>
        </p:nvSpPr>
        <p:spPr>
          <a:xfrm>
            <a:off x="457200" y="1600200"/>
            <a:ext cx="4258816" cy="4525963"/>
          </a:xfrm>
          <a:ln>
            <a:solidFill>
              <a:srgbClr val="3333CC"/>
            </a:solidFill>
          </a:ln>
        </p:spPr>
        <p:txBody>
          <a:bodyPr>
            <a:normAutofit fontScale="85000" lnSpcReduction="20000"/>
          </a:bodyPr>
          <a:lstStyle/>
          <a:p>
            <a:pPr>
              <a:buNone/>
            </a:pPr>
            <a:r>
              <a:rPr lang="it-IT" dirty="0" smtClean="0"/>
              <a:t>5. </a:t>
            </a:r>
            <a:r>
              <a:rPr lang="it-IT" dirty="0" smtClean="0">
                <a:solidFill>
                  <a:srgbClr val="C00000"/>
                </a:solidFill>
              </a:rPr>
              <a:t>Verso sud c’erano i pantani, coperti da una eterna crema vegetale, e il vasto universo della palude grande, che secondo la testimonianza degli zingari non aveva confini. </a:t>
            </a:r>
          </a:p>
          <a:p>
            <a:pPr>
              <a:buNone/>
            </a:pPr>
            <a:r>
              <a:rPr lang="it-IT" dirty="0" smtClean="0">
                <a:solidFill>
                  <a:srgbClr val="C00000"/>
                </a:solidFill>
              </a:rPr>
              <a:t>La palude grande si confondeva a occidente con una distesa acquatica senza orizzonti, </a:t>
            </a:r>
            <a:endParaRPr lang="it-IT" dirty="0">
              <a:solidFill>
                <a:srgbClr val="C00000"/>
              </a:solidFill>
            </a:endParaRPr>
          </a:p>
        </p:txBody>
      </p:sp>
      <p:sp>
        <p:nvSpPr>
          <p:cNvPr id="4" name="Callout 2 3"/>
          <p:cNvSpPr/>
          <p:nvPr/>
        </p:nvSpPr>
        <p:spPr>
          <a:xfrm>
            <a:off x="5652120" y="2636912"/>
            <a:ext cx="3131840" cy="432048"/>
          </a:xfrm>
          <a:prstGeom prst="borderCallout2">
            <a:avLst>
              <a:gd name="adj1" fmla="val 18750"/>
              <a:gd name="adj2" fmla="val -8333"/>
              <a:gd name="adj3" fmla="val 18750"/>
              <a:gd name="adj4" fmla="val -16667"/>
              <a:gd name="adj5" fmla="val 56987"/>
              <a:gd name="adj6" fmla="val -5023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solidFill>
                  <a:srgbClr val="3333CC"/>
                </a:solidFill>
              </a:rPr>
              <a:t>ambiente</a:t>
            </a:r>
            <a:endParaRPr lang="it-IT" sz="2400" b="1" dirty="0">
              <a:solidFill>
                <a:srgbClr val="3333CC"/>
              </a:solidFill>
            </a:endParaRPr>
          </a:p>
        </p:txBody>
      </p:sp>
      <p:sp>
        <p:nvSpPr>
          <p:cNvPr id="5" name="Callout 2 4"/>
          <p:cNvSpPr/>
          <p:nvPr/>
        </p:nvSpPr>
        <p:spPr>
          <a:xfrm>
            <a:off x="5724128" y="4581128"/>
            <a:ext cx="3131840" cy="432048"/>
          </a:xfrm>
          <a:prstGeom prst="borderCallout2">
            <a:avLst>
              <a:gd name="adj1" fmla="val 18750"/>
              <a:gd name="adj2" fmla="val -8333"/>
              <a:gd name="adj3" fmla="val 18750"/>
              <a:gd name="adj4" fmla="val -16667"/>
              <a:gd name="adj5" fmla="val 56987"/>
              <a:gd name="adj6" fmla="val -5023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solidFill>
                  <a:srgbClr val="3333CC"/>
                </a:solidFill>
              </a:rPr>
              <a:t>ambiente</a:t>
            </a:r>
            <a:endParaRPr lang="it-IT" sz="2400" b="1" dirty="0">
              <a:solidFill>
                <a:srgbClr val="3333CC"/>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Trasformazioni del territorio</a:t>
            </a:r>
            <a:endParaRPr lang="it-IT" dirty="0"/>
          </a:p>
        </p:txBody>
      </p:sp>
      <p:sp>
        <p:nvSpPr>
          <p:cNvPr id="3" name="Segnaposto contenuto 2"/>
          <p:cNvSpPr>
            <a:spLocks noGrp="1"/>
          </p:cNvSpPr>
          <p:nvPr>
            <p:ph idx="1"/>
          </p:nvPr>
        </p:nvSpPr>
        <p:spPr>
          <a:xfrm>
            <a:off x="457200" y="1600200"/>
            <a:ext cx="5410944" cy="4525963"/>
          </a:xfrm>
          <a:ln>
            <a:solidFill>
              <a:srgbClr val="3333CC"/>
            </a:solidFill>
          </a:ln>
        </p:spPr>
        <p:txBody>
          <a:bodyPr/>
          <a:lstStyle/>
          <a:p>
            <a:pPr>
              <a:buNone/>
            </a:pPr>
            <a:r>
              <a:rPr lang="it-IT" dirty="0" smtClean="0">
                <a:solidFill>
                  <a:srgbClr val="3333CC"/>
                </a:solidFill>
              </a:rPr>
              <a:t>7. II mercoledì arrivò un gruppo di ingegneri, agronomi, idrologi, topografi e agrimensori che per parecchie settimane esplorarono gli stessi luoghi dove Mr. Herbert cacciava farfalle. </a:t>
            </a:r>
          </a:p>
          <a:p>
            <a:pPr>
              <a:buNone/>
            </a:pPr>
            <a:endParaRPr lang="it-IT" dirty="0">
              <a:solidFill>
                <a:srgbClr val="3333CC"/>
              </a:solidFill>
            </a:endParaRPr>
          </a:p>
        </p:txBody>
      </p:sp>
      <p:sp>
        <p:nvSpPr>
          <p:cNvPr id="4" name="Callout 2 3"/>
          <p:cNvSpPr/>
          <p:nvPr/>
        </p:nvSpPr>
        <p:spPr>
          <a:xfrm>
            <a:off x="6012160" y="3140968"/>
            <a:ext cx="3131840" cy="432048"/>
          </a:xfrm>
          <a:prstGeom prst="borderCallout2">
            <a:avLst>
              <a:gd name="adj1" fmla="val 18750"/>
              <a:gd name="adj2" fmla="val -8333"/>
              <a:gd name="adj3" fmla="val 18750"/>
              <a:gd name="adj4" fmla="val -16667"/>
              <a:gd name="adj5" fmla="val 56987"/>
              <a:gd name="adj6" fmla="val -5023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solidFill>
                  <a:srgbClr val="3333CC"/>
                </a:solidFill>
              </a:rPr>
              <a:t>soggetti</a:t>
            </a:r>
            <a:endParaRPr lang="it-IT" sz="2400" b="1" dirty="0">
              <a:solidFill>
                <a:srgbClr val="3333CC"/>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Trasformazioni del territorio </a:t>
            </a:r>
            <a:endParaRPr lang="it-IT" dirty="0"/>
          </a:p>
        </p:txBody>
      </p:sp>
      <p:sp>
        <p:nvSpPr>
          <p:cNvPr id="3" name="Segnaposto contenuto 2"/>
          <p:cNvSpPr>
            <a:spLocks noGrp="1"/>
          </p:cNvSpPr>
          <p:nvPr>
            <p:ph idx="1"/>
          </p:nvPr>
        </p:nvSpPr>
        <p:spPr>
          <a:xfrm>
            <a:off x="457200" y="1412776"/>
            <a:ext cx="5698976" cy="5445224"/>
          </a:xfrm>
          <a:ln>
            <a:solidFill>
              <a:srgbClr val="3333CC"/>
            </a:solidFill>
          </a:ln>
        </p:spPr>
        <p:txBody>
          <a:bodyPr>
            <a:normAutofit fontScale="62500" lnSpcReduction="20000"/>
          </a:bodyPr>
          <a:lstStyle/>
          <a:p>
            <a:pPr>
              <a:buNone/>
            </a:pPr>
            <a:r>
              <a:rPr lang="it-IT" dirty="0" smtClean="0"/>
              <a:t>8. Non ci fu, tuttavia, molto tempo per pensarci, perché i sospettosi abitanti di Macondo cominciavano appena a domandarsi che accidente stava succedendo, che già il </a:t>
            </a:r>
            <a:r>
              <a:rPr lang="it-IT" b="1" dirty="0" smtClean="0">
                <a:solidFill>
                  <a:srgbClr val="3333CC"/>
                </a:solidFill>
              </a:rPr>
              <a:t>villaggio si era trasformato in un agglomerato di case di legno con tettoie di zinco, popolato da forestieri che arrivavano da mezzo mondo con il treno, non solo nelle vetture e sulle piattaforme, ma perfino sul tetto dei vagoni. </a:t>
            </a:r>
          </a:p>
          <a:p>
            <a:pPr>
              <a:buNone/>
            </a:pPr>
            <a:r>
              <a:rPr lang="it-IT" dirty="0" smtClean="0"/>
              <a:t>I </a:t>
            </a:r>
            <a:r>
              <a:rPr lang="it-IT" b="1" dirty="0" err="1" smtClean="0">
                <a:solidFill>
                  <a:srgbClr val="3333CC"/>
                </a:solidFill>
              </a:rPr>
              <a:t>gringos</a:t>
            </a:r>
            <a:r>
              <a:rPr lang="it-IT" dirty="0" smtClean="0"/>
              <a:t>, che più tardi fecero venire le loro mogli languide in abiti di mussolina e grandi cappelli di tulle, </a:t>
            </a:r>
            <a:r>
              <a:rPr lang="it-IT" b="1" dirty="0" smtClean="0">
                <a:solidFill>
                  <a:srgbClr val="3333CC"/>
                </a:solidFill>
              </a:rPr>
              <a:t>costruirono un villaggio a parte dall'altro lato della ferrovia, con strade bordate di palme, case con finestre protette da reticelle metalliche, tavolini bianchi sulle terrazze e ventilatori a pale appesi al soffitto, e vasti prati azzurri con pavoni e coturnici. </a:t>
            </a:r>
          </a:p>
          <a:p>
            <a:pPr>
              <a:buNone/>
            </a:pPr>
            <a:r>
              <a:rPr lang="it-IT" b="1" dirty="0" smtClean="0">
                <a:solidFill>
                  <a:srgbClr val="3333CC"/>
                </a:solidFill>
              </a:rPr>
              <a:t>Il settore era limitato da una rete metallica, come una gigantesca capponaia elettrificata che allo spuntare del giorno nei freschi mesi estivi s'anneriva di rondini bruciacchiate. </a:t>
            </a:r>
            <a:endParaRPr lang="it-IT" b="1" dirty="0">
              <a:solidFill>
                <a:srgbClr val="3333CC"/>
              </a:solidFill>
            </a:endParaRPr>
          </a:p>
        </p:txBody>
      </p:sp>
      <p:sp>
        <p:nvSpPr>
          <p:cNvPr id="4" name="Callout 2 3"/>
          <p:cNvSpPr/>
          <p:nvPr/>
        </p:nvSpPr>
        <p:spPr>
          <a:xfrm>
            <a:off x="6516216" y="3356992"/>
            <a:ext cx="2627784" cy="432048"/>
          </a:xfrm>
          <a:prstGeom prst="borderCallout2">
            <a:avLst>
              <a:gd name="adj1" fmla="val 18750"/>
              <a:gd name="adj2" fmla="val -8333"/>
              <a:gd name="adj3" fmla="val 18750"/>
              <a:gd name="adj4" fmla="val -16667"/>
              <a:gd name="adj5" fmla="val 95152"/>
              <a:gd name="adj6" fmla="val -19925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solidFill>
                  <a:srgbClr val="3333CC"/>
                </a:solidFill>
              </a:rPr>
              <a:t>soggetti</a:t>
            </a:r>
            <a:endParaRPr lang="it-IT" sz="2400" b="1" dirty="0">
              <a:solidFill>
                <a:srgbClr val="3333CC"/>
              </a:solidFill>
            </a:endParaRPr>
          </a:p>
        </p:txBody>
      </p:sp>
      <p:sp>
        <p:nvSpPr>
          <p:cNvPr id="5" name="Callout 2 4"/>
          <p:cNvSpPr/>
          <p:nvPr/>
        </p:nvSpPr>
        <p:spPr>
          <a:xfrm>
            <a:off x="6372200" y="4365104"/>
            <a:ext cx="2771800" cy="792088"/>
          </a:xfrm>
          <a:prstGeom prst="borderCallout2">
            <a:avLst>
              <a:gd name="adj1" fmla="val 18750"/>
              <a:gd name="adj2" fmla="val -8333"/>
              <a:gd name="adj3" fmla="val 18750"/>
              <a:gd name="adj4" fmla="val -16667"/>
              <a:gd name="adj5" fmla="val 32385"/>
              <a:gd name="adj6" fmla="val -6321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solidFill>
                  <a:srgbClr val="3333CC"/>
                </a:solidFill>
              </a:rPr>
              <a:t>Trasformazioni territoriali </a:t>
            </a:r>
            <a:endParaRPr lang="it-IT" sz="2400" b="1" dirty="0">
              <a:solidFill>
                <a:srgbClr val="3333CC"/>
              </a:solidFill>
            </a:endParaRPr>
          </a:p>
        </p:txBody>
      </p:sp>
      <p:sp>
        <p:nvSpPr>
          <p:cNvPr id="6" name="Callout 2 5"/>
          <p:cNvSpPr/>
          <p:nvPr/>
        </p:nvSpPr>
        <p:spPr>
          <a:xfrm>
            <a:off x="6228184" y="5877272"/>
            <a:ext cx="2915816" cy="648072"/>
          </a:xfrm>
          <a:prstGeom prst="borderCallout2">
            <a:avLst>
              <a:gd name="adj1" fmla="val 18750"/>
              <a:gd name="adj2" fmla="val -8333"/>
              <a:gd name="adj3" fmla="val 18750"/>
              <a:gd name="adj4" fmla="val -16667"/>
              <a:gd name="adj5" fmla="val 56987"/>
              <a:gd name="adj6" fmla="val -5023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solidFill>
                  <a:srgbClr val="3333CC"/>
                </a:solidFill>
              </a:rPr>
              <a:t>Mutamenti dell’ambiente</a:t>
            </a:r>
            <a:endParaRPr lang="it-IT" sz="2400" b="1" dirty="0">
              <a:solidFill>
                <a:srgbClr val="3333CC"/>
              </a:solidFill>
            </a:endParaRPr>
          </a:p>
        </p:txBody>
      </p:sp>
      <p:sp>
        <p:nvSpPr>
          <p:cNvPr id="7" name="Callout 2 6"/>
          <p:cNvSpPr/>
          <p:nvPr/>
        </p:nvSpPr>
        <p:spPr>
          <a:xfrm>
            <a:off x="6444208" y="1556792"/>
            <a:ext cx="2411760" cy="432048"/>
          </a:xfrm>
          <a:prstGeom prst="borderCallout2">
            <a:avLst>
              <a:gd name="adj1" fmla="val 18750"/>
              <a:gd name="adj2" fmla="val -8333"/>
              <a:gd name="adj3" fmla="val 18750"/>
              <a:gd name="adj4" fmla="val -16667"/>
              <a:gd name="adj5" fmla="val 56987"/>
              <a:gd name="adj6" fmla="val -12049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solidFill>
                  <a:srgbClr val="3333CC"/>
                </a:solidFill>
              </a:rPr>
              <a:t>soggetti</a:t>
            </a:r>
            <a:endParaRPr lang="it-IT" sz="2400" b="1" dirty="0">
              <a:solidFill>
                <a:srgbClr val="3333CC"/>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Territorio/ambiente modificati</a:t>
            </a:r>
            <a:endParaRPr lang="it-IT" dirty="0"/>
          </a:p>
        </p:txBody>
      </p:sp>
      <p:sp>
        <p:nvSpPr>
          <p:cNvPr id="3" name="Segnaposto contenuto 2"/>
          <p:cNvSpPr>
            <a:spLocks noGrp="1"/>
          </p:cNvSpPr>
          <p:nvPr>
            <p:ph idx="1"/>
          </p:nvPr>
        </p:nvSpPr>
        <p:spPr>
          <a:xfrm>
            <a:off x="323528" y="1412776"/>
            <a:ext cx="5256584" cy="5112568"/>
          </a:xfrm>
          <a:ln>
            <a:solidFill>
              <a:srgbClr val="0070C0"/>
            </a:solidFill>
          </a:ln>
        </p:spPr>
        <p:txBody>
          <a:bodyPr>
            <a:normAutofit fontScale="77500" lnSpcReduction="20000"/>
          </a:bodyPr>
          <a:lstStyle/>
          <a:p>
            <a:r>
              <a:rPr lang="it-IT" dirty="0" smtClean="0"/>
              <a:t>Dotati di risorse che in altri tempi erano state appannaggio della Divina Provvidenza, </a:t>
            </a:r>
            <a:r>
              <a:rPr lang="it-IT" b="1" dirty="0" smtClean="0">
                <a:solidFill>
                  <a:srgbClr val="C00000"/>
                </a:solidFill>
              </a:rPr>
              <a:t>modificarono il regime delle piogge, affrettarono il ciclo dei raccolti, e tolsero il fiume da dove era sempre stato e lo misero con le sue pietre bianche e le sue correnti gelate all'altra estremità del paese, dietro il camposanto. Fu in quella occasione che costruirono una fortezza di calcestruzzo sulla sbiadita tomba di José </a:t>
            </a:r>
            <a:r>
              <a:rPr lang="it-IT" b="1" dirty="0" err="1" smtClean="0">
                <a:solidFill>
                  <a:srgbClr val="C00000"/>
                </a:solidFill>
              </a:rPr>
              <a:t>Arcadio</a:t>
            </a:r>
            <a:r>
              <a:rPr lang="it-IT" b="1" dirty="0" smtClean="0">
                <a:solidFill>
                  <a:srgbClr val="C00000"/>
                </a:solidFill>
              </a:rPr>
              <a:t> per far sì che l'odore di polvere da sparo del cadavere non contaminasse le acque.</a:t>
            </a:r>
          </a:p>
          <a:p>
            <a:endParaRPr lang="it-IT" dirty="0"/>
          </a:p>
        </p:txBody>
      </p:sp>
      <p:sp>
        <p:nvSpPr>
          <p:cNvPr id="4" name="CasellaDiTesto 3"/>
          <p:cNvSpPr txBox="1"/>
          <p:nvPr/>
        </p:nvSpPr>
        <p:spPr>
          <a:xfrm>
            <a:off x="6516216" y="3573016"/>
            <a:ext cx="2088232" cy="830997"/>
          </a:xfrm>
          <a:prstGeom prst="rect">
            <a:avLst/>
          </a:prstGeom>
          <a:noFill/>
          <a:ln>
            <a:solidFill>
              <a:srgbClr val="0070C0"/>
            </a:solidFill>
          </a:ln>
        </p:spPr>
        <p:txBody>
          <a:bodyPr wrap="square" rtlCol="0">
            <a:spAutoFit/>
          </a:bodyPr>
          <a:lstStyle/>
          <a:p>
            <a:r>
              <a:rPr lang="it-IT" sz="2400" b="1" dirty="0" smtClean="0">
                <a:solidFill>
                  <a:srgbClr val="C00000"/>
                </a:solidFill>
              </a:rPr>
              <a:t>Trasformazioni dell’ambiente</a:t>
            </a:r>
            <a:endParaRPr lang="it-IT" sz="2400" b="1" dirty="0">
              <a:solidFill>
                <a:srgbClr val="C00000"/>
              </a:solidFill>
            </a:endParaRPr>
          </a:p>
        </p:txBody>
      </p:sp>
      <p:sp>
        <p:nvSpPr>
          <p:cNvPr id="5" name="Parentesi graffa chiusa 4"/>
          <p:cNvSpPr/>
          <p:nvPr/>
        </p:nvSpPr>
        <p:spPr>
          <a:xfrm>
            <a:off x="5652120" y="2132856"/>
            <a:ext cx="792088" cy="3672408"/>
          </a:xfrm>
          <a:prstGeom prst="rightBrace">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Macondo : geostoria </a:t>
            </a:r>
            <a:endParaRPr lang="it-IT" dirty="0"/>
          </a:p>
        </p:txBody>
      </p:sp>
      <p:sp>
        <p:nvSpPr>
          <p:cNvPr id="3" name="Segnaposto contenuto 2"/>
          <p:cNvSpPr>
            <a:spLocks noGrp="1"/>
          </p:cNvSpPr>
          <p:nvPr>
            <p:ph idx="1"/>
          </p:nvPr>
        </p:nvSpPr>
        <p:spPr>
          <a:xfrm>
            <a:off x="107504" y="1196752"/>
            <a:ext cx="8784976" cy="5328592"/>
          </a:xfrm>
        </p:spPr>
        <p:txBody>
          <a:bodyPr>
            <a:noAutofit/>
          </a:bodyPr>
          <a:lstStyle/>
          <a:p>
            <a:r>
              <a:rPr lang="it-IT" sz="2000" dirty="0" smtClean="0"/>
              <a:t>La </a:t>
            </a:r>
            <a:r>
              <a:rPr lang="it-IT" sz="2000" dirty="0"/>
              <a:t>prima frase fa pensare all’inizio di un processo di </a:t>
            </a:r>
            <a:r>
              <a:rPr lang="it-IT" sz="2000" b="1" dirty="0"/>
              <a:t>territorializzazione</a:t>
            </a:r>
            <a:r>
              <a:rPr lang="it-IT" sz="2000" dirty="0"/>
              <a:t>: la fondazione di un villaggio vicino ad un fiume (elemento naturale, mentre le case di </a:t>
            </a:r>
            <a:r>
              <a:rPr lang="it-IT" sz="2000" dirty="0">
                <a:solidFill>
                  <a:srgbClr val="C00000"/>
                </a:solidFill>
              </a:rPr>
              <a:t>argilla</a:t>
            </a:r>
            <a:r>
              <a:rPr lang="it-IT" sz="2000" dirty="0"/>
              <a:t> e di </a:t>
            </a:r>
            <a:r>
              <a:rPr lang="it-IT" sz="2000" dirty="0">
                <a:solidFill>
                  <a:srgbClr val="C00000"/>
                </a:solidFill>
              </a:rPr>
              <a:t>canne</a:t>
            </a:r>
            <a:r>
              <a:rPr lang="it-IT" sz="2000" dirty="0"/>
              <a:t> </a:t>
            </a:r>
            <a:r>
              <a:rPr lang="it-IT" sz="2000" dirty="0" smtClean="0"/>
              <a:t>e le strade sono </a:t>
            </a:r>
            <a:r>
              <a:rPr lang="it-IT" sz="2000" dirty="0"/>
              <a:t>gli artefatti collocati dagli umani). La fase iniziale di </a:t>
            </a:r>
            <a:r>
              <a:rPr lang="it-IT" sz="2000" b="1" dirty="0"/>
              <a:t>territorializzazione</a:t>
            </a:r>
            <a:r>
              <a:rPr lang="it-IT" sz="2000" dirty="0"/>
              <a:t> non si è ancora compiuta con la </a:t>
            </a:r>
            <a:r>
              <a:rPr lang="it-IT" sz="2000" b="1" dirty="0"/>
              <a:t>nominalizzazione </a:t>
            </a:r>
            <a:r>
              <a:rPr lang="it-IT" sz="2000" dirty="0"/>
              <a:t>dei luoghi e occorre indicarli col dito. </a:t>
            </a:r>
          </a:p>
          <a:p>
            <a:r>
              <a:rPr lang="it-IT" sz="2000" dirty="0"/>
              <a:t>Il lungo brano seguente contiene informazioni che fanno capire che nel frattempo il territorio si era modificato perché era arrivata la ferrovia. </a:t>
            </a:r>
          </a:p>
          <a:p>
            <a:r>
              <a:rPr lang="it-IT" sz="2000" dirty="0"/>
              <a:t>Ma la trasformazione più profonda fu generata dalle iniziative di forestieri: la fondazione di due nuovi aggregati urbani, la deviazione del fiume, il mutamento dei cicli colturali e del regime delle piogge. </a:t>
            </a:r>
          </a:p>
          <a:p>
            <a:r>
              <a:rPr lang="it-IT" sz="2000" dirty="0">
                <a:solidFill>
                  <a:srgbClr val="C00000"/>
                </a:solidFill>
              </a:rPr>
              <a:t>Dunque, c’era un ambiente naturale costituito dalla valle e dal fiume tumultuoso e dalle grandi pietre bianche</a:t>
            </a:r>
            <a:r>
              <a:rPr lang="it-IT" sz="2000" dirty="0"/>
              <a:t>, </a:t>
            </a:r>
            <a:r>
              <a:rPr lang="it-IT" sz="2000" dirty="0">
                <a:solidFill>
                  <a:srgbClr val="C00000"/>
                </a:solidFill>
              </a:rPr>
              <a:t>con terreni argillosi e canneti</a:t>
            </a:r>
            <a:r>
              <a:rPr lang="it-IT" sz="2000" dirty="0"/>
              <a:t>. Lì la fondazione della ventina di case aveva costituito il primo territorio. In seguito gli abitanti avevano esteso il </a:t>
            </a:r>
            <a:r>
              <a:rPr lang="it-IT" sz="2000" b="1" dirty="0"/>
              <a:t>territorio</a:t>
            </a:r>
            <a:r>
              <a:rPr lang="it-IT" sz="2000" dirty="0"/>
              <a:t> e costruita la linea ferroviaria a spese dell’ambiente naturale. Infine, i forestieri diventano gli agenti della trasformazione più radicale, poiché oltre a estendere l’aggregato urbano, manomettono il corso fluviale e i tipi di colture.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fontScale="90000"/>
          </a:bodyPr>
          <a:lstStyle/>
          <a:p>
            <a:r>
              <a:rPr lang="it-IT" dirty="0" smtClean="0"/>
              <a:t>Tiriamo le somme sui concetti di ambiente, territorio, paesaggio</a:t>
            </a:r>
            <a:endParaRPr lang="it-IT" dirty="0"/>
          </a:p>
        </p:txBody>
      </p:sp>
      <p:sp>
        <p:nvSpPr>
          <p:cNvPr id="5" name="Segnaposto testo 4"/>
          <p:cNvSpPr>
            <a:spLocks noGrp="1"/>
          </p:cNvSpPr>
          <p:nvPr>
            <p:ph type="body" idx="1"/>
          </p:nvPr>
        </p:nvSpPr>
        <p:spPr/>
        <p:txBody>
          <a:bodyPr/>
          <a:lstStyle/>
          <a:p>
            <a:endParaRPr lang="it-IT"/>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Ambiente </a:t>
            </a:r>
            <a:endParaRPr lang="it-IT" dirty="0"/>
          </a:p>
        </p:txBody>
      </p:sp>
      <p:sp>
        <p:nvSpPr>
          <p:cNvPr id="3" name="Segnaposto contenuto 2"/>
          <p:cNvSpPr>
            <a:spLocks noGrp="1"/>
          </p:cNvSpPr>
          <p:nvPr>
            <p:ph idx="1"/>
          </p:nvPr>
        </p:nvSpPr>
        <p:spPr/>
        <p:txBody>
          <a:bodyPr/>
          <a:lstStyle/>
          <a:p>
            <a:r>
              <a:rPr lang="it-IT" dirty="0" smtClean="0"/>
              <a:t>designa il bioma, l’insieme degli elementi che circondano uno o più esseri viventi, popolazioni, specie, comunità biologiche che sono in rapporto interattivo con gli elementi fisici: suolo, sottosuolo, aria, acque, piante, animali.</a:t>
            </a:r>
            <a:endParaRPr lang="it-IT"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Materiali </a:t>
            </a:r>
            <a:r>
              <a:rPr lang="it-IT" dirty="0" err="1" smtClean="0"/>
              <a:t>Rain</a:t>
            </a:r>
            <a:endParaRPr lang="it-IT" dirty="0"/>
          </a:p>
        </p:txBody>
      </p:sp>
      <p:sp>
        <p:nvSpPr>
          <p:cNvPr id="3" name="Segnaposto contenuto 2"/>
          <p:cNvSpPr>
            <a:spLocks noGrp="1"/>
          </p:cNvSpPr>
          <p:nvPr>
            <p:ph idx="1"/>
          </p:nvPr>
        </p:nvSpPr>
        <p:spPr/>
        <p:txBody>
          <a:bodyPr>
            <a:normAutofit fontScale="47500" lnSpcReduction="20000"/>
          </a:bodyPr>
          <a:lstStyle/>
          <a:p>
            <a:r>
              <a:rPr lang="it-IT" dirty="0" smtClean="0"/>
              <a:t>Caro Ivo,il titolo va benissimo, poi decidi tu il taglio che ritieni migliore per l'intervento. Intanto ti invio sia il link al sito del progetto relativo alla prima annualità:</a:t>
            </a:r>
          </a:p>
          <a:p>
            <a:r>
              <a:rPr lang="it-IT" dirty="0" smtClean="0">
                <a:hlinkClick r:id="rId2"/>
              </a:rPr>
              <a:t>http://progettorain.altervista.org/formazione.html</a:t>
            </a:r>
            <a:r>
              <a:rPr lang="it-IT" dirty="0" smtClean="0"/>
              <a:t/>
            </a:r>
            <a:br>
              <a:rPr lang="it-IT" dirty="0" smtClean="0"/>
            </a:br>
            <a:endParaRPr lang="it-IT" dirty="0" smtClean="0"/>
          </a:p>
          <a:p>
            <a:r>
              <a:rPr lang="it-IT" dirty="0" smtClean="0"/>
              <a:t>Inoltre ti do le credenziali di accesso alla piattaforma che ha accompagnato gli insegnanti per tutto il percorso, dove trovi materiali e lavori dei docenti:</a:t>
            </a:r>
          </a:p>
          <a:p>
            <a:r>
              <a:rPr lang="it-IT" dirty="0" smtClean="0">
                <a:hlinkClick r:id="rId3"/>
              </a:rPr>
              <a:t>http://olat3.unimc.it/</a:t>
            </a:r>
            <a:r>
              <a:rPr lang="it-IT" dirty="0" err="1" smtClean="0">
                <a:hlinkClick r:id="rId3"/>
              </a:rPr>
              <a:t>olat</a:t>
            </a:r>
            <a:r>
              <a:rPr lang="it-IT" dirty="0" smtClean="0">
                <a:hlinkClick r:id="rId3"/>
              </a:rPr>
              <a:t>/</a:t>
            </a:r>
            <a:r>
              <a:rPr lang="it-IT" dirty="0" err="1" smtClean="0">
                <a:hlinkClick r:id="rId3"/>
              </a:rPr>
              <a:t>dmz</a:t>
            </a:r>
            <a:r>
              <a:rPr lang="it-IT" dirty="0" smtClean="0">
                <a:hlinkClick r:id="rId3"/>
              </a:rPr>
              <a:t>/</a:t>
            </a:r>
            <a:r>
              <a:rPr lang="it-IT" dirty="0" smtClean="0"/>
              <a:t/>
            </a:r>
            <a:br>
              <a:rPr lang="it-IT" dirty="0" smtClean="0"/>
            </a:br>
            <a:endParaRPr lang="it-IT" dirty="0" smtClean="0"/>
          </a:p>
          <a:p>
            <a:r>
              <a:rPr lang="it-IT" dirty="0" smtClean="0"/>
              <a:t>username: </a:t>
            </a:r>
            <a:r>
              <a:rPr lang="it-IT" dirty="0" err="1" smtClean="0"/>
              <a:t>maila.pentucci</a:t>
            </a:r>
            <a:endParaRPr lang="it-IT" dirty="0" smtClean="0"/>
          </a:p>
          <a:p>
            <a:r>
              <a:rPr lang="it-IT" dirty="0" smtClean="0"/>
              <a:t>password: the6aqEm</a:t>
            </a:r>
          </a:p>
          <a:p>
            <a:r>
              <a:rPr lang="it-IT" dirty="0" smtClean="0"/>
              <a:t>Invece a questo link trovi un mio recente talk in cui espongo brevemente alcuni esiti della ricerca finalizzata alla costruzione del curricolo di storia:</a:t>
            </a:r>
          </a:p>
          <a:p>
            <a:r>
              <a:rPr lang="it-IT" dirty="0" smtClean="0">
                <a:hlinkClick r:id="rId4"/>
              </a:rPr>
              <a:t>https://www.youtube.com/watch?v=7qysZMDAD8o&amp;index=6&amp;list=PLpIPox8euXBBMFzieHGHvadE_2ZP4KBid</a:t>
            </a:r>
            <a:r>
              <a:rPr lang="it-IT" dirty="0" smtClean="0"/>
              <a:t/>
            </a:r>
            <a:br>
              <a:rPr lang="it-IT" dirty="0" smtClean="0"/>
            </a:br>
            <a:endParaRPr lang="it-IT" dirty="0" smtClean="0"/>
          </a:p>
          <a:p>
            <a:r>
              <a:rPr lang="it-IT" dirty="0" smtClean="0"/>
              <a:t/>
            </a:r>
            <a:br>
              <a:rPr lang="it-IT" dirty="0" smtClean="0"/>
            </a:br>
            <a:endParaRPr lang="it-IT" dirty="0" smtClean="0"/>
          </a:p>
          <a:p>
            <a:r>
              <a:rPr lang="it-IT" dirty="0" smtClean="0"/>
              <a:t>Fammi sapere se ti possono servire altri chiarimenti o materiali, intanto grazie davvero!</a:t>
            </a:r>
          </a:p>
          <a:p>
            <a:r>
              <a:rPr lang="it-IT" dirty="0" err="1" smtClean="0"/>
              <a:t>Maila</a:t>
            </a:r>
            <a:endParaRPr lang="it-IT" dirty="0" smtClean="0"/>
          </a:p>
          <a:p>
            <a:endParaRPr lang="it-IT"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Territorio</a:t>
            </a:r>
            <a:endParaRPr lang="it-IT" dirty="0"/>
          </a:p>
        </p:txBody>
      </p:sp>
      <p:sp>
        <p:nvSpPr>
          <p:cNvPr id="3" name="Segnaposto contenuto 2"/>
          <p:cNvSpPr>
            <a:spLocks noGrp="1"/>
          </p:cNvSpPr>
          <p:nvPr>
            <p:ph idx="1"/>
          </p:nvPr>
        </p:nvSpPr>
        <p:spPr/>
        <p:txBody>
          <a:bodyPr>
            <a:normAutofit fontScale="92500" lnSpcReduction="10000"/>
          </a:bodyPr>
          <a:lstStyle/>
          <a:p>
            <a:r>
              <a:rPr lang="it-IT" dirty="0" smtClean="0"/>
              <a:t>possiamo usare il concetto di “territorio” quando l’ambiente è stato trasformato durevolmente dalle attività umane. In esso appaiono artefatti  non effimeri accanto agli elementi naturali.</a:t>
            </a:r>
          </a:p>
          <a:p>
            <a:r>
              <a:rPr lang="it-IT" dirty="0" smtClean="0"/>
              <a:t>con “territorio” intendiamo la porzione della superficie terrestre colta nei suoi elementi sia naturali  sia antropici (per es., insediamenti abitativi e produttivi, vie e nodi di comunicazione, coltivazioni agricole), inquadrata a livello amministrativo o sottoposta ad una giurisdizione. </a:t>
            </a:r>
          </a:p>
          <a:p>
            <a:endParaRPr lang="it-IT"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Paesaggio </a:t>
            </a:r>
            <a:endParaRPr lang="it-IT" dirty="0"/>
          </a:p>
        </p:txBody>
      </p:sp>
      <p:sp>
        <p:nvSpPr>
          <p:cNvPr id="3" name="Segnaposto contenuto 2"/>
          <p:cNvSpPr>
            <a:spLocks noGrp="1"/>
          </p:cNvSpPr>
          <p:nvPr>
            <p:ph idx="1"/>
          </p:nvPr>
        </p:nvSpPr>
        <p:spPr/>
        <p:txBody>
          <a:bodyPr>
            <a:normAutofit fontScale="77500" lnSpcReduction="20000"/>
          </a:bodyPr>
          <a:lstStyle/>
          <a:p>
            <a:r>
              <a:rPr lang="it-IT" dirty="0" smtClean="0"/>
              <a:t>il “paesaggio” è l’aspetto che ambienti e territori presentano ad osservatori che lo guardano per interpretarne i caratteri e per valutarne i valori e per prendere decisioni su di esso.</a:t>
            </a:r>
          </a:p>
          <a:p>
            <a:r>
              <a:rPr lang="it-IT" dirty="0" smtClean="0"/>
              <a:t>Ci sono paesaggi di ambienti naturali e paesaggi di territori. I primi sono foggiati dai processi naturali senza nessun intervento umano. E gli umani devono osservarli, interpretarne la composizione, valutarli dal punto di vista estetico o della salubrità e decidere di salvaguardarli o di territorializzarli. Devono decidere se preservarli o intaccarli con artefatti. I paesaggi territoriali sono il risultato che le opere di territorializzazione imprimono su ambienti, con i dissodamenti e le ripartizioni in campi, con le coltivazioni, con l’urbanizzazione e con le opere infrastrutturali.  </a:t>
            </a:r>
          </a:p>
          <a:p>
            <a:endParaRPr lang="it-IT"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t>La dialettica e la dinamica ambienti/territori/paesaggi </a:t>
            </a:r>
            <a:endParaRPr lang="it-IT" sz="3600" dirty="0"/>
          </a:p>
        </p:txBody>
      </p:sp>
      <p:sp>
        <p:nvSpPr>
          <p:cNvPr id="3" name="Segnaposto contenuto 2"/>
          <p:cNvSpPr>
            <a:spLocks noGrp="1"/>
          </p:cNvSpPr>
          <p:nvPr>
            <p:ph idx="1"/>
          </p:nvPr>
        </p:nvSpPr>
        <p:spPr/>
        <p:txBody>
          <a:bodyPr>
            <a:normAutofit fontScale="55000" lnSpcReduction="20000"/>
          </a:bodyPr>
          <a:lstStyle/>
          <a:p>
            <a:r>
              <a:rPr lang="it-IT" dirty="0" smtClean="0"/>
              <a:t>Se un ambiente è territorializzato, non esistono più ambienti nel territorio? Con la territorializzazione gli ambienti non cessano di esistere. Sono ambienti che vengono caratterizzati oltre che da elementi naturali soprattutto dagli artefatti umani e dai lasciti dei gruppi umani. Una fabbrica con gli edifici per i lavoratori e le opere infrastrutturali necessarie al funzionamento di essa rappresenta un elemento che trasforma l’ambiente in territorio. Ma se la fabbrica rilascia nei corsi d’acqua e nell’aria e nel suolo elementi tossici allora rende il territorio un </a:t>
            </a:r>
            <a:r>
              <a:rPr lang="it-IT" b="1" dirty="0" smtClean="0"/>
              <a:t>ambiente</a:t>
            </a:r>
            <a:r>
              <a:rPr lang="it-IT" dirty="0" smtClean="0"/>
              <a:t> inquinato. Dunque, nel territorio ci sono ancora ambienti, ma essi sono caratterizzati da elementi antropici che modificano gli elementi naturali. </a:t>
            </a:r>
          </a:p>
          <a:p>
            <a:r>
              <a:rPr lang="it-IT" dirty="0" smtClean="0"/>
              <a:t>Il paesaggio può presentarsi bello o interessante o singolare, ma il territorio può essere degradato proprio per effetto delle conseguenze delle opere umane  (ad es. da frane) e l’ambiente può essere ad alto rischio di inquinamento dell’aria, dell’acqua, del suolo. </a:t>
            </a:r>
          </a:p>
          <a:p>
            <a:r>
              <a:rPr lang="it-IT" dirty="0" smtClean="0"/>
              <a:t>Dunque, una stessa parte della superficie terrestre può essere pensata come “ambiente”, come “territorio”, come “paesaggio”. Ma ogni volta occorre pensare gli oggetti geografici in modo distinto e applicare i concetti in modo da differenziarli e coglierne le relazioni. </a:t>
            </a:r>
          </a:p>
          <a:p>
            <a:endParaRPr lang="it-IT"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smtClean="0"/>
              <a:t>Le operazioni spaziali per capire Macondo </a:t>
            </a:r>
            <a:endParaRPr lang="it-IT" sz="3600" dirty="0"/>
          </a:p>
        </p:txBody>
      </p:sp>
      <p:sp>
        <p:nvSpPr>
          <p:cNvPr id="3" name="Segnaposto contenuto 2"/>
          <p:cNvSpPr>
            <a:spLocks noGrp="1"/>
          </p:cNvSpPr>
          <p:nvPr>
            <p:ph idx="1"/>
          </p:nvPr>
        </p:nvSpPr>
        <p:spPr>
          <a:xfrm>
            <a:off x="395536" y="1600200"/>
            <a:ext cx="8291264" cy="4781128"/>
          </a:xfrm>
        </p:spPr>
        <p:txBody>
          <a:bodyPr>
            <a:normAutofit fontScale="70000" lnSpcReduction="20000"/>
          </a:bodyPr>
          <a:lstStyle/>
          <a:p>
            <a:r>
              <a:rPr lang="it-IT" dirty="0" smtClean="0"/>
              <a:t>Possiamo immaginare che il luogo presentava  aspetti diversi  a seconda delle modificazioni territoriali: cioè la territorializzazione iniziale aveva modificato il paesaggio dell’ambiente naturale, gli interventi posteriori mutavano gli aspetti paesaggistici di Macondo.</a:t>
            </a:r>
          </a:p>
          <a:p>
            <a:r>
              <a:rPr lang="it-IT" dirty="0" smtClean="0"/>
              <a:t>Il romanziere non usa i concetti geografici, ma noi per comprendere il racconto e le trasformazioni segnalate dobbiamo fare </a:t>
            </a:r>
            <a:r>
              <a:rPr lang="it-IT" b="1" dirty="0" smtClean="0"/>
              <a:t>operazioni cognitive spaziali e</a:t>
            </a:r>
            <a:r>
              <a:rPr lang="it-IT" dirty="0" smtClean="0"/>
              <a:t> </a:t>
            </a:r>
            <a:r>
              <a:rPr lang="it-IT" b="1" dirty="0" smtClean="0"/>
              <a:t>temporali</a:t>
            </a:r>
            <a:r>
              <a:rPr lang="it-IT" dirty="0" smtClean="0"/>
              <a:t> e distinguere tra </a:t>
            </a:r>
            <a:r>
              <a:rPr lang="it-IT" b="1" dirty="0" smtClean="0"/>
              <a:t>ambiente</a:t>
            </a:r>
            <a:r>
              <a:rPr lang="it-IT" dirty="0" smtClean="0"/>
              <a:t>, </a:t>
            </a:r>
            <a:r>
              <a:rPr lang="it-IT" b="1" dirty="0" smtClean="0"/>
              <a:t>territorio </a:t>
            </a:r>
            <a:r>
              <a:rPr lang="it-IT" dirty="0" smtClean="0"/>
              <a:t>e</a:t>
            </a:r>
            <a:r>
              <a:rPr lang="it-IT" b="1" dirty="0" smtClean="0"/>
              <a:t> paesaggio</a:t>
            </a:r>
            <a:r>
              <a:rPr lang="it-IT" dirty="0" smtClean="0"/>
              <a:t>. </a:t>
            </a:r>
          </a:p>
          <a:p>
            <a:r>
              <a:rPr lang="it-IT" dirty="0" smtClean="0"/>
              <a:t>Grazie alla descrizione dei villaggi possiamo persino immaginare i tre </a:t>
            </a:r>
            <a:r>
              <a:rPr lang="it-IT" b="1" dirty="0" smtClean="0"/>
              <a:t>paesaggi</a:t>
            </a:r>
            <a:r>
              <a:rPr lang="it-IT" dirty="0" smtClean="0"/>
              <a:t> diversi: il villaggio iniziale di argilla e canne con strade che portano al fiume e con l’esposizione al sole paritaria, il villaggio dei lavoratori di case di legno con tettoie di zinco e il villaggio borghese ben sistemato con strade alberate di palme e giardini. Perciò le lettura del racconto è una efficace introduzione al ragionamento sulla didattica della geografia,  sulle operazioni cognitive e sulle concettualizzazioni che implica.</a:t>
            </a:r>
          </a:p>
          <a:p>
            <a:endParaRPr lang="it-IT" dirty="0" smtClean="0"/>
          </a:p>
          <a:p>
            <a:endParaRPr lang="it-IT"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b="1" dirty="0" smtClean="0"/>
              <a:t>Spazio</a:t>
            </a:r>
            <a:endParaRPr lang="it-IT" dirty="0"/>
          </a:p>
        </p:txBody>
      </p:sp>
      <p:sp>
        <p:nvSpPr>
          <p:cNvPr id="3" name="Segnaposto contenuto 2"/>
          <p:cNvSpPr>
            <a:spLocks noGrp="1"/>
          </p:cNvSpPr>
          <p:nvPr>
            <p:ph idx="1"/>
          </p:nvPr>
        </p:nvSpPr>
        <p:spPr/>
        <p:txBody>
          <a:bodyPr>
            <a:noAutofit/>
          </a:bodyPr>
          <a:lstStyle/>
          <a:p>
            <a:r>
              <a:rPr lang="it-IT" sz="2000" dirty="0" smtClean="0"/>
              <a:t>Spazio è la parola generica e neutra che usiamo per indicare una qualunque porzione della Terra, di atmosfera, di universo oppure tutta la superficie terrestre, tutta l’atmosfera, tutto l’universo. Esso può essere usato sia a proposito di ambienti, sia a proposito di territori, sia a proposito di paesaggio. Nel senso ordinario indica l’estensione illimitata in tutte le direzioni, nella quale secondo la nostra intuizione del mondo reale si collocano i corpi materiali. Indica anche un intervallo o un’estensione limitata, per esempio lo spazio tra due punti diversi o tra due corpi materiali, o similmente lo spazio occupato da un corpo.  Proprio per questo sono spaziali le operazioni che la mente umana compie per individuare la localizzazione degli oggetti, la loro distanza, la loro estensione, la loro distribuzione, la loro densità negli ambienti, nei territori, nei paesaggi.</a:t>
            </a:r>
            <a:endParaRPr lang="it-IT"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questione del pensare</a:t>
            </a:r>
            <a:endParaRPr lang="it-IT" dirty="0"/>
          </a:p>
        </p:txBody>
      </p:sp>
      <p:sp>
        <p:nvSpPr>
          <p:cNvPr id="3" name="Segnaposto contenuto 2"/>
          <p:cNvSpPr>
            <a:spLocks noGrp="1"/>
          </p:cNvSpPr>
          <p:nvPr>
            <p:ph idx="1"/>
          </p:nvPr>
        </p:nvSpPr>
        <p:spPr/>
        <p:txBody>
          <a:bodyPr>
            <a:normAutofit fontScale="92500" lnSpcReduction="10000"/>
          </a:bodyPr>
          <a:lstStyle/>
          <a:p>
            <a:r>
              <a:rPr lang="it-IT" dirty="0" smtClean="0"/>
              <a:t>Constatiamo che ambiente, territorio, paesaggio sono termini frequentemente usati nel linguaggio comune, nelle conversazioni familiari. </a:t>
            </a:r>
          </a:p>
          <a:p>
            <a:r>
              <a:rPr lang="it-IT" dirty="0" smtClean="0"/>
              <a:t>La formazione geostorica dovrebbe contribuire a rendere l’uso dei termini più specifico e più preciso </a:t>
            </a:r>
          </a:p>
          <a:p>
            <a:r>
              <a:rPr lang="it-IT" dirty="0" smtClean="0"/>
              <a:t>Ma per questo occorre insegnare a pensare e osservare in modo distinto gli elementi che connotano ambiente, territorio, paesaggio e le loro relazioni e interazioni </a:t>
            </a:r>
            <a:endParaRPr lang="it-IT"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800" dirty="0" smtClean="0">
                <a:solidFill>
                  <a:srgbClr val="0070C0"/>
                </a:solidFill>
              </a:rPr>
              <a:t>Lunga durata </a:t>
            </a:r>
            <a:r>
              <a:rPr lang="it-IT" sz="2800" dirty="0" smtClean="0"/>
              <a:t>delle permanenze e </a:t>
            </a:r>
            <a:r>
              <a:rPr lang="it-IT" sz="2800" dirty="0" smtClean="0">
                <a:solidFill>
                  <a:srgbClr val="C00000"/>
                </a:solidFill>
              </a:rPr>
              <a:t>lungo periodo </a:t>
            </a:r>
            <a:r>
              <a:rPr lang="it-IT" sz="2800" dirty="0" smtClean="0"/>
              <a:t>dei processi di trasformazione</a:t>
            </a:r>
            <a:br>
              <a:rPr lang="it-IT" sz="2800" dirty="0" smtClean="0"/>
            </a:br>
            <a:endParaRPr lang="it-IT" sz="2800" dirty="0"/>
          </a:p>
        </p:txBody>
      </p:sp>
      <p:sp>
        <p:nvSpPr>
          <p:cNvPr id="3" name="Segnaposto testo 2"/>
          <p:cNvSpPr>
            <a:spLocks noGrp="1"/>
          </p:cNvSpPr>
          <p:nvPr>
            <p:ph type="body" idx="1"/>
          </p:nvPr>
        </p:nvSpPr>
        <p:spPr/>
        <p:txBody>
          <a:bodyPr/>
          <a:lstStyle/>
          <a:p>
            <a:endParaRPr lang="it-IT"/>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La storia lenta</a:t>
            </a:r>
            <a:endParaRPr lang="it-IT" dirty="0"/>
          </a:p>
        </p:txBody>
      </p:sp>
      <p:sp>
        <p:nvSpPr>
          <p:cNvPr id="5" name="Segnaposto contenuto 4"/>
          <p:cNvSpPr>
            <a:spLocks noGrp="1"/>
          </p:cNvSpPr>
          <p:nvPr>
            <p:ph idx="1"/>
          </p:nvPr>
        </p:nvSpPr>
        <p:spPr>
          <a:xfrm>
            <a:off x="395536" y="1600200"/>
            <a:ext cx="8291264" cy="4925144"/>
          </a:xfrm>
        </p:spPr>
        <p:txBody>
          <a:bodyPr>
            <a:normAutofit fontScale="77500" lnSpcReduction="20000"/>
          </a:bodyPr>
          <a:lstStyle/>
          <a:p>
            <a:r>
              <a:rPr lang="it-IT" dirty="0" smtClean="0"/>
              <a:t>La storia che io auspico è una storia nuova, imperialista e anche rivoluzionaria, capace, per rinnovarsi e compiersi, di saccheggiare le ricchezze delle vicine scienze sociali; una storia, ripeto, che è profondamente cambiata, che ha fatto notevoli passi avanti, lo si voglia o no, nella conoscenza degli uomini e del mondo: in una parola, nell'intelligenza stessa della vita. </a:t>
            </a:r>
          </a:p>
          <a:p>
            <a:r>
              <a:rPr lang="it-IT" dirty="0" smtClean="0"/>
              <a:t>La definirei una </a:t>
            </a:r>
            <a:r>
              <a:rPr lang="it-IT" i="1" dirty="0" smtClean="0"/>
              <a:t>grande storia, una storia profonda. </a:t>
            </a:r>
          </a:p>
          <a:p>
            <a:r>
              <a:rPr lang="it-IT" dirty="0" smtClean="0"/>
              <a:t>Una </a:t>
            </a:r>
            <a:r>
              <a:rPr lang="it-IT" i="1" dirty="0" smtClean="0"/>
              <a:t>grande storia vuol dire una storia che punta al generale, capace di estrapolare i particolari, di superare l'erudizione e di cogliere tutto ciò che è vita, </a:t>
            </a:r>
            <a:r>
              <a:rPr lang="it-IT" dirty="0" smtClean="0"/>
              <a:t>una storia degli uomini vista nelle sue realtà collettive, dell' evoluzione </a:t>
            </a:r>
            <a:r>
              <a:rPr lang="it-IT" i="1" dirty="0" smtClean="0"/>
              <a:t>lenta delle strutture, parola che assumo nel significato di moda: strutture degli Stati, delle economie, delle società e delle civiltà... . p. 27</a:t>
            </a:r>
            <a:endParaRPr lang="it-IT"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Storia quasi immobile</a:t>
            </a:r>
            <a:endParaRPr lang="it-IT" dirty="0"/>
          </a:p>
        </p:txBody>
      </p:sp>
      <p:sp>
        <p:nvSpPr>
          <p:cNvPr id="3" name="Segnaposto contenuto 2"/>
          <p:cNvSpPr>
            <a:spLocks noGrp="1"/>
          </p:cNvSpPr>
          <p:nvPr>
            <p:ph idx="1"/>
          </p:nvPr>
        </p:nvSpPr>
        <p:spPr/>
        <p:txBody>
          <a:bodyPr>
            <a:normAutofit fontScale="77500" lnSpcReduction="20000"/>
          </a:bodyPr>
          <a:lstStyle/>
          <a:p>
            <a:r>
              <a:rPr lang="it-IT" dirty="0" smtClean="0"/>
              <a:t>una storia quasi immobile, quella dell'uomo nei suoi apporti con l'ambiente: una storia di lento svolgimento e di lente trasformazioni, fatta spesso di ritorni insistenti, di cicli incessantemente ricominciati. Non ho voluto trascurare quella storia, quasi fuori del tempo, a contatto delle cose inanimate, né appagarmi, al riguardo, delle tradizionali introduzioni geografiche alla storia, inutilmente collocate all'inizio di tanti libri, con i loro paesaggi minerari, i loro lavori agricoli, e i  loro fiori rapidamente messi in mostra, e di cui poi non si fa più cenno, come se i fiori non tornassero ad ogni primavera, le greggi non si fermassero nei loro spostamenti, le navi non dovessero navigare su un mare reale, che cambia con le stagioni.»</a:t>
            </a:r>
          </a:p>
          <a:p>
            <a:r>
              <a:rPr lang="it-IT" dirty="0" smtClean="0"/>
              <a:t> </a:t>
            </a:r>
          </a:p>
          <a:p>
            <a:endParaRPr lang="it-IT"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Storia lenta</a:t>
            </a:r>
            <a:endParaRPr lang="it-IT" dirty="0"/>
          </a:p>
        </p:txBody>
      </p:sp>
      <p:sp>
        <p:nvSpPr>
          <p:cNvPr id="3" name="Segnaposto contenuto 2"/>
          <p:cNvSpPr>
            <a:spLocks noGrp="1"/>
          </p:cNvSpPr>
          <p:nvPr>
            <p:ph idx="1"/>
          </p:nvPr>
        </p:nvSpPr>
        <p:spPr>
          <a:xfrm>
            <a:off x="539552" y="1556792"/>
            <a:ext cx="8219256" cy="4925144"/>
          </a:xfrm>
        </p:spPr>
        <p:txBody>
          <a:bodyPr>
            <a:noAutofit/>
          </a:bodyPr>
          <a:lstStyle/>
          <a:p>
            <a:r>
              <a:rPr lang="it-IT" sz="2400" dirty="0" smtClean="0"/>
              <a:t>Perciò la geostoria è ricca di invarianze, di immobilità, diciamo pure di ripetizioni: è una </a:t>
            </a:r>
            <a:r>
              <a:rPr lang="it-IT" sz="2400" b="1" dirty="0" smtClean="0">
                <a:solidFill>
                  <a:srgbClr val="C00000"/>
                </a:solidFill>
              </a:rPr>
              <a:t>storia che sta ferma </a:t>
            </a:r>
            <a:r>
              <a:rPr lang="it-IT" sz="2400" dirty="0" smtClean="0"/>
              <a:t>o </a:t>
            </a:r>
            <a:r>
              <a:rPr lang="it-IT" sz="2400" dirty="0" smtClean="0">
                <a:solidFill>
                  <a:srgbClr val="C00000"/>
                </a:solidFill>
              </a:rPr>
              <a:t>che si muove ben poco”(pag. 59);  </a:t>
            </a:r>
            <a:r>
              <a:rPr lang="it-IT" sz="2400" b="1" dirty="0" smtClean="0">
                <a:solidFill>
                  <a:srgbClr val="C00000"/>
                </a:solidFill>
              </a:rPr>
              <a:t>Karl </a:t>
            </a:r>
            <a:r>
              <a:rPr lang="it-IT" sz="2400" b="1" dirty="0" err="1" smtClean="0">
                <a:solidFill>
                  <a:srgbClr val="C00000"/>
                </a:solidFill>
              </a:rPr>
              <a:t>Haushofer</a:t>
            </a:r>
            <a:endParaRPr lang="it-IT" sz="2400" b="1" dirty="0" smtClean="0">
              <a:solidFill>
                <a:srgbClr val="C00000"/>
              </a:solidFill>
            </a:endParaRPr>
          </a:p>
          <a:p>
            <a:endParaRPr lang="it-IT" sz="2400" b="1" dirty="0" smtClean="0">
              <a:solidFill>
                <a:srgbClr val="C00000"/>
              </a:solidFill>
            </a:endParaRPr>
          </a:p>
          <a:p>
            <a:r>
              <a:rPr lang="it-IT" sz="2400" dirty="0" smtClean="0"/>
              <a:t>L'Europa attuale è frutto di una lotta lenta ma possente e inarrestabile fra il Nord e il Sud: un dramma della latitudine. Il mondo delle piante e il mondo degli animali ne por­tano ancora i segni e, probabilmente, anche quello degli uo­mini. </a:t>
            </a:r>
          </a:p>
          <a:p>
            <a:r>
              <a:rPr lang="it-IT" sz="2400" dirty="0" smtClean="0"/>
              <a:t>Noi usciamo infatti da un lungo passato durante il quale abbiamo dovuto lottare non solo contro la natura, ma anche contro i suoi cambiamenti.</a:t>
            </a:r>
          </a:p>
          <a:p>
            <a:endParaRPr lang="it-IT" sz="2400" b="1" dirty="0" smtClean="0">
              <a:solidFill>
                <a:srgbClr val="C00000"/>
              </a:solidFill>
            </a:endParaRPr>
          </a:p>
          <a:p>
            <a:endParaRPr lang="it-IT"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FR" dirty="0" err="1" smtClean="0"/>
              <a:t>Bisogni</a:t>
            </a:r>
            <a:r>
              <a:rPr lang="fr-FR" dirty="0" smtClean="0"/>
              <a:t> </a:t>
            </a:r>
            <a:r>
              <a:rPr lang="fr-FR" dirty="0" err="1" smtClean="0"/>
              <a:t>emersi</a:t>
            </a:r>
            <a:endParaRPr lang="fr-FR" dirty="0"/>
          </a:p>
        </p:txBody>
      </p:sp>
      <p:sp>
        <p:nvSpPr>
          <p:cNvPr id="3" name="Segnaposto contenuto 2"/>
          <p:cNvSpPr>
            <a:spLocks noGrp="1"/>
          </p:cNvSpPr>
          <p:nvPr>
            <p:ph idx="1"/>
          </p:nvPr>
        </p:nvSpPr>
        <p:spPr>
          <a:xfrm>
            <a:off x="251520" y="1600200"/>
            <a:ext cx="8208912" cy="4800600"/>
          </a:xfrm>
        </p:spPr>
        <p:txBody>
          <a:bodyPr>
            <a:noAutofit/>
          </a:bodyPr>
          <a:lstStyle/>
          <a:p>
            <a:pPr lvl="0"/>
            <a:r>
              <a:rPr lang="it-IT" sz="1800" dirty="0"/>
              <a:t>approfondire </a:t>
            </a:r>
            <a:r>
              <a:rPr lang="it-IT" sz="1800" b="1" dirty="0"/>
              <a:t>i contenuti delle Indicazioni Nazionali</a:t>
            </a:r>
            <a:r>
              <a:rPr lang="it-IT" sz="1800" dirty="0"/>
              <a:t>, con particolare riferimento alla didattica per competenze e alla realizzazione di un curricolo in verticale dai 3 ai 14 anni di geo- storia;</a:t>
            </a:r>
            <a:endParaRPr lang="fr-FR" sz="1800" dirty="0"/>
          </a:p>
          <a:p>
            <a:pPr lvl="0"/>
            <a:r>
              <a:rPr lang="it-IT" sz="1800" dirty="0"/>
              <a:t>mettere a punto </a:t>
            </a:r>
            <a:r>
              <a:rPr lang="it-IT" sz="1800" b="1" dirty="0"/>
              <a:t>pratiche di gestione della classe </a:t>
            </a:r>
            <a:r>
              <a:rPr lang="it-IT" sz="1800" dirty="0"/>
              <a:t>rispondenti ai vari stili cognitivi ed ai diversi bisogni educativi, nonché capaci di suscitare un apprendimento significativo;</a:t>
            </a:r>
            <a:endParaRPr lang="fr-FR" sz="1800" dirty="0"/>
          </a:p>
          <a:p>
            <a:pPr lvl="0"/>
            <a:r>
              <a:rPr lang="it-IT" sz="1800" b="1" dirty="0"/>
              <a:t>analizzare </a:t>
            </a:r>
            <a:r>
              <a:rPr lang="it-IT" sz="1800" b="1" dirty="0" smtClean="0"/>
              <a:t>le </a:t>
            </a:r>
            <a:r>
              <a:rPr lang="it-IT" sz="1800" b="1" dirty="0"/>
              <a:t>pratiche d’aula </a:t>
            </a:r>
            <a:r>
              <a:rPr lang="it-IT" sz="1800" dirty="0"/>
              <a:t>messe in atto quotidianamente per individuarne gli aspetti problematici e per comprendere come riformularle in vista dei traguardi di competenza previsti dalle Indicazioni Nazionali;</a:t>
            </a:r>
            <a:endParaRPr lang="fr-FR" sz="1800" dirty="0"/>
          </a:p>
          <a:p>
            <a:pPr lvl="0"/>
            <a:r>
              <a:rPr lang="it-IT" sz="1800" dirty="0"/>
              <a:t>realizzare </a:t>
            </a:r>
            <a:r>
              <a:rPr lang="it-IT" sz="1800" b="1" dirty="0"/>
              <a:t>spazi comuni/opportunità di confronto </a:t>
            </a:r>
            <a:r>
              <a:rPr lang="it-IT" sz="1800" dirty="0"/>
              <a:t>tra insegnanti dei diversi ordini di scuola sulle strategie didattiche e sulla costruzione di un curricolo in verticale;</a:t>
            </a:r>
            <a:endParaRPr lang="fr-FR" sz="1800" dirty="0"/>
          </a:p>
          <a:p>
            <a:pPr lvl="0"/>
            <a:r>
              <a:rPr lang="it-IT" sz="1800" b="1" dirty="0"/>
              <a:t>acquisire strumenti metodologici</a:t>
            </a:r>
            <a:r>
              <a:rPr lang="it-IT" sz="1800" dirty="0"/>
              <a:t> </a:t>
            </a:r>
            <a:r>
              <a:rPr lang="it-IT" sz="1800" dirty="0" smtClean="0"/>
              <a:t>per </a:t>
            </a:r>
            <a:r>
              <a:rPr lang="it-IT" sz="1800" dirty="0"/>
              <a:t>favorire una costante riflessione sulle pratiche didattiche e un continuo miglioramento delle stesse;</a:t>
            </a:r>
            <a:endParaRPr lang="fr-FR" sz="1800" dirty="0"/>
          </a:p>
          <a:p>
            <a:pPr lvl="0"/>
            <a:r>
              <a:rPr lang="it-IT" sz="1800" dirty="0"/>
              <a:t>potenziare gli </a:t>
            </a:r>
            <a:r>
              <a:rPr lang="it-IT" sz="1800" b="1" dirty="0"/>
              <a:t>operatori cognitivi di base della geo- storia </a:t>
            </a:r>
            <a:r>
              <a:rPr lang="it-IT" sz="1800" dirty="0" smtClean="0"/>
              <a:t>necessari </a:t>
            </a:r>
            <a:r>
              <a:rPr lang="it-IT" sz="1800" dirty="0"/>
              <a:t>per lo sviluppo di competenze di tipo orientativo rispetto al vissuto degli alunni;</a:t>
            </a:r>
            <a:endParaRPr lang="fr-FR" sz="1800" dirty="0"/>
          </a:p>
          <a:p>
            <a:r>
              <a:rPr lang="it-IT" sz="1800" b="1" dirty="0"/>
              <a:t>contestualizzare l’apprendimento </a:t>
            </a:r>
            <a:r>
              <a:rPr lang="it-IT" sz="1800" dirty="0"/>
              <a:t>valorizzando la caratterizzazione storico-geografica dell’ambiente di vita degli </a:t>
            </a:r>
            <a:r>
              <a:rPr lang="it-IT" sz="1800" dirty="0" smtClean="0"/>
              <a:t>alunni.</a:t>
            </a:r>
            <a:endParaRPr lang="fr-FR" sz="1800" dirty="0"/>
          </a:p>
        </p:txBody>
      </p:sp>
    </p:spTree>
    <p:extLst>
      <p:ext uri="{BB962C8B-B14F-4D97-AF65-F5344CB8AC3E}">
        <p14:creationId xmlns="" xmlns:p14="http://schemas.microsoft.com/office/powerpoint/2010/main" val="15305688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Descrizione importante forma discorsiva </a:t>
            </a:r>
            <a:endParaRPr lang="it-IT" dirty="0"/>
          </a:p>
        </p:txBody>
      </p:sp>
      <p:sp>
        <p:nvSpPr>
          <p:cNvPr id="5" name="Segnaposto testo 4"/>
          <p:cNvSpPr>
            <a:spLocks noGrp="1"/>
          </p:cNvSpPr>
          <p:nvPr>
            <p:ph type="body" idx="1"/>
          </p:nvPr>
        </p:nvSpPr>
        <p:spPr/>
        <p:txBody>
          <a:bodyPr/>
          <a:lstStyle/>
          <a:p>
            <a:endParaRPr lang="it-IT"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Una descrizione che spiega</a:t>
            </a:r>
            <a:endParaRPr lang="it-IT" dirty="0"/>
          </a:p>
        </p:txBody>
      </p:sp>
      <p:sp>
        <p:nvSpPr>
          <p:cNvPr id="5" name="Segnaposto contenuto 4"/>
          <p:cNvSpPr>
            <a:spLocks noGrp="1"/>
          </p:cNvSpPr>
          <p:nvPr>
            <p:ph idx="1"/>
          </p:nvPr>
        </p:nvSpPr>
        <p:spPr/>
        <p:txBody>
          <a:bodyPr>
            <a:normAutofit fontScale="85000" lnSpcReduction="20000"/>
          </a:bodyPr>
          <a:lstStyle/>
          <a:p>
            <a:r>
              <a:rPr lang="it-IT" dirty="0" smtClean="0"/>
              <a:t>“Descrivere vuol dire vedere il particolare, cogliere la vita nella sua immediatezza e, in verità, il pubblico chiede proprio questo”;“Descrivere è un mezzo per conoscere: vedere e vedere bene è il primo compito del geografo. P. 69</a:t>
            </a:r>
          </a:p>
          <a:p>
            <a:r>
              <a:rPr lang="it-IT" dirty="0" smtClean="0"/>
              <a:t>“Descrivere, dunque. Ma non basta, bisogna anche spiegare. La geografia è una “descrizione razionale” 	</a:t>
            </a:r>
          </a:p>
          <a:p>
            <a:r>
              <a:rPr lang="it-IT" dirty="0" smtClean="0"/>
              <a:t>La geografia è una “descrizione razionale” che si è affermata come scienza del paesaggio o come studio scientifico dell’ambiente naturale o geografico o dell’ambiente fisico e biologico” pag.72).	</a:t>
            </a:r>
          </a:p>
          <a:p>
            <a:endParaRPr lang="it-IT" dirty="0" smtClean="0"/>
          </a:p>
          <a:p>
            <a:endParaRPr lang="it-IT"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Esempi di descrizioni </a:t>
            </a:r>
            <a:endParaRPr lang="it-IT" dirty="0"/>
          </a:p>
        </p:txBody>
      </p:sp>
      <p:sp>
        <p:nvSpPr>
          <p:cNvPr id="3" name="Segnaposto contenuto 2"/>
          <p:cNvSpPr>
            <a:spLocks noGrp="1"/>
          </p:cNvSpPr>
          <p:nvPr>
            <p:ph idx="1"/>
          </p:nvPr>
        </p:nvSpPr>
        <p:spPr/>
        <p:txBody>
          <a:bodyPr>
            <a:normAutofit fontScale="92500" lnSpcReduction="20000"/>
          </a:bodyPr>
          <a:lstStyle/>
          <a:p>
            <a:r>
              <a:rPr lang="it-IT" dirty="0" smtClean="0"/>
              <a:t>“ </a:t>
            </a:r>
            <a:r>
              <a:rPr lang="it-IT" dirty="0" err="1" smtClean="0"/>
              <a:t>Vidal</a:t>
            </a:r>
            <a:r>
              <a:rPr lang="it-IT" dirty="0" smtClean="0"/>
              <a:t> de la </a:t>
            </a:r>
            <a:r>
              <a:rPr lang="it-IT" dirty="0" err="1" smtClean="0"/>
              <a:t>Blanche</a:t>
            </a:r>
            <a:r>
              <a:rPr lang="it-IT" dirty="0" smtClean="0"/>
              <a:t> nel suo bellissimo Tableau de la </a:t>
            </a:r>
            <a:r>
              <a:rPr lang="it-IT" dirty="0" err="1" smtClean="0"/>
              <a:t>géographie</a:t>
            </a:r>
            <a:r>
              <a:rPr lang="it-IT" dirty="0" smtClean="0"/>
              <a:t> de la France. Il suolo, il rilievo, gli specchi d'acqua, il cielo, la vegetazione (sia nelle linee sia nelle masse), il toccante aspetto umano della Francia, tutto è stato colto e reso da </a:t>
            </a:r>
            <a:r>
              <a:rPr lang="it-IT" dirty="0" err="1" smtClean="0"/>
              <a:t>Vidal</a:t>
            </a:r>
            <a:r>
              <a:rPr lang="it-IT" dirty="0" smtClean="0"/>
              <a:t> de la </a:t>
            </a:r>
            <a:r>
              <a:rPr lang="it-IT" dirty="0" err="1" smtClean="0"/>
              <a:t>Blanche</a:t>
            </a:r>
            <a:r>
              <a:rPr lang="it-IT" dirty="0" smtClean="0"/>
              <a:t> con straordinaria intelligenza, con una tenerezza assai vicina, anche se meno romantica, a quella di </a:t>
            </a:r>
            <a:r>
              <a:rPr lang="it-IT" dirty="0" err="1" smtClean="0"/>
              <a:t>Michelet</a:t>
            </a:r>
            <a:r>
              <a:rPr lang="it-IT" dirty="0" smtClean="0"/>
              <a:t>, in una descrizione intensa, nervosa, fatta di nozioni brevi, con un segno netto, incisivo, con colori schietti, con un acuto senso dell'armonia dei piani” (pag.70-71); 	</a:t>
            </a:r>
          </a:p>
          <a:p>
            <a:endParaRPr lang="it-IT"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Una descrizione</a:t>
            </a:r>
            <a:endParaRPr lang="it-IT" dirty="0"/>
          </a:p>
        </p:txBody>
      </p:sp>
      <p:sp>
        <p:nvSpPr>
          <p:cNvPr id="3" name="Segnaposto contenuto 2"/>
          <p:cNvSpPr>
            <a:spLocks noGrp="1"/>
          </p:cNvSpPr>
          <p:nvPr>
            <p:ph idx="1"/>
          </p:nvPr>
        </p:nvSpPr>
        <p:spPr>
          <a:xfrm>
            <a:off x="323528" y="1600200"/>
            <a:ext cx="8363272" cy="4925144"/>
          </a:xfrm>
        </p:spPr>
        <p:txBody>
          <a:bodyPr>
            <a:normAutofit fontScale="85000" lnSpcReduction="20000"/>
          </a:bodyPr>
          <a:lstStyle/>
          <a:p>
            <a:r>
              <a:rPr lang="it-IT" dirty="0" smtClean="0"/>
              <a:t>“I tipici villaggi lorenesi vi sono noti: al centro le case addossate le une alle altre, strette in duplice fila </a:t>
            </a:r>
          </a:p>
          <a:p>
            <a:r>
              <a:rPr lang="it-IT" dirty="0" smtClean="0"/>
              <a:t>lungo la strada principale, trasformata così in un cortile di fattoria e all’intorno il gran cerchio dei campi </a:t>
            </a:r>
          </a:p>
          <a:p>
            <a:r>
              <a:rPr lang="it-IT" dirty="0" smtClean="0"/>
              <a:t>coltivati con le sue tre stagioni dai diversi colori: il frumento, l’avena e i maggesi, e , per finire, a partire </a:t>
            </a:r>
          </a:p>
          <a:p>
            <a:r>
              <a:rPr lang="it-IT" dirty="0" smtClean="0"/>
              <a:t>dal perimetro del cerchio, si estende la foresta, che incappucciando le collinette calcaree e ricoprendo le terre ancor più lontane, disegna la lunga linea azzurro cupo dell’orizzonte. </a:t>
            </a:r>
          </a:p>
          <a:p>
            <a:r>
              <a:rPr lang="it-IT" dirty="0" smtClean="0"/>
              <a:t>Abitato, campi e boschi;  tre zone, tre tipi di vita: il cibo, il lavoro di ogni giorno, le attività saltuarie dei boscaioli” (pag.80). 	 	</a:t>
            </a:r>
          </a:p>
          <a:p>
            <a:endParaRPr lang="it-IT"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fontScale="90000"/>
          </a:bodyPr>
          <a:lstStyle/>
          <a:p>
            <a:r>
              <a:rPr lang="it-IT" dirty="0" smtClean="0"/>
              <a:t>la geostoria nelle pratiche di insegnamento: qualche esempio</a:t>
            </a:r>
            <a:endParaRPr lang="it-IT" dirty="0"/>
          </a:p>
        </p:txBody>
      </p:sp>
      <p:sp>
        <p:nvSpPr>
          <p:cNvPr id="5" name="Segnaposto testo 4"/>
          <p:cNvSpPr>
            <a:spLocks noGrp="1"/>
          </p:cNvSpPr>
          <p:nvPr>
            <p:ph type="body" idx="1"/>
          </p:nvPr>
        </p:nvSpPr>
        <p:spPr/>
        <p:txBody>
          <a:bodyPr/>
          <a:lstStyle/>
          <a:p>
            <a:endParaRPr lang="it-IT"/>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r>
              <a:rPr lang="it-IT" sz="3600" dirty="0" smtClean="0"/>
              <a:t>Geostoria del neolitico: modello sbagliato</a:t>
            </a:r>
            <a:endParaRPr lang="it-IT" sz="3600" dirty="0"/>
          </a:p>
        </p:txBody>
      </p:sp>
      <p:graphicFrame>
        <p:nvGraphicFramePr>
          <p:cNvPr id="6" name="Segnaposto contenuto 5"/>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asellaDiTesto 6"/>
          <p:cNvSpPr txBox="1"/>
          <p:nvPr/>
        </p:nvSpPr>
        <p:spPr>
          <a:xfrm>
            <a:off x="755576" y="1412776"/>
            <a:ext cx="4608512" cy="707886"/>
          </a:xfrm>
          <a:prstGeom prst="rect">
            <a:avLst/>
          </a:prstGeom>
          <a:noFill/>
        </p:spPr>
        <p:txBody>
          <a:bodyPr wrap="square" rtlCol="0">
            <a:spAutoFit/>
          </a:bodyPr>
          <a:lstStyle/>
          <a:p>
            <a:r>
              <a:rPr lang="it-IT" sz="2000" b="1" dirty="0" smtClean="0">
                <a:solidFill>
                  <a:srgbClr val="C00000"/>
                </a:solidFill>
              </a:rPr>
              <a:t>Senza concetti geografici, senza tempo, senza ambienti, senza territori</a:t>
            </a:r>
            <a:endParaRPr lang="it-IT" sz="2000" b="1" dirty="0">
              <a:solidFill>
                <a:srgbClr val="C0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r>
              <a:rPr lang="it-IT" sz="3600" dirty="0" smtClean="0"/>
              <a:t>Geostoria del neolitico: modello corretto</a:t>
            </a:r>
            <a:endParaRPr lang="it-IT" sz="3600" dirty="0"/>
          </a:p>
        </p:txBody>
      </p:sp>
      <p:graphicFrame>
        <p:nvGraphicFramePr>
          <p:cNvPr id="6" name="Segnaposto contenuto 5"/>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asellaDiTesto 6"/>
          <p:cNvSpPr txBox="1"/>
          <p:nvPr/>
        </p:nvSpPr>
        <p:spPr>
          <a:xfrm>
            <a:off x="755576" y="1412776"/>
            <a:ext cx="4608512" cy="707886"/>
          </a:xfrm>
          <a:prstGeom prst="rect">
            <a:avLst/>
          </a:prstGeom>
          <a:noFill/>
        </p:spPr>
        <p:txBody>
          <a:bodyPr wrap="square" rtlCol="0">
            <a:spAutoFit/>
          </a:bodyPr>
          <a:lstStyle/>
          <a:p>
            <a:r>
              <a:rPr lang="it-IT" sz="2000" b="1" dirty="0" smtClean="0">
                <a:solidFill>
                  <a:srgbClr val="C00000"/>
                </a:solidFill>
              </a:rPr>
              <a:t>I concetti geografici, e il tempo, messi in gioco</a:t>
            </a:r>
            <a:endParaRPr lang="it-IT" sz="2000" b="1" dirty="0">
              <a:solidFill>
                <a:srgbClr val="C0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normAutofit/>
          </a:bodyPr>
          <a:lstStyle/>
          <a:p>
            <a:pPr algn="ctr"/>
            <a:r>
              <a:rPr lang="it-IT" dirty="0" smtClean="0"/>
              <a:t>Geostoria d’Italia</a:t>
            </a:r>
            <a:endParaRPr lang="it-IT" dirty="0"/>
          </a:p>
        </p:txBody>
      </p:sp>
      <p:graphicFrame>
        <p:nvGraphicFramePr>
          <p:cNvPr id="4" name="Segnaposto contenuto 3"/>
          <p:cNvGraphicFramePr>
            <a:graphicFrameLocks noGrp="1"/>
          </p:cNvGraphicFramePr>
          <p:nvPr>
            <p:ph sz="quarter" idx="1"/>
          </p:nvPr>
        </p:nvGraphicFramePr>
        <p:xfrm>
          <a:off x="0" y="1556792"/>
          <a:ext cx="9144000" cy="5157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egnaposto data 5"/>
          <p:cNvSpPr>
            <a:spLocks noGrp="1"/>
          </p:cNvSpPr>
          <p:nvPr>
            <p:ph type="dt" sz="half" idx="10"/>
          </p:nvPr>
        </p:nvSpPr>
        <p:spPr/>
        <p:txBody>
          <a:bodyPr/>
          <a:lstStyle/>
          <a:p>
            <a:fld id="{1F9CDC95-6753-4A1E-8A8F-A12B4BDE3665}" type="datetime1">
              <a:rPr lang="it-IT" smtClean="0"/>
              <a:pPr/>
              <a:t>23/10/2015</a:t>
            </a:fld>
            <a:endParaRPr lang="it-IT"/>
          </a:p>
        </p:txBody>
      </p:sp>
      <p:sp>
        <p:nvSpPr>
          <p:cNvPr id="7" name="Segnaposto numero diapositiva 6"/>
          <p:cNvSpPr>
            <a:spLocks noGrp="1"/>
          </p:cNvSpPr>
          <p:nvPr>
            <p:ph type="sldNum" sz="quarter" idx="12"/>
          </p:nvPr>
        </p:nvSpPr>
        <p:spPr/>
        <p:txBody>
          <a:bodyPr>
            <a:normAutofit/>
          </a:bodyPr>
          <a:lstStyle/>
          <a:p>
            <a:fld id="{C6A98A72-AEB3-4E84-8E2F-49B885F6842B}" type="slidenum">
              <a:rPr lang="it-IT" smtClean="0"/>
              <a:pPr/>
              <a:t>37</a:t>
            </a:fld>
            <a:endParaRPr lang="it-IT"/>
          </a:p>
        </p:txBody>
      </p:sp>
      <p:sp>
        <p:nvSpPr>
          <p:cNvPr id="8" name="Segnaposto piè di pagina 7"/>
          <p:cNvSpPr>
            <a:spLocks noGrp="1"/>
          </p:cNvSpPr>
          <p:nvPr>
            <p:ph type="ftr" sz="quarter" idx="11"/>
          </p:nvPr>
        </p:nvSpPr>
        <p:spPr/>
        <p:txBody>
          <a:bodyPr/>
          <a:lstStyle/>
          <a:p>
            <a:r>
              <a:rPr lang="it-IT" smtClean="0"/>
              <a:t>ivo mattozzi, bonifiche, paesaggio, patrimonio                                     </a:t>
            </a:r>
            <a:endParaRPr lang="it-IT"/>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2E328879-7E1B-4327-AC32-19083CD82791}" type="datetime1">
              <a:rPr lang="it-IT" smtClean="0"/>
              <a:pPr/>
              <a:t>23/10/2015</a:t>
            </a:fld>
            <a:endParaRPr lang="it-IT"/>
          </a:p>
        </p:txBody>
      </p:sp>
      <p:sp>
        <p:nvSpPr>
          <p:cNvPr id="4" name="Segnaposto piè di pagina 3"/>
          <p:cNvSpPr>
            <a:spLocks noGrp="1"/>
          </p:cNvSpPr>
          <p:nvPr>
            <p:ph type="ftr" sz="quarter" idx="11"/>
          </p:nvPr>
        </p:nvSpPr>
        <p:spPr/>
        <p:txBody>
          <a:bodyPr/>
          <a:lstStyle/>
          <a:p>
            <a:r>
              <a:rPr lang="it-IT" smtClean="0"/>
              <a:t>ivo mattozzi, bonifiche, paesaggio, patrimonio                                     </a:t>
            </a:r>
            <a:endParaRPr lang="it-IT"/>
          </a:p>
        </p:txBody>
      </p:sp>
      <p:sp>
        <p:nvSpPr>
          <p:cNvPr id="5" name="Segnaposto numero diapositiva 4"/>
          <p:cNvSpPr>
            <a:spLocks noGrp="1"/>
          </p:cNvSpPr>
          <p:nvPr>
            <p:ph type="sldNum" sz="quarter" idx="12"/>
          </p:nvPr>
        </p:nvSpPr>
        <p:spPr/>
        <p:txBody>
          <a:bodyPr>
            <a:normAutofit/>
          </a:bodyPr>
          <a:lstStyle/>
          <a:p>
            <a:fld id="{C6A98A72-AEB3-4E84-8E2F-49B885F6842B}" type="slidenum">
              <a:rPr lang="it-IT" smtClean="0"/>
              <a:pPr/>
              <a:t>38</a:t>
            </a:fld>
            <a:endParaRPr lang="it-IT"/>
          </a:p>
        </p:txBody>
      </p:sp>
      <p:pic>
        <p:nvPicPr>
          <p:cNvPr id="1026" name="Picture 2" descr="C:\Users\ivo\AppData\Roaming\PixelMetrics\CaptureWiz\LastCaptures\2011-01-25_01-39-16-535.png"/>
          <p:cNvPicPr>
            <a:picLocks noChangeAspect="1" noChangeArrowheads="1"/>
          </p:cNvPicPr>
          <p:nvPr/>
        </p:nvPicPr>
        <p:blipFill>
          <a:blip r:embed="rId2" cstate="print"/>
          <a:srcRect/>
          <a:stretch>
            <a:fillRect/>
          </a:stretch>
        </p:blipFill>
        <p:spPr bwMode="auto">
          <a:xfrm>
            <a:off x="3080600" y="0"/>
            <a:ext cx="6063400" cy="6858000"/>
          </a:xfrm>
          <a:prstGeom prst="rect">
            <a:avLst/>
          </a:prstGeom>
          <a:noFill/>
        </p:spPr>
      </p:pic>
      <p:sp>
        <p:nvSpPr>
          <p:cNvPr id="11" name="CasellaDiTesto 10"/>
          <p:cNvSpPr txBox="1"/>
          <p:nvPr/>
        </p:nvSpPr>
        <p:spPr>
          <a:xfrm>
            <a:off x="179512" y="332656"/>
            <a:ext cx="2736304" cy="646331"/>
          </a:xfrm>
          <a:prstGeom prst="rect">
            <a:avLst/>
          </a:prstGeom>
          <a:noFill/>
        </p:spPr>
        <p:txBody>
          <a:bodyPr wrap="square" rtlCol="0">
            <a:spAutoFit/>
          </a:bodyPr>
          <a:lstStyle/>
          <a:p>
            <a:r>
              <a:rPr lang="it-IT" dirty="0" smtClean="0"/>
              <a:t>Zone altimetriche dell’Italia</a:t>
            </a:r>
          </a:p>
          <a:p>
            <a:r>
              <a:rPr lang="it-IT" dirty="0" smtClean="0"/>
              <a:t>Le piane costiere</a:t>
            </a:r>
            <a:endParaRPr lang="it-IT"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2E328879-7E1B-4327-AC32-19083CD82791}" type="datetime1">
              <a:rPr lang="it-IT" smtClean="0"/>
              <a:pPr/>
              <a:t>23/10/2015</a:t>
            </a:fld>
            <a:endParaRPr lang="it-IT"/>
          </a:p>
        </p:txBody>
      </p:sp>
      <p:sp>
        <p:nvSpPr>
          <p:cNvPr id="4" name="Segnaposto piè di pagina 3"/>
          <p:cNvSpPr>
            <a:spLocks noGrp="1"/>
          </p:cNvSpPr>
          <p:nvPr>
            <p:ph type="ftr" sz="quarter" idx="11"/>
          </p:nvPr>
        </p:nvSpPr>
        <p:spPr/>
        <p:txBody>
          <a:bodyPr/>
          <a:lstStyle/>
          <a:p>
            <a:r>
              <a:rPr lang="it-IT" smtClean="0"/>
              <a:t>ivo mattozzi, bonifiche, paesaggio, patrimonio                                     </a:t>
            </a:r>
            <a:endParaRPr lang="it-IT"/>
          </a:p>
        </p:txBody>
      </p:sp>
      <p:sp>
        <p:nvSpPr>
          <p:cNvPr id="5" name="Segnaposto numero diapositiva 4"/>
          <p:cNvSpPr>
            <a:spLocks noGrp="1"/>
          </p:cNvSpPr>
          <p:nvPr>
            <p:ph type="sldNum" sz="quarter" idx="12"/>
          </p:nvPr>
        </p:nvSpPr>
        <p:spPr/>
        <p:txBody>
          <a:bodyPr>
            <a:normAutofit/>
          </a:bodyPr>
          <a:lstStyle/>
          <a:p>
            <a:fld id="{C6A98A72-AEB3-4E84-8E2F-49B885F6842B}" type="slidenum">
              <a:rPr lang="it-IT" smtClean="0"/>
              <a:pPr/>
              <a:t>39</a:t>
            </a:fld>
            <a:endParaRPr lang="it-IT"/>
          </a:p>
        </p:txBody>
      </p:sp>
      <p:sp>
        <p:nvSpPr>
          <p:cNvPr id="6" name="Segnaposto contenuto 5"/>
          <p:cNvSpPr>
            <a:spLocks noGrp="1"/>
          </p:cNvSpPr>
          <p:nvPr>
            <p:ph sz="quarter" idx="4294967295"/>
          </p:nvPr>
        </p:nvSpPr>
        <p:spPr>
          <a:xfrm>
            <a:off x="0" y="404664"/>
            <a:ext cx="4932039" cy="5949280"/>
          </a:xfrm>
        </p:spPr>
        <p:txBody>
          <a:bodyPr>
            <a:normAutofit fontScale="62500" lnSpcReduction="20000"/>
          </a:bodyPr>
          <a:lstStyle/>
          <a:p>
            <a:r>
              <a:rPr lang="it-IT" dirty="0" smtClean="0"/>
              <a:t>Le </a:t>
            </a:r>
            <a:r>
              <a:rPr lang="it-IT" b="1" dirty="0" smtClean="0"/>
              <a:t>pianure italiane</a:t>
            </a:r>
            <a:r>
              <a:rPr lang="it-IT" dirty="0" smtClean="0"/>
              <a:t> occupano solo 1/4 della superficie totale: tali non possono essere considerate le  conche appenniniche dell'Italia centrale, le strisce costiere dei golfi del Mar Tirreno, le maremme, o le foci pianeggianti dei fiumi appenninici lungo l'Adriatico.</a:t>
            </a:r>
          </a:p>
          <a:p>
            <a:pPr>
              <a:buNone/>
            </a:pPr>
            <a:r>
              <a:rPr lang="it-IT" dirty="0" smtClean="0"/>
              <a:t>Origine delle pianure italiane</a:t>
            </a:r>
          </a:p>
          <a:p>
            <a:r>
              <a:rPr lang="it-IT" dirty="0" smtClean="0"/>
              <a:t>da </a:t>
            </a:r>
            <a:r>
              <a:rPr lang="it-IT" b="1" dirty="0" smtClean="0"/>
              <a:t>sollevamento</a:t>
            </a:r>
            <a:r>
              <a:rPr lang="it-IT" dirty="0" smtClean="0"/>
              <a:t>: Tavoliere delle Puglie</a:t>
            </a:r>
          </a:p>
          <a:p>
            <a:r>
              <a:rPr lang="it-IT" b="1" dirty="0" smtClean="0"/>
              <a:t>vulcanica</a:t>
            </a:r>
            <a:r>
              <a:rPr lang="it-IT" dirty="0" smtClean="0"/>
              <a:t>: Piana del Volturno, Piana di Catania</a:t>
            </a:r>
          </a:p>
          <a:p>
            <a:r>
              <a:rPr lang="it-IT" b="1" dirty="0" smtClean="0"/>
              <a:t>alluvionale</a:t>
            </a:r>
            <a:r>
              <a:rPr lang="it-IT" dirty="0" smtClean="0"/>
              <a:t>: Pianura Padana, pianure marchigiane, Terra di Bari, Valle d'</a:t>
            </a:r>
            <a:r>
              <a:rPr lang="it-IT" dirty="0" err="1" smtClean="0"/>
              <a:t>Itria</a:t>
            </a:r>
            <a:r>
              <a:rPr lang="it-IT" dirty="0" smtClean="0"/>
              <a:t>, Arco ionico  tarantino, Salento, Metapontino , Piana di </a:t>
            </a:r>
            <a:r>
              <a:rPr lang="it-IT" dirty="0" err="1" smtClean="0"/>
              <a:t>Sibari</a:t>
            </a:r>
            <a:r>
              <a:rPr lang="it-IT" dirty="0" smtClean="0"/>
              <a:t>, altre pianure abruzzesi, altre pianure molisane, altre pianure calabresi, altre pianure siciliane,Campidano, Nurra, altre pianure sarde, altre pianure lucane, altre pianure campane, Agro Pontino, Agro Romano, Maremma e Valdarno.</a:t>
            </a:r>
          </a:p>
          <a:p>
            <a:r>
              <a:rPr lang="it-IT" dirty="0" smtClean="0"/>
              <a:t>Wikipedia, </a:t>
            </a:r>
            <a:r>
              <a:rPr lang="it-IT" i="1" dirty="0" smtClean="0"/>
              <a:t>Pianure italiane</a:t>
            </a:r>
            <a:endParaRPr lang="it-IT" dirty="0" smtClean="0"/>
          </a:p>
        </p:txBody>
      </p:sp>
      <p:pic>
        <p:nvPicPr>
          <p:cNvPr id="71682" name="Picture 2" descr="C:\Users\ivo\AppData\Roaming\PixelMetrics\CaptureWiz\LastCaptures\2011-01-25_01-39-16-535.png"/>
          <p:cNvPicPr>
            <a:picLocks noChangeAspect="1" noChangeArrowheads="1"/>
          </p:cNvPicPr>
          <p:nvPr/>
        </p:nvPicPr>
        <p:blipFill>
          <a:blip r:embed="rId2" cstate="print"/>
          <a:srcRect/>
          <a:stretch>
            <a:fillRect/>
          </a:stretch>
        </p:blipFill>
        <p:spPr bwMode="auto">
          <a:xfrm>
            <a:off x="4801589" y="980728"/>
            <a:ext cx="4342411" cy="491147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fr-FR" dirty="0" err="1" smtClean="0"/>
              <a:t>Obiettivi</a:t>
            </a:r>
            <a:r>
              <a:rPr lang="fr-FR" dirty="0" smtClean="0"/>
              <a:t> da </a:t>
            </a:r>
            <a:r>
              <a:rPr lang="fr-FR" dirty="0" err="1" smtClean="0"/>
              <a:t>raggiungere</a:t>
            </a:r>
            <a:endParaRPr lang="fr-FR" dirty="0"/>
          </a:p>
        </p:txBody>
      </p:sp>
      <p:sp>
        <p:nvSpPr>
          <p:cNvPr id="3" name="Segnaposto contenuto 2"/>
          <p:cNvSpPr>
            <a:spLocks noGrp="1"/>
          </p:cNvSpPr>
          <p:nvPr>
            <p:ph idx="1"/>
          </p:nvPr>
        </p:nvSpPr>
        <p:spPr/>
        <p:txBody>
          <a:bodyPr/>
          <a:lstStyle/>
          <a:p>
            <a:r>
              <a:rPr lang="fr-FR" sz="3200" dirty="0" err="1" smtClean="0">
                <a:solidFill>
                  <a:srgbClr val="0070C0"/>
                </a:solidFill>
              </a:rPr>
              <a:t>Individuazione</a:t>
            </a:r>
            <a:r>
              <a:rPr lang="fr-FR" sz="3200" dirty="0" smtClean="0">
                <a:solidFill>
                  <a:srgbClr val="0070C0"/>
                </a:solidFill>
              </a:rPr>
              <a:t> di </a:t>
            </a:r>
            <a:r>
              <a:rPr lang="fr-FR" sz="3200" dirty="0" err="1" smtClean="0">
                <a:solidFill>
                  <a:srgbClr val="0070C0"/>
                </a:solidFill>
              </a:rPr>
              <a:t>linee</a:t>
            </a:r>
            <a:r>
              <a:rPr lang="fr-FR" sz="3200" dirty="0" smtClean="0">
                <a:solidFill>
                  <a:srgbClr val="0070C0"/>
                </a:solidFill>
              </a:rPr>
              <a:t> guida e di </a:t>
            </a:r>
            <a:r>
              <a:rPr lang="fr-FR" sz="3200" dirty="0" err="1" smtClean="0">
                <a:solidFill>
                  <a:srgbClr val="0070C0"/>
                </a:solidFill>
              </a:rPr>
              <a:t>domande</a:t>
            </a:r>
            <a:r>
              <a:rPr lang="fr-FR" sz="3200" dirty="0" smtClean="0">
                <a:solidFill>
                  <a:srgbClr val="0070C0"/>
                </a:solidFill>
              </a:rPr>
              <a:t> guida per la </a:t>
            </a:r>
            <a:r>
              <a:rPr lang="fr-FR" sz="3200" dirty="0" err="1" smtClean="0">
                <a:solidFill>
                  <a:srgbClr val="0070C0"/>
                </a:solidFill>
              </a:rPr>
              <a:t>progettazione</a:t>
            </a:r>
            <a:r>
              <a:rPr lang="fr-FR" sz="3200" dirty="0" smtClean="0">
                <a:solidFill>
                  <a:srgbClr val="0070C0"/>
                </a:solidFill>
              </a:rPr>
              <a:t> di </a:t>
            </a:r>
            <a:r>
              <a:rPr lang="fr-FR" sz="3200" dirty="0" err="1" smtClean="0">
                <a:solidFill>
                  <a:srgbClr val="0070C0"/>
                </a:solidFill>
              </a:rPr>
              <a:t>una</a:t>
            </a:r>
            <a:r>
              <a:rPr lang="fr-FR" sz="3200" dirty="0" smtClean="0">
                <a:solidFill>
                  <a:srgbClr val="0070C0"/>
                </a:solidFill>
              </a:rPr>
              <a:t> </a:t>
            </a:r>
            <a:r>
              <a:rPr lang="fr-FR" sz="3200" dirty="0" err="1" smtClean="0">
                <a:solidFill>
                  <a:srgbClr val="0070C0"/>
                </a:solidFill>
              </a:rPr>
              <a:t>didattica</a:t>
            </a:r>
            <a:r>
              <a:rPr lang="fr-FR" sz="3200" dirty="0" smtClean="0">
                <a:solidFill>
                  <a:srgbClr val="0070C0"/>
                </a:solidFill>
              </a:rPr>
              <a:t> volta allo </a:t>
            </a:r>
            <a:r>
              <a:rPr lang="fr-FR" sz="3200" dirty="0" err="1" smtClean="0">
                <a:solidFill>
                  <a:srgbClr val="0070C0"/>
                </a:solidFill>
              </a:rPr>
              <a:t>sviluppo</a:t>
            </a:r>
            <a:r>
              <a:rPr lang="fr-FR" sz="3200" dirty="0" smtClean="0">
                <a:solidFill>
                  <a:srgbClr val="0070C0"/>
                </a:solidFill>
              </a:rPr>
              <a:t> delle </a:t>
            </a:r>
            <a:r>
              <a:rPr lang="fr-FR" sz="3200" dirty="0" err="1" smtClean="0">
                <a:solidFill>
                  <a:srgbClr val="0070C0"/>
                </a:solidFill>
              </a:rPr>
              <a:t>competenze</a:t>
            </a:r>
            <a:endParaRPr lang="fr-FR" sz="3200" dirty="0" smtClean="0">
              <a:solidFill>
                <a:srgbClr val="0070C0"/>
              </a:solidFill>
            </a:endParaRPr>
          </a:p>
          <a:p>
            <a:r>
              <a:rPr lang="fr-FR" sz="3200" dirty="0" err="1" smtClean="0"/>
              <a:t>Individuazione</a:t>
            </a:r>
            <a:r>
              <a:rPr lang="fr-FR" sz="3200" dirty="0" smtClean="0"/>
              <a:t> delle </a:t>
            </a:r>
            <a:r>
              <a:rPr lang="fr-FR" sz="3200" dirty="0" err="1" smtClean="0"/>
              <a:t>pratiche</a:t>
            </a:r>
            <a:r>
              <a:rPr lang="fr-FR" sz="3200" dirty="0" smtClean="0"/>
              <a:t> in classe </a:t>
            </a:r>
            <a:r>
              <a:rPr lang="fr-FR" sz="3200" dirty="0" err="1" smtClean="0"/>
              <a:t>che</a:t>
            </a:r>
            <a:r>
              <a:rPr lang="fr-FR" sz="3200" dirty="0" smtClean="0"/>
              <a:t> </a:t>
            </a:r>
            <a:r>
              <a:rPr lang="fr-FR" sz="3200" dirty="0" err="1" smtClean="0"/>
              <a:t>attivano</a:t>
            </a:r>
            <a:r>
              <a:rPr lang="fr-FR" sz="3200" dirty="0" smtClean="0"/>
              <a:t> </a:t>
            </a:r>
            <a:r>
              <a:rPr lang="fr-FR" sz="3200" dirty="0" err="1" smtClean="0"/>
              <a:t>nello</a:t>
            </a:r>
            <a:r>
              <a:rPr lang="fr-FR" sz="3200" dirty="0" smtClean="0"/>
              <a:t> </a:t>
            </a:r>
            <a:r>
              <a:rPr lang="fr-FR" sz="3200" dirty="0" err="1" smtClean="0"/>
              <a:t>studente</a:t>
            </a:r>
            <a:r>
              <a:rPr lang="fr-FR" sz="3200" dirty="0" smtClean="0"/>
              <a:t> un </a:t>
            </a:r>
            <a:r>
              <a:rPr lang="fr-FR" sz="3200" dirty="0" err="1" smtClean="0"/>
              <a:t>atteggiamento</a:t>
            </a:r>
            <a:r>
              <a:rPr lang="fr-FR" sz="3200" dirty="0" smtClean="0"/>
              <a:t> </a:t>
            </a:r>
            <a:r>
              <a:rPr lang="fr-FR" sz="3200" dirty="0" err="1" smtClean="0"/>
              <a:t>competente</a:t>
            </a:r>
            <a:endParaRPr lang="fr-FR" sz="3200" dirty="0" smtClean="0"/>
          </a:p>
          <a:p>
            <a:r>
              <a:rPr lang="fr-FR" sz="3200" dirty="0" err="1" smtClean="0">
                <a:solidFill>
                  <a:srgbClr val="C00000"/>
                </a:solidFill>
              </a:rPr>
              <a:t>Individuazione</a:t>
            </a:r>
            <a:r>
              <a:rPr lang="fr-FR" sz="3200" dirty="0" smtClean="0">
                <a:solidFill>
                  <a:srgbClr val="C00000"/>
                </a:solidFill>
              </a:rPr>
              <a:t> di </a:t>
            </a:r>
            <a:r>
              <a:rPr lang="fr-FR" sz="3200" dirty="0" err="1" smtClean="0">
                <a:solidFill>
                  <a:srgbClr val="C00000"/>
                </a:solidFill>
              </a:rPr>
              <a:t>linee</a:t>
            </a:r>
            <a:r>
              <a:rPr lang="fr-FR" sz="3200" dirty="0" smtClean="0">
                <a:solidFill>
                  <a:srgbClr val="C00000"/>
                </a:solidFill>
              </a:rPr>
              <a:t> guida per l’</a:t>
            </a:r>
            <a:r>
              <a:rPr lang="fr-FR" sz="3200" dirty="0" err="1" smtClean="0">
                <a:solidFill>
                  <a:srgbClr val="C00000"/>
                </a:solidFill>
              </a:rPr>
              <a:t>elaborazione</a:t>
            </a:r>
            <a:r>
              <a:rPr lang="fr-FR" sz="3200" dirty="0" smtClean="0">
                <a:solidFill>
                  <a:srgbClr val="C00000"/>
                </a:solidFill>
              </a:rPr>
              <a:t> di un </a:t>
            </a:r>
            <a:r>
              <a:rPr lang="fr-FR" sz="3200" dirty="0" err="1" smtClean="0">
                <a:solidFill>
                  <a:srgbClr val="C00000"/>
                </a:solidFill>
              </a:rPr>
              <a:t>curricolo</a:t>
            </a:r>
            <a:r>
              <a:rPr lang="fr-FR" sz="3200" dirty="0" smtClean="0">
                <a:solidFill>
                  <a:srgbClr val="C00000"/>
                </a:solidFill>
              </a:rPr>
              <a:t> verticale di </a:t>
            </a:r>
            <a:r>
              <a:rPr lang="fr-FR" sz="3200" dirty="0" err="1" smtClean="0">
                <a:solidFill>
                  <a:srgbClr val="C00000"/>
                </a:solidFill>
              </a:rPr>
              <a:t>geostoria</a:t>
            </a:r>
            <a:endParaRPr lang="fr-FR" sz="3200" dirty="0" smtClean="0">
              <a:solidFill>
                <a:srgbClr val="C00000"/>
              </a:solidFill>
            </a:endParaRPr>
          </a:p>
          <a:p>
            <a:endParaRPr lang="fr-FR" dirty="0"/>
          </a:p>
        </p:txBody>
      </p:sp>
    </p:spTree>
    <p:extLst>
      <p:ext uri="{BB962C8B-B14F-4D97-AF65-F5344CB8AC3E}">
        <p14:creationId xmlns="" xmlns:p14="http://schemas.microsoft.com/office/powerpoint/2010/main" val="21626879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95536" y="0"/>
            <a:ext cx="8229600" cy="1143000"/>
          </a:xfrm>
        </p:spPr>
        <p:txBody>
          <a:bodyPr/>
          <a:lstStyle/>
          <a:p>
            <a:pPr algn="r"/>
            <a:r>
              <a:rPr lang="it-IT" dirty="0" smtClean="0"/>
              <a:t>Ambiente/territorio/paesaggio</a:t>
            </a:r>
            <a:endParaRPr lang="it-IT" dirty="0"/>
          </a:p>
        </p:txBody>
      </p:sp>
      <p:sp>
        <p:nvSpPr>
          <p:cNvPr id="5" name="Segnaposto data 4"/>
          <p:cNvSpPr>
            <a:spLocks noGrp="1"/>
          </p:cNvSpPr>
          <p:nvPr>
            <p:ph type="dt" sz="half" idx="10"/>
          </p:nvPr>
        </p:nvSpPr>
        <p:spPr/>
        <p:txBody>
          <a:bodyPr/>
          <a:lstStyle/>
          <a:p>
            <a:fld id="{8667FFC4-DAFF-4ABB-8DB8-3B270466B32E}" type="datetime1">
              <a:rPr lang="it-IT" smtClean="0"/>
              <a:pPr/>
              <a:t>23/10/2015</a:t>
            </a:fld>
            <a:endParaRPr lang="it-IT"/>
          </a:p>
        </p:txBody>
      </p:sp>
      <p:sp>
        <p:nvSpPr>
          <p:cNvPr id="7" name="Segnaposto piè di pagina 6"/>
          <p:cNvSpPr>
            <a:spLocks noGrp="1"/>
          </p:cNvSpPr>
          <p:nvPr>
            <p:ph type="ftr" sz="quarter" idx="11"/>
          </p:nvPr>
        </p:nvSpPr>
        <p:spPr/>
        <p:txBody>
          <a:bodyPr/>
          <a:lstStyle/>
          <a:p>
            <a:r>
              <a:rPr lang="it-IT" smtClean="0"/>
              <a:t>ivo mattozzi, bonifiche, paesaggio, patrimonio                                     </a:t>
            </a:r>
            <a:endParaRPr lang="it-IT"/>
          </a:p>
        </p:txBody>
      </p:sp>
      <p:sp>
        <p:nvSpPr>
          <p:cNvPr id="6" name="Segnaposto numero diapositiva 5"/>
          <p:cNvSpPr>
            <a:spLocks noGrp="1"/>
          </p:cNvSpPr>
          <p:nvPr>
            <p:ph type="sldNum" sz="quarter" idx="12"/>
          </p:nvPr>
        </p:nvSpPr>
        <p:spPr/>
        <p:txBody>
          <a:bodyPr/>
          <a:lstStyle/>
          <a:p>
            <a:fld id="{C6A98A72-AEB3-4E84-8E2F-49B885F6842B}" type="slidenum">
              <a:rPr lang="it-IT" smtClean="0"/>
              <a:pPr/>
              <a:t>40</a:t>
            </a:fld>
            <a:endParaRPr lang="it-IT"/>
          </a:p>
        </p:txBody>
      </p:sp>
      <p:sp>
        <p:nvSpPr>
          <p:cNvPr id="2" name="Segnaposto testo 1"/>
          <p:cNvSpPr>
            <a:spLocks noGrp="1"/>
          </p:cNvSpPr>
          <p:nvPr>
            <p:ph type="body" idx="4294967295"/>
          </p:nvPr>
        </p:nvSpPr>
        <p:spPr>
          <a:xfrm>
            <a:off x="611560" y="980729"/>
            <a:ext cx="7772400" cy="1224136"/>
          </a:xfrm>
        </p:spPr>
        <p:txBody>
          <a:bodyPr>
            <a:normAutofit fontScale="70000" lnSpcReduction="20000"/>
          </a:bodyPr>
          <a:lstStyle/>
          <a:p>
            <a:r>
              <a:rPr lang="it-IT" dirty="0" smtClean="0"/>
              <a:t>Bonifica: Processo storico di modificazione ambientale, idraulica e agronomica, delle pianure. In Italia la maggior parte delle pianure era colpita da disordine idrografico con corsi d'acqua divaganti e conche paludose.</a:t>
            </a:r>
            <a:endParaRPr lang="it-IT" dirty="0"/>
          </a:p>
        </p:txBody>
      </p:sp>
      <p:graphicFrame>
        <p:nvGraphicFramePr>
          <p:cNvPr id="9" name="Diagramma 8"/>
          <p:cNvGraphicFramePr/>
          <p:nvPr/>
        </p:nvGraphicFramePr>
        <p:xfrm>
          <a:off x="467544" y="980728"/>
          <a:ext cx="8676456" cy="5877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CasellaDiTesto 9"/>
          <p:cNvSpPr txBox="1"/>
          <p:nvPr/>
        </p:nvSpPr>
        <p:spPr>
          <a:xfrm>
            <a:off x="467544" y="2204864"/>
            <a:ext cx="2448272" cy="646331"/>
          </a:xfrm>
          <a:prstGeom prst="rect">
            <a:avLst/>
          </a:prstGeom>
          <a:noFill/>
        </p:spPr>
        <p:txBody>
          <a:bodyPr wrap="square" rtlCol="0">
            <a:spAutoFit/>
          </a:bodyPr>
          <a:lstStyle/>
          <a:p>
            <a:pPr algn="ctr"/>
            <a:r>
              <a:rPr lang="it-IT" b="1" dirty="0" smtClean="0">
                <a:solidFill>
                  <a:srgbClr val="C00000"/>
                </a:solidFill>
              </a:rPr>
              <a:t>Ambiente e paesaggio </a:t>
            </a:r>
          </a:p>
          <a:p>
            <a:pPr algn="ctr"/>
            <a:r>
              <a:rPr lang="it-IT" b="1" dirty="0" smtClean="0">
                <a:solidFill>
                  <a:srgbClr val="C00000"/>
                </a:solidFill>
              </a:rPr>
              <a:t>paludosi </a:t>
            </a:r>
            <a:endParaRPr lang="it-IT" b="1" dirty="0">
              <a:solidFill>
                <a:srgbClr val="C0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pPr algn="r"/>
            <a:r>
              <a:rPr lang="it-IT" dirty="0" smtClean="0"/>
              <a:t>Il caso di una bonifica</a:t>
            </a:r>
            <a:endParaRPr lang="it-IT" dirty="0"/>
          </a:p>
        </p:txBody>
      </p:sp>
      <p:sp>
        <p:nvSpPr>
          <p:cNvPr id="5" name="Segnaposto testo 4"/>
          <p:cNvSpPr>
            <a:spLocks noGrp="1"/>
          </p:cNvSpPr>
          <p:nvPr>
            <p:ph idx="1"/>
          </p:nvPr>
        </p:nvSpPr>
        <p:spPr>
          <a:xfrm>
            <a:off x="467544" y="1124745"/>
            <a:ext cx="8229600" cy="2160240"/>
          </a:xfrm>
        </p:spPr>
        <p:txBody>
          <a:bodyPr>
            <a:normAutofit lnSpcReduction="10000"/>
          </a:bodyPr>
          <a:lstStyle/>
          <a:p>
            <a:r>
              <a:rPr lang="it-IT" sz="2400" b="1" dirty="0" smtClean="0">
                <a:hlinkClick r:id="rId2"/>
              </a:rPr>
              <a:t>La bonifica integrale</a:t>
            </a:r>
            <a:endParaRPr lang="it-IT" sz="2400" dirty="0" smtClean="0"/>
          </a:p>
          <a:p>
            <a:r>
              <a:rPr lang="it-IT" sz="2400" dirty="0" smtClean="0"/>
              <a:t>Antonio </a:t>
            </a:r>
            <a:r>
              <a:rPr lang="it-IT" sz="2400" dirty="0" err="1" smtClean="0"/>
              <a:t>Tagarelli</a:t>
            </a:r>
            <a:r>
              <a:rPr lang="it-IT" sz="2400" dirty="0" smtClean="0"/>
              <a:t>, Anna </a:t>
            </a:r>
            <a:r>
              <a:rPr lang="it-IT" sz="2400" dirty="0" err="1" smtClean="0"/>
              <a:t>Piro</a:t>
            </a:r>
            <a:r>
              <a:rPr lang="it-IT" sz="2400" dirty="0" smtClean="0"/>
              <a:t>, Giuseppe </a:t>
            </a:r>
            <a:r>
              <a:rPr lang="it-IT" sz="2400" dirty="0" err="1" smtClean="0"/>
              <a:t>Tagarelli</a:t>
            </a:r>
            <a:endParaRPr lang="it-IT" sz="2400" dirty="0" smtClean="0"/>
          </a:p>
          <a:p>
            <a:r>
              <a:rPr lang="it-IT" sz="2400" dirty="0" smtClean="0">
                <a:hlinkClick r:id="rId3"/>
              </a:rPr>
              <a:t>http://www.area.cs.cnr.it/</a:t>
            </a:r>
            <a:r>
              <a:rPr lang="it-IT" sz="2400" dirty="0" err="1" smtClean="0">
                <a:hlinkClick r:id="rId3"/>
              </a:rPr>
              <a:t>imseb</a:t>
            </a:r>
            <a:r>
              <a:rPr lang="it-IT" sz="2400" dirty="0" smtClean="0">
                <a:hlinkClick r:id="rId3"/>
              </a:rPr>
              <a:t>/malaria/bonifica/</a:t>
            </a:r>
            <a:endParaRPr lang="it-IT" sz="2400" dirty="0" smtClean="0"/>
          </a:p>
          <a:p>
            <a:r>
              <a:rPr lang="it-IT" sz="2000" b="1" dirty="0" smtClean="0"/>
              <a:t>LA BONIFICA DELLA PIANA </a:t>
            </a:r>
            <a:r>
              <a:rPr lang="it-IT" sz="2000" b="1" dirty="0" err="1" smtClean="0"/>
              <a:t>DI</a:t>
            </a:r>
            <a:r>
              <a:rPr lang="it-IT" sz="2000" b="1" dirty="0" smtClean="0"/>
              <a:t> SANTA EUFEMIA</a:t>
            </a:r>
            <a:br>
              <a:rPr lang="it-IT" sz="2000" b="1" dirty="0" smtClean="0"/>
            </a:br>
            <a:r>
              <a:rPr lang="it-IT" sz="2000" b="1" dirty="0" smtClean="0"/>
              <a:t>[G. Medici &amp; P. Principi - Nicola </a:t>
            </a:r>
            <a:r>
              <a:rPr lang="it-IT" sz="2000" b="1" dirty="0" err="1" smtClean="0"/>
              <a:t>Zanicelli</a:t>
            </a:r>
            <a:r>
              <a:rPr lang="it-IT" sz="2000" b="1" dirty="0" smtClean="0"/>
              <a:t> Editore - Bologna, 1939</a:t>
            </a:r>
            <a:r>
              <a:rPr lang="it-IT" b="1" dirty="0" smtClean="0"/>
              <a:t>]  </a:t>
            </a:r>
            <a:endParaRPr lang="it-IT" dirty="0"/>
          </a:p>
        </p:txBody>
      </p:sp>
      <p:sp>
        <p:nvSpPr>
          <p:cNvPr id="9" name="Segnaposto data 8"/>
          <p:cNvSpPr>
            <a:spLocks noGrp="1"/>
          </p:cNvSpPr>
          <p:nvPr>
            <p:ph type="dt" sz="half" idx="10"/>
          </p:nvPr>
        </p:nvSpPr>
        <p:spPr/>
        <p:txBody>
          <a:bodyPr/>
          <a:lstStyle/>
          <a:p>
            <a:fld id="{3FA8C5D6-7674-4B93-966C-ED564F5A3B90}" type="datetime1">
              <a:rPr lang="it-IT" smtClean="0"/>
              <a:pPr/>
              <a:t>23/10/2015</a:t>
            </a:fld>
            <a:endParaRPr lang="it-IT"/>
          </a:p>
        </p:txBody>
      </p:sp>
      <p:sp>
        <p:nvSpPr>
          <p:cNvPr id="12" name="Segnaposto piè di pagina 11"/>
          <p:cNvSpPr>
            <a:spLocks noGrp="1"/>
          </p:cNvSpPr>
          <p:nvPr>
            <p:ph type="ftr" sz="quarter" idx="11"/>
          </p:nvPr>
        </p:nvSpPr>
        <p:spPr/>
        <p:txBody>
          <a:bodyPr/>
          <a:lstStyle/>
          <a:p>
            <a:r>
              <a:rPr lang="it-IT" smtClean="0"/>
              <a:t>ivo mattozzi, bonifiche, paesaggio, patrimonio                                     </a:t>
            </a:r>
            <a:endParaRPr lang="it-IT"/>
          </a:p>
        </p:txBody>
      </p:sp>
      <p:sp>
        <p:nvSpPr>
          <p:cNvPr id="11" name="Segnaposto numero diapositiva 10"/>
          <p:cNvSpPr>
            <a:spLocks noGrp="1"/>
          </p:cNvSpPr>
          <p:nvPr>
            <p:ph type="sldNum" sz="quarter" idx="12"/>
          </p:nvPr>
        </p:nvSpPr>
        <p:spPr/>
        <p:txBody>
          <a:bodyPr/>
          <a:lstStyle/>
          <a:p>
            <a:fld id="{C6A98A72-AEB3-4E84-8E2F-49B885F6842B}" type="slidenum">
              <a:rPr lang="it-IT" smtClean="0"/>
              <a:pPr/>
              <a:t>41</a:t>
            </a:fld>
            <a:endParaRPr lang="it-IT"/>
          </a:p>
        </p:txBody>
      </p:sp>
      <p:pic>
        <p:nvPicPr>
          <p:cNvPr id="18434" name="Picture 2" descr="http://www.area.cs.cnr.it/imseb/malaria/bonifica/S.eufemia/r4.jpg"/>
          <p:cNvPicPr>
            <a:picLocks noChangeAspect="1" noChangeArrowheads="1"/>
          </p:cNvPicPr>
          <p:nvPr/>
        </p:nvPicPr>
        <p:blipFill>
          <a:blip r:embed="rId4" cstate="print"/>
          <a:srcRect/>
          <a:stretch>
            <a:fillRect/>
          </a:stretch>
        </p:blipFill>
        <p:spPr bwMode="auto">
          <a:xfrm>
            <a:off x="539551" y="4149080"/>
            <a:ext cx="3600401" cy="2304256"/>
          </a:xfrm>
          <a:prstGeom prst="rect">
            <a:avLst/>
          </a:prstGeom>
          <a:noFill/>
        </p:spPr>
      </p:pic>
      <p:sp>
        <p:nvSpPr>
          <p:cNvPr id="7" name="CasellaDiTesto 6"/>
          <p:cNvSpPr txBox="1"/>
          <p:nvPr/>
        </p:nvSpPr>
        <p:spPr>
          <a:xfrm>
            <a:off x="467544" y="3789040"/>
            <a:ext cx="3096344" cy="369332"/>
          </a:xfrm>
          <a:prstGeom prst="rect">
            <a:avLst/>
          </a:prstGeom>
          <a:noFill/>
        </p:spPr>
        <p:txBody>
          <a:bodyPr wrap="square" rtlCol="0">
            <a:spAutoFit/>
          </a:bodyPr>
          <a:lstStyle/>
          <a:p>
            <a:r>
              <a:rPr lang="it-IT" dirty="0" err="1" smtClean="0"/>
              <a:t>Dilagamento</a:t>
            </a:r>
            <a:r>
              <a:rPr lang="it-IT" dirty="0" smtClean="0"/>
              <a:t> del fiume Amato</a:t>
            </a:r>
            <a:endParaRPr lang="it-IT" dirty="0"/>
          </a:p>
        </p:txBody>
      </p:sp>
      <p:pic>
        <p:nvPicPr>
          <p:cNvPr id="18436" name="Picture 4" descr="C:\Users\ivo\AppData\Roaming\PixelMetrics\CaptureWiz\LastCaptures\2011-01-13_23-40-59-246.png"/>
          <p:cNvPicPr>
            <a:picLocks noChangeAspect="1" noChangeArrowheads="1"/>
          </p:cNvPicPr>
          <p:nvPr/>
        </p:nvPicPr>
        <p:blipFill>
          <a:blip r:embed="rId5" cstate="print"/>
          <a:srcRect/>
          <a:stretch>
            <a:fillRect/>
          </a:stretch>
        </p:blipFill>
        <p:spPr bwMode="auto">
          <a:xfrm>
            <a:off x="4499992" y="4005064"/>
            <a:ext cx="3923928" cy="2497045"/>
          </a:xfrm>
          <a:prstGeom prst="rect">
            <a:avLst/>
          </a:prstGeom>
          <a:noFill/>
        </p:spPr>
      </p:pic>
      <p:sp>
        <p:nvSpPr>
          <p:cNvPr id="13" name="Rettangolo 12"/>
          <p:cNvSpPr/>
          <p:nvPr/>
        </p:nvSpPr>
        <p:spPr>
          <a:xfrm>
            <a:off x="4247456" y="3429000"/>
            <a:ext cx="4896544" cy="646331"/>
          </a:xfrm>
          <a:prstGeom prst="rect">
            <a:avLst/>
          </a:prstGeom>
        </p:spPr>
        <p:txBody>
          <a:bodyPr wrap="square">
            <a:spAutoFit/>
          </a:bodyPr>
          <a:lstStyle/>
          <a:p>
            <a:r>
              <a:rPr lang="it-IT" dirty="0" smtClean="0"/>
              <a:t>La VOTA VECCHIA, separata dal mare da un cordone sabbioso di circa 150 metri di larghezza</a:t>
            </a:r>
            <a:endParaRPr lang="it-IT"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pPr algn="r"/>
            <a:r>
              <a:rPr lang="it-IT" dirty="0" smtClean="0"/>
              <a:t>La costa di S. Eufemia</a:t>
            </a:r>
            <a:endParaRPr lang="it-IT" dirty="0"/>
          </a:p>
        </p:txBody>
      </p:sp>
      <p:pic>
        <p:nvPicPr>
          <p:cNvPr id="22530" name="Picture 2" descr="C:\Users\ivo\AppData\Roaming\PixelMetrics\CaptureWiz\LastCaptures\2011-01-14_00-03-10-495.png"/>
          <p:cNvPicPr>
            <a:picLocks noChangeAspect="1" noChangeArrowheads="1"/>
          </p:cNvPicPr>
          <p:nvPr/>
        </p:nvPicPr>
        <p:blipFill>
          <a:blip r:embed="rId2" cstate="print"/>
          <a:srcRect/>
          <a:stretch>
            <a:fillRect/>
          </a:stretch>
        </p:blipFill>
        <p:spPr bwMode="auto">
          <a:xfrm>
            <a:off x="1907704" y="1484784"/>
            <a:ext cx="5667375" cy="5124451"/>
          </a:xfrm>
          <a:prstGeom prst="rect">
            <a:avLst/>
          </a:prstGeom>
          <a:noFill/>
        </p:spPr>
      </p:pic>
      <p:sp>
        <p:nvSpPr>
          <p:cNvPr id="4" name="Segnaposto data 3"/>
          <p:cNvSpPr>
            <a:spLocks noGrp="1"/>
          </p:cNvSpPr>
          <p:nvPr>
            <p:ph type="dt" sz="half" idx="10"/>
          </p:nvPr>
        </p:nvSpPr>
        <p:spPr/>
        <p:txBody>
          <a:bodyPr/>
          <a:lstStyle/>
          <a:p>
            <a:fld id="{89937826-6F84-42F2-B92A-1B53178C8FD8}" type="datetime1">
              <a:rPr lang="it-IT" smtClean="0"/>
              <a:pPr/>
              <a:t>23/10/2015</a:t>
            </a:fld>
            <a:endParaRPr lang="it-IT"/>
          </a:p>
        </p:txBody>
      </p:sp>
      <p:sp>
        <p:nvSpPr>
          <p:cNvPr id="6" name="Segnaposto numero diapositiva 5"/>
          <p:cNvSpPr>
            <a:spLocks noGrp="1"/>
          </p:cNvSpPr>
          <p:nvPr>
            <p:ph type="sldNum" sz="quarter" idx="12"/>
          </p:nvPr>
        </p:nvSpPr>
        <p:spPr/>
        <p:txBody>
          <a:bodyPr>
            <a:normAutofit/>
          </a:bodyPr>
          <a:lstStyle/>
          <a:p>
            <a:fld id="{C6A98A72-AEB3-4E84-8E2F-49B885F6842B}" type="slidenum">
              <a:rPr lang="it-IT" smtClean="0"/>
              <a:pPr/>
              <a:t>42</a:t>
            </a:fld>
            <a:endParaRPr lang="it-IT"/>
          </a:p>
        </p:txBody>
      </p:sp>
      <p:sp>
        <p:nvSpPr>
          <p:cNvPr id="7" name="Segnaposto piè di pagina 6"/>
          <p:cNvSpPr>
            <a:spLocks noGrp="1"/>
          </p:cNvSpPr>
          <p:nvPr>
            <p:ph type="ftr" sz="quarter" idx="11"/>
          </p:nvPr>
        </p:nvSpPr>
        <p:spPr/>
        <p:txBody>
          <a:bodyPr/>
          <a:lstStyle/>
          <a:p>
            <a:r>
              <a:rPr lang="it-IT" smtClean="0"/>
              <a:t>ivo mattozzi, bonifiche, paesaggio, patrimonio                                     </a:t>
            </a:r>
            <a:endParaRPr lang="it-IT"/>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lstStyle/>
          <a:p>
            <a:endParaRPr lang="it-IT"/>
          </a:p>
        </p:txBody>
      </p:sp>
      <p:sp>
        <p:nvSpPr>
          <p:cNvPr id="8" name="Segnaposto contenuto 7"/>
          <p:cNvSpPr>
            <a:spLocks noGrp="1"/>
          </p:cNvSpPr>
          <p:nvPr>
            <p:ph sz="quarter" idx="2"/>
          </p:nvPr>
        </p:nvSpPr>
        <p:spPr/>
        <p:txBody>
          <a:bodyPr>
            <a:normAutofit fontScale="92500" lnSpcReduction="10000"/>
          </a:bodyPr>
          <a:lstStyle/>
          <a:p>
            <a:pPr>
              <a:buNone/>
            </a:pPr>
            <a:r>
              <a:rPr lang="it-IT" dirty="0" smtClean="0"/>
              <a:t>BACINO DEL TORRENTE BAGNI - Il disboscamento che ha messo a nudo gli scisti </a:t>
            </a:r>
            <a:r>
              <a:rPr lang="it-IT" dirty="0" err="1" smtClean="0"/>
              <a:t>filladici</a:t>
            </a:r>
            <a:r>
              <a:rPr lang="it-IT" dirty="0" smtClean="0"/>
              <a:t> intensamente disgregati, provoca la formazione di torrenti embrionali, destinati ad assumere sempre maggiore sviluppo, se non interviene l'opera regolatrice dell'uomo</a:t>
            </a:r>
            <a:endParaRPr lang="it-IT" dirty="0"/>
          </a:p>
        </p:txBody>
      </p:sp>
      <p:pic>
        <p:nvPicPr>
          <p:cNvPr id="21506" name="Picture 2" descr="C:\Users\ivo\AppData\Roaming\PixelMetrics\CaptureWiz\LastCaptures\2011-01-13_23-45-23-720.png"/>
          <p:cNvPicPr>
            <a:picLocks noChangeAspect="1" noChangeArrowheads="1"/>
          </p:cNvPicPr>
          <p:nvPr/>
        </p:nvPicPr>
        <p:blipFill>
          <a:blip r:embed="rId2" cstate="print"/>
          <a:srcRect/>
          <a:stretch>
            <a:fillRect/>
          </a:stretch>
        </p:blipFill>
        <p:spPr bwMode="auto">
          <a:xfrm>
            <a:off x="0" y="2132856"/>
            <a:ext cx="4762457" cy="3024336"/>
          </a:xfrm>
          <a:prstGeom prst="rect">
            <a:avLst/>
          </a:prstGeom>
          <a:noFill/>
        </p:spPr>
      </p:pic>
      <p:sp>
        <p:nvSpPr>
          <p:cNvPr id="11" name="Rettangolo 10"/>
          <p:cNvSpPr/>
          <p:nvPr/>
        </p:nvSpPr>
        <p:spPr>
          <a:xfrm>
            <a:off x="0" y="5445224"/>
            <a:ext cx="5148064" cy="1477328"/>
          </a:xfrm>
          <a:prstGeom prst="rect">
            <a:avLst/>
          </a:prstGeom>
        </p:spPr>
        <p:txBody>
          <a:bodyPr wrap="square">
            <a:spAutoFit/>
          </a:bodyPr>
          <a:lstStyle/>
          <a:p>
            <a:r>
              <a:rPr lang="it-IT" dirty="0" smtClean="0"/>
              <a:t>http://www.area.cs.cnr.it/</a:t>
            </a:r>
            <a:r>
              <a:rPr lang="it-IT" dirty="0" err="1" smtClean="0"/>
              <a:t>imseb</a:t>
            </a:r>
            <a:r>
              <a:rPr lang="it-IT" dirty="0" smtClean="0"/>
              <a:t>/malaria/bonifica/</a:t>
            </a:r>
            <a:r>
              <a:rPr lang="it-IT" dirty="0" err="1" smtClean="0"/>
              <a:t>S.eufemia</a:t>
            </a:r>
            <a:r>
              <a:rPr lang="it-IT" dirty="0" smtClean="0"/>
              <a:t>/#</a:t>
            </a:r>
          </a:p>
          <a:p>
            <a:endParaRPr lang="it-IT" dirty="0" smtClean="0"/>
          </a:p>
          <a:p>
            <a:endParaRPr lang="it-IT" dirty="0" smtClean="0"/>
          </a:p>
          <a:p>
            <a:endParaRPr lang="it-IT" dirty="0"/>
          </a:p>
        </p:txBody>
      </p:sp>
      <p:sp>
        <p:nvSpPr>
          <p:cNvPr id="7" name="Segnaposto data 6"/>
          <p:cNvSpPr>
            <a:spLocks noGrp="1"/>
          </p:cNvSpPr>
          <p:nvPr>
            <p:ph type="dt" sz="half" idx="4294967295"/>
          </p:nvPr>
        </p:nvSpPr>
        <p:spPr>
          <a:xfrm>
            <a:off x="6096000" y="6248400"/>
            <a:ext cx="2667000" cy="365125"/>
          </a:xfrm>
          <a:prstGeom prst="rect">
            <a:avLst/>
          </a:prstGeom>
        </p:spPr>
        <p:txBody>
          <a:bodyPr/>
          <a:lstStyle/>
          <a:p>
            <a:fld id="{FEF032BC-2057-47D8-A16F-562B645B727B}" type="datetime1">
              <a:rPr lang="it-IT" smtClean="0"/>
              <a:pPr/>
              <a:t>23/10/2015</a:t>
            </a:fld>
            <a:endParaRPr lang="it-IT"/>
          </a:p>
        </p:txBody>
      </p:sp>
      <p:sp>
        <p:nvSpPr>
          <p:cNvPr id="9" name="Segnaposto numero diapositiva 8"/>
          <p:cNvSpPr>
            <a:spLocks noGrp="1"/>
          </p:cNvSpPr>
          <p:nvPr>
            <p:ph type="sldNum" sz="quarter" idx="4294967295"/>
          </p:nvPr>
        </p:nvSpPr>
        <p:spPr>
          <a:xfrm>
            <a:off x="0" y="1272222"/>
            <a:ext cx="533400" cy="244476"/>
          </a:xfrm>
          <a:prstGeom prst="rect">
            <a:avLst/>
          </a:prstGeom>
        </p:spPr>
        <p:txBody>
          <a:bodyPr>
            <a:normAutofit fontScale="92500" lnSpcReduction="10000"/>
          </a:bodyPr>
          <a:lstStyle/>
          <a:p>
            <a:fld id="{C6A98A72-AEB3-4E84-8E2F-49B885F6842B}" type="slidenum">
              <a:rPr lang="it-IT" smtClean="0"/>
              <a:pPr/>
              <a:t>43</a:t>
            </a:fld>
            <a:endParaRPr lang="it-IT"/>
          </a:p>
        </p:txBody>
      </p:sp>
      <p:sp>
        <p:nvSpPr>
          <p:cNvPr id="10" name="Segnaposto piè di pagina 9"/>
          <p:cNvSpPr>
            <a:spLocks noGrp="1"/>
          </p:cNvSpPr>
          <p:nvPr>
            <p:ph type="ftr" sz="quarter" idx="4294967295"/>
          </p:nvPr>
        </p:nvSpPr>
        <p:spPr>
          <a:xfrm>
            <a:off x="609600" y="6248206"/>
            <a:ext cx="5421083" cy="365125"/>
          </a:xfrm>
          <a:prstGeom prst="rect">
            <a:avLst/>
          </a:prstGeom>
        </p:spPr>
        <p:txBody>
          <a:bodyPr/>
          <a:lstStyle/>
          <a:p>
            <a:r>
              <a:rPr lang="it-IT" smtClean="0"/>
              <a:t>ivo mattozzi, bonifiche, paesaggio, patrimonio                                     </a:t>
            </a:r>
            <a:endParaRPr lang="it-IT"/>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pPr algn="r"/>
            <a:r>
              <a:rPr lang="it-IT" dirty="0" smtClean="0"/>
              <a:t>La bonifica in cartografia</a:t>
            </a:r>
            <a:endParaRPr lang="it-IT" dirty="0"/>
          </a:p>
        </p:txBody>
      </p:sp>
      <p:sp>
        <p:nvSpPr>
          <p:cNvPr id="6" name="Segnaposto testo 5"/>
          <p:cNvSpPr>
            <a:spLocks noGrp="1"/>
          </p:cNvSpPr>
          <p:nvPr>
            <p:ph type="body" idx="2"/>
          </p:nvPr>
        </p:nvSpPr>
        <p:spPr/>
        <p:txBody>
          <a:bodyPr/>
          <a:lstStyle/>
          <a:p>
            <a:r>
              <a:rPr lang="it-IT" b="1" dirty="0" smtClean="0"/>
              <a:t>Carta della bonifica di S. Eufemia</a:t>
            </a:r>
            <a:endParaRPr lang="it-IT" dirty="0"/>
          </a:p>
        </p:txBody>
      </p:sp>
      <p:pic>
        <p:nvPicPr>
          <p:cNvPr id="17410" name="Picture 2" descr="Carta di bonifica di S. Eufemia"/>
          <p:cNvPicPr>
            <a:picLocks noChangeAspect="1" noChangeArrowheads="1"/>
          </p:cNvPicPr>
          <p:nvPr/>
        </p:nvPicPr>
        <p:blipFill>
          <a:blip r:embed="rId2" cstate="print"/>
          <a:srcRect/>
          <a:stretch>
            <a:fillRect/>
          </a:stretch>
        </p:blipFill>
        <p:spPr bwMode="auto">
          <a:xfrm>
            <a:off x="2483768" y="1772816"/>
            <a:ext cx="3174504" cy="4222689"/>
          </a:xfrm>
          <a:prstGeom prst="rect">
            <a:avLst/>
          </a:prstGeom>
          <a:noFill/>
        </p:spPr>
      </p:pic>
      <p:pic>
        <p:nvPicPr>
          <p:cNvPr id="17412" name="Picture 4" descr="http://www.area.cs.cnr.it/imseb/malaria/bonifica/S.eufemia/geo.jpg"/>
          <p:cNvPicPr>
            <a:picLocks noChangeAspect="1" noChangeArrowheads="1"/>
          </p:cNvPicPr>
          <p:nvPr/>
        </p:nvPicPr>
        <p:blipFill>
          <a:blip r:embed="rId3" cstate="print"/>
          <a:srcRect/>
          <a:stretch>
            <a:fillRect/>
          </a:stretch>
        </p:blipFill>
        <p:spPr bwMode="auto">
          <a:xfrm>
            <a:off x="5724128" y="1484784"/>
            <a:ext cx="3197155" cy="4567365"/>
          </a:xfrm>
          <a:prstGeom prst="rect">
            <a:avLst/>
          </a:prstGeom>
          <a:noFill/>
        </p:spPr>
      </p:pic>
      <p:sp>
        <p:nvSpPr>
          <p:cNvPr id="7" name="Segnaposto data 6"/>
          <p:cNvSpPr>
            <a:spLocks noGrp="1"/>
          </p:cNvSpPr>
          <p:nvPr>
            <p:ph type="dt" sz="half" idx="10"/>
          </p:nvPr>
        </p:nvSpPr>
        <p:spPr/>
        <p:txBody>
          <a:bodyPr/>
          <a:lstStyle/>
          <a:p>
            <a:fld id="{DD708907-A587-4353-ADAC-9ED5197A78B8}" type="datetime1">
              <a:rPr lang="it-IT" smtClean="0"/>
              <a:pPr/>
              <a:t>23/10/2015</a:t>
            </a:fld>
            <a:endParaRPr lang="it-IT"/>
          </a:p>
        </p:txBody>
      </p:sp>
      <p:sp>
        <p:nvSpPr>
          <p:cNvPr id="8" name="Segnaposto numero diapositiva 7"/>
          <p:cNvSpPr>
            <a:spLocks noGrp="1"/>
          </p:cNvSpPr>
          <p:nvPr>
            <p:ph type="sldNum" sz="quarter" idx="12"/>
          </p:nvPr>
        </p:nvSpPr>
        <p:spPr/>
        <p:txBody>
          <a:bodyPr>
            <a:normAutofit/>
          </a:bodyPr>
          <a:lstStyle/>
          <a:p>
            <a:fld id="{C6A98A72-AEB3-4E84-8E2F-49B885F6842B}" type="slidenum">
              <a:rPr lang="it-IT" smtClean="0"/>
              <a:pPr/>
              <a:t>44</a:t>
            </a:fld>
            <a:endParaRPr lang="it-IT"/>
          </a:p>
        </p:txBody>
      </p:sp>
      <p:sp>
        <p:nvSpPr>
          <p:cNvPr id="9" name="Segnaposto piè di pagina 8"/>
          <p:cNvSpPr>
            <a:spLocks noGrp="1"/>
          </p:cNvSpPr>
          <p:nvPr>
            <p:ph type="ftr" sz="quarter" idx="11"/>
          </p:nvPr>
        </p:nvSpPr>
        <p:spPr/>
        <p:txBody>
          <a:bodyPr/>
          <a:lstStyle/>
          <a:p>
            <a:r>
              <a:rPr lang="it-IT" smtClean="0"/>
              <a:t>ivo mattozzi, bonifiche, paesaggio, patrimonio                                     </a:t>
            </a:r>
            <a:endParaRPr lang="it-IT"/>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pPr algn="r"/>
            <a:r>
              <a:rPr lang="it-IT" dirty="0" smtClean="0"/>
              <a:t>Bonifica della piana di S. Eufemia</a:t>
            </a:r>
            <a:endParaRPr lang="it-IT" dirty="0"/>
          </a:p>
        </p:txBody>
      </p:sp>
      <p:sp>
        <p:nvSpPr>
          <p:cNvPr id="6" name="Segnaposto testo 5"/>
          <p:cNvSpPr>
            <a:spLocks noGrp="1"/>
          </p:cNvSpPr>
          <p:nvPr>
            <p:ph type="body" idx="2"/>
          </p:nvPr>
        </p:nvSpPr>
        <p:spPr>
          <a:xfrm>
            <a:off x="323528" y="1752600"/>
            <a:ext cx="1886272" cy="4916760"/>
          </a:xfrm>
        </p:spPr>
        <p:txBody>
          <a:bodyPr>
            <a:normAutofit/>
          </a:bodyPr>
          <a:lstStyle/>
          <a:p>
            <a:r>
              <a:rPr lang="it-IT" dirty="0" smtClean="0"/>
              <a:t/>
            </a:r>
            <a:br>
              <a:rPr lang="it-IT" dirty="0" smtClean="0"/>
            </a:br>
            <a:r>
              <a:rPr lang="it-IT" dirty="0" smtClean="0"/>
              <a:t> </a:t>
            </a:r>
            <a:r>
              <a:rPr lang="it-IT" b="1" dirty="0" smtClean="0"/>
              <a:t>La piana di S. Eufemia prima della bonifica. Il desolato panorama degli stagni</a:t>
            </a:r>
          </a:p>
          <a:p>
            <a:endParaRPr lang="it-IT" b="1" dirty="0" smtClean="0"/>
          </a:p>
          <a:p>
            <a:r>
              <a:rPr lang="it-IT" b="1" dirty="0" smtClean="0"/>
              <a:t>La piana di S. Eufemia prima della bonifica. Una palude lungo la zona litoranea presso la stazione di S. Eufemia biforcazione</a:t>
            </a:r>
            <a:endParaRPr lang="it-IT" dirty="0"/>
          </a:p>
        </p:txBody>
      </p:sp>
      <p:pic>
        <p:nvPicPr>
          <p:cNvPr id="1026" name="Picture 2" descr="La piana di S. Eufemia prima della bonifica."/>
          <p:cNvPicPr>
            <a:picLocks noChangeAspect="1" noChangeArrowheads="1"/>
          </p:cNvPicPr>
          <p:nvPr/>
        </p:nvPicPr>
        <p:blipFill>
          <a:blip r:embed="rId2" cstate="print"/>
          <a:srcRect/>
          <a:stretch>
            <a:fillRect/>
          </a:stretch>
        </p:blipFill>
        <p:spPr bwMode="auto">
          <a:xfrm>
            <a:off x="2555776" y="1628800"/>
            <a:ext cx="4176464" cy="2354007"/>
          </a:xfrm>
          <a:prstGeom prst="rect">
            <a:avLst/>
          </a:prstGeom>
          <a:noFill/>
        </p:spPr>
      </p:pic>
      <p:pic>
        <p:nvPicPr>
          <p:cNvPr id="1028" name="Picture 4" descr="La piana di S. Eufemia prima della bonifica."/>
          <p:cNvPicPr>
            <a:picLocks noChangeAspect="1" noChangeArrowheads="1"/>
          </p:cNvPicPr>
          <p:nvPr/>
        </p:nvPicPr>
        <p:blipFill>
          <a:blip r:embed="rId3" cstate="print"/>
          <a:srcRect/>
          <a:stretch>
            <a:fillRect/>
          </a:stretch>
        </p:blipFill>
        <p:spPr bwMode="auto">
          <a:xfrm>
            <a:off x="2555776" y="4149080"/>
            <a:ext cx="4176464" cy="2401851"/>
          </a:xfrm>
          <a:prstGeom prst="rect">
            <a:avLst/>
          </a:prstGeom>
          <a:noFill/>
        </p:spPr>
      </p:pic>
      <p:sp>
        <p:nvSpPr>
          <p:cNvPr id="7" name="Segnaposto data 6"/>
          <p:cNvSpPr>
            <a:spLocks noGrp="1"/>
          </p:cNvSpPr>
          <p:nvPr>
            <p:ph type="dt" sz="half" idx="10"/>
          </p:nvPr>
        </p:nvSpPr>
        <p:spPr/>
        <p:txBody>
          <a:bodyPr/>
          <a:lstStyle/>
          <a:p>
            <a:fld id="{32DA253C-3E11-4A5C-B72B-5EBBB4AC8371}" type="datetime1">
              <a:rPr lang="it-IT" smtClean="0"/>
              <a:pPr/>
              <a:t>23/10/2015</a:t>
            </a:fld>
            <a:endParaRPr lang="it-IT"/>
          </a:p>
        </p:txBody>
      </p:sp>
      <p:sp>
        <p:nvSpPr>
          <p:cNvPr id="8" name="Segnaposto numero diapositiva 7"/>
          <p:cNvSpPr>
            <a:spLocks noGrp="1"/>
          </p:cNvSpPr>
          <p:nvPr>
            <p:ph type="sldNum" sz="quarter" idx="12"/>
          </p:nvPr>
        </p:nvSpPr>
        <p:spPr/>
        <p:txBody>
          <a:bodyPr>
            <a:normAutofit/>
          </a:bodyPr>
          <a:lstStyle/>
          <a:p>
            <a:fld id="{C6A98A72-AEB3-4E84-8E2F-49B885F6842B}" type="slidenum">
              <a:rPr lang="it-IT" smtClean="0"/>
              <a:pPr/>
              <a:t>45</a:t>
            </a:fld>
            <a:endParaRPr lang="it-IT"/>
          </a:p>
        </p:txBody>
      </p:sp>
      <p:sp>
        <p:nvSpPr>
          <p:cNvPr id="9" name="Segnaposto piè di pagina 8"/>
          <p:cNvSpPr>
            <a:spLocks noGrp="1"/>
          </p:cNvSpPr>
          <p:nvPr>
            <p:ph type="ftr" sz="quarter" idx="11"/>
          </p:nvPr>
        </p:nvSpPr>
        <p:spPr/>
        <p:txBody>
          <a:bodyPr/>
          <a:lstStyle/>
          <a:p>
            <a:r>
              <a:rPr lang="it-IT" smtClean="0"/>
              <a:t>ivo mattozzi, bonifiche, paesaggio, patrimonio                                     </a:t>
            </a:r>
            <a:endParaRPr lang="it-IT"/>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testo 2"/>
          <p:cNvSpPr>
            <a:spLocks noGrp="1"/>
          </p:cNvSpPr>
          <p:nvPr>
            <p:ph type="body" idx="2"/>
          </p:nvPr>
        </p:nvSpPr>
        <p:spPr>
          <a:xfrm>
            <a:off x="251520" y="1752600"/>
            <a:ext cx="1958280" cy="5105400"/>
          </a:xfrm>
        </p:spPr>
        <p:txBody>
          <a:bodyPr>
            <a:normAutofit/>
          </a:bodyPr>
          <a:lstStyle/>
          <a:p>
            <a:r>
              <a:rPr lang="it-IT" b="1" dirty="0" smtClean="0"/>
              <a:t>La piana di S. Eufemia prima della bonifica. Vegetazione di arbusti e di piante palustri, la quale occupava gran parte della zona litoranea</a:t>
            </a:r>
          </a:p>
          <a:p>
            <a:endParaRPr lang="it-IT" b="1" dirty="0" smtClean="0"/>
          </a:p>
          <a:p>
            <a:r>
              <a:rPr lang="it-IT" b="1" dirty="0" smtClean="0"/>
              <a:t>La piana di S. Eufemia prima della bonifica. La macchia comincia ad essere abbattuta</a:t>
            </a:r>
            <a:endParaRPr lang="it-IT" dirty="0"/>
          </a:p>
        </p:txBody>
      </p:sp>
      <p:pic>
        <p:nvPicPr>
          <p:cNvPr id="16386" name="Picture 2" descr="La piana di S. Eufemia prima della bonifica."/>
          <p:cNvPicPr>
            <a:picLocks noChangeAspect="1" noChangeArrowheads="1"/>
          </p:cNvPicPr>
          <p:nvPr/>
        </p:nvPicPr>
        <p:blipFill>
          <a:blip r:embed="rId2" cstate="print"/>
          <a:srcRect/>
          <a:stretch>
            <a:fillRect/>
          </a:stretch>
        </p:blipFill>
        <p:spPr bwMode="auto">
          <a:xfrm>
            <a:off x="2483768" y="1772816"/>
            <a:ext cx="4320480" cy="2557974"/>
          </a:xfrm>
          <a:prstGeom prst="rect">
            <a:avLst/>
          </a:prstGeom>
          <a:noFill/>
        </p:spPr>
      </p:pic>
      <p:pic>
        <p:nvPicPr>
          <p:cNvPr id="16388" name="Picture 4" descr="La piana di S. Eufemia prima della bonifica."/>
          <p:cNvPicPr>
            <a:picLocks noChangeAspect="1" noChangeArrowheads="1"/>
          </p:cNvPicPr>
          <p:nvPr/>
        </p:nvPicPr>
        <p:blipFill>
          <a:blip r:embed="rId3" cstate="print"/>
          <a:srcRect/>
          <a:stretch>
            <a:fillRect/>
          </a:stretch>
        </p:blipFill>
        <p:spPr bwMode="auto">
          <a:xfrm>
            <a:off x="2627784" y="4509120"/>
            <a:ext cx="4032448" cy="2264599"/>
          </a:xfrm>
          <a:prstGeom prst="rect">
            <a:avLst/>
          </a:prstGeom>
          <a:noFill/>
        </p:spPr>
      </p:pic>
      <p:sp>
        <p:nvSpPr>
          <p:cNvPr id="6" name="Segnaposto data 5"/>
          <p:cNvSpPr>
            <a:spLocks noGrp="1"/>
          </p:cNvSpPr>
          <p:nvPr>
            <p:ph type="dt" sz="half" idx="10"/>
          </p:nvPr>
        </p:nvSpPr>
        <p:spPr/>
        <p:txBody>
          <a:bodyPr/>
          <a:lstStyle/>
          <a:p>
            <a:fld id="{A91F2C4F-0611-48DD-84B6-6AC69A2975B8}" type="datetime1">
              <a:rPr lang="it-IT" smtClean="0"/>
              <a:pPr/>
              <a:t>23/10/2015</a:t>
            </a:fld>
            <a:endParaRPr lang="it-IT"/>
          </a:p>
        </p:txBody>
      </p:sp>
      <p:sp>
        <p:nvSpPr>
          <p:cNvPr id="7" name="Segnaposto numero diapositiva 6"/>
          <p:cNvSpPr>
            <a:spLocks noGrp="1"/>
          </p:cNvSpPr>
          <p:nvPr>
            <p:ph type="sldNum" sz="quarter" idx="12"/>
          </p:nvPr>
        </p:nvSpPr>
        <p:spPr/>
        <p:txBody>
          <a:bodyPr>
            <a:normAutofit/>
          </a:bodyPr>
          <a:lstStyle/>
          <a:p>
            <a:fld id="{C6A98A72-AEB3-4E84-8E2F-49B885F6842B}" type="slidenum">
              <a:rPr lang="it-IT" smtClean="0"/>
              <a:pPr/>
              <a:t>46</a:t>
            </a:fld>
            <a:endParaRPr lang="it-IT"/>
          </a:p>
        </p:txBody>
      </p:sp>
      <p:sp>
        <p:nvSpPr>
          <p:cNvPr id="8" name="Segnaposto piè di pagina 7"/>
          <p:cNvSpPr>
            <a:spLocks noGrp="1"/>
          </p:cNvSpPr>
          <p:nvPr>
            <p:ph type="ftr" sz="quarter" idx="11"/>
          </p:nvPr>
        </p:nvSpPr>
        <p:spPr/>
        <p:txBody>
          <a:bodyPr/>
          <a:lstStyle/>
          <a:p>
            <a:r>
              <a:rPr lang="it-IT" smtClean="0"/>
              <a:t>ivo mattozzi, bonifiche, paesaggio, patrimonio                                     </a:t>
            </a:r>
            <a:endParaRPr lang="it-IT"/>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testo 2"/>
          <p:cNvSpPr>
            <a:spLocks noGrp="1"/>
          </p:cNvSpPr>
          <p:nvPr>
            <p:ph type="body" idx="2"/>
          </p:nvPr>
        </p:nvSpPr>
        <p:spPr>
          <a:xfrm>
            <a:off x="0" y="1752600"/>
            <a:ext cx="2209800" cy="5105400"/>
          </a:xfrm>
        </p:spPr>
        <p:txBody>
          <a:bodyPr>
            <a:normAutofit/>
          </a:bodyPr>
          <a:lstStyle/>
          <a:p>
            <a:r>
              <a:rPr lang="it-IT" b="1" dirty="0" smtClean="0"/>
              <a:t>La piana di S. Eufemia bonificata. Il raccolto al villaggio di S. Eufemia Lamezia</a:t>
            </a:r>
            <a:endParaRPr lang="it-IT" dirty="0" smtClean="0"/>
          </a:p>
          <a:p>
            <a:endParaRPr lang="it-IT" dirty="0" smtClean="0"/>
          </a:p>
          <a:p>
            <a:r>
              <a:rPr lang="it-IT" b="1" dirty="0" smtClean="0"/>
              <a:t/>
            </a:r>
            <a:br>
              <a:rPr lang="it-IT" b="1" dirty="0" smtClean="0"/>
            </a:br>
            <a:r>
              <a:rPr lang="it-IT" b="1" dirty="0" smtClean="0"/>
              <a:t>La piana di S. Eufemia bonificata. Visione </a:t>
            </a:r>
            <a:r>
              <a:rPr lang="it-IT" b="1" dirty="0" err="1" smtClean="0"/>
              <a:t>panora-</a:t>
            </a:r>
            <a:r>
              <a:rPr lang="it-IT" b="1" dirty="0" smtClean="0"/>
              <a:t> mica del nuovo villaggio di S. Eufemia Lamezia</a:t>
            </a:r>
            <a:endParaRPr lang="it-IT" dirty="0"/>
          </a:p>
        </p:txBody>
      </p:sp>
      <p:pic>
        <p:nvPicPr>
          <p:cNvPr id="19458" name="Picture 2" descr="La piana di S. Eufemia bonificata"/>
          <p:cNvPicPr>
            <a:picLocks noChangeAspect="1" noChangeArrowheads="1"/>
          </p:cNvPicPr>
          <p:nvPr/>
        </p:nvPicPr>
        <p:blipFill>
          <a:blip r:embed="rId2" cstate="print"/>
          <a:srcRect/>
          <a:stretch>
            <a:fillRect/>
          </a:stretch>
        </p:blipFill>
        <p:spPr bwMode="auto">
          <a:xfrm>
            <a:off x="2627784" y="1556792"/>
            <a:ext cx="3889718" cy="2376264"/>
          </a:xfrm>
          <a:prstGeom prst="rect">
            <a:avLst/>
          </a:prstGeom>
          <a:noFill/>
        </p:spPr>
      </p:pic>
      <p:pic>
        <p:nvPicPr>
          <p:cNvPr id="19460" name="Picture 4" descr="La piana di S. Eufemia bonificata"/>
          <p:cNvPicPr>
            <a:picLocks noChangeAspect="1" noChangeArrowheads="1"/>
          </p:cNvPicPr>
          <p:nvPr/>
        </p:nvPicPr>
        <p:blipFill>
          <a:blip r:embed="rId3" cstate="print"/>
          <a:srcRect/>
          <a:stretch>
            <a:fillRect/>
          </a:stretch>
        </p:blipFill>
        <p:spPr bwMode="auto">
          <a:xfrm>
            <a:off x="2637515" y="4221088"/>
            <a:ext cx="3950709" cy="2088232"/>
          </a:xfrm>
          <a:prstGeom prst="rect">
            <a:avLst/>
          </a:prstGeom>
          <a:noFill/>
        </p:spPr>
      </p:pic>
      <p:sp>
        <p:nvSpPr>
          <p:cNvPr id="6" name="Segnaposto data 5"/>
          <p:cNvSpPr>
            <a:spLocks noGrp="1"/>
          </p:cNvSpPr>
          <p:nvPr>
            <p:ph type="dt" sz="half" idx="10"/>
          </p:nvPr>
        </p:nvSpPr>
        <p:spPr/>
        <p:txBody>
          <a:bodyPr/>
          <a:lstStyle/>
          <a:p>
            <a:fld id="{840A62EB-F417-47E6-A702-77A6674DA03A}" type="datetime1">
              <a:rPr lang="it-IT" smtClean="0"/>
              <a:pPr/>
              <a:t>23/10/2015</a:t>
            </a:fld>
            <a:endParaRPr lang="it-IT"/>
          </a:p>
        </p:txBody>
      </p:sp>
      <p:sp>
        <p:nvSpPr>
          <p:cNvPr id="7" name="Segnaposto numero diapositiva 6"/>
          <p:cNvSpPr>
            <a:spLocks noGrp="1"/>
          </p:cNvSpPr>
          <p:nvPr>
            <p:ph type="sldNum" sz="quarter" idx="12"/>
          </p:nvPr>
        </p:nvSpPr>
        <p:spPr/>
        <p:txBody>
          <a:bodyPr>
            <a:normAutofit/>
          </a:bodyPr>
          <a:lstStyle/>
          <a:p>
            <a:fld id="{C6A98A72-AEB3-4E84-8E2F-49B885F6842B}" type="slidenum">
              <a:rPr lang="it-IT" smtClean="0"/>
              <a:pPr/>
              <a:t>47</a:t>
            </a:fld>
            <a:endParaRPr lang="it-IT"/>
          </a:p>
        </p:txBody>
      </p:sp>
      <p:sp>
        <p:nvSpPr>
          <p:cNvPr id="8" name="Segnaposto piè di pagina 7"/>
          <p:cNvSpPr>
            <a:spLocks noGrp="1"/>
          </p:cNvSpPr>
          <p:nvPr>
            <p:ph type="ftr" sz="quarter" idx="11"/>
          </p:nvPr>
        </p:nvSpPr>
        <p:spPr/>
        <p:txBody>
          <a:bodyPr/>
          <a:lstStyle/>
          <a:p>
            <a:r>
              <a:rPr lang="it-IT" smtClean="0"/>
              <a:t>ivo mattozzi, bonifiche, paesaggio, patrimonio                                     </a:t>
            </a:r>
            <a:endParaRPr lang="it-IT"/>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pPr algn="r"/>
            <a:r>
              <a:rPr lang="it-IT" dirty="0" smtClean="0"/>
              <a:t>La piana di Sant’Eufemia</a:t>
            </a:r>
            <a:endParaRPr lang="it-IT" dirty="0"/>
          </a:p>
        </p:txBody>
      </p:sp>
      <p:sp>
        <p:nvSpPr>
          <p:cNvPr id="6" name="Segnaposto contenuto 5"/>
          <p:cNvSpPr>
            <a:spLocks noGrp="1"/>
          </p:cNvSpPr>
          <p:nvPr>
            <p:ph sz="quarter" idx="1"/>
          </p:nvPr>
        </p:nvSpPr>
        <p:spPr>
          <a:xfrm>
            <a:off x="467544" y="1600200"/>
            <a:ext cx="8298504" cy="5257800"/>
          </a:xfrm>
        </p:spPr>
        <p:txBody>
          <a:bodyPr>
            <a:normAutofit fontScale="77500" lnSpcReduction="20000"/>
          </a:bodyPr>
          <a:lstStyle/>
          <a:p>
            <a:r>
              <a:rPr lang="it-IT" dirty="0" smtClean="0"/>
              <a:t>La Società Anonime Bonifiche Calabresi era l'ente deputato ai lavori di bonifica nel comprensorio di S. Eufemia, una delle zone calabresi più bisognevole di bonifiche in senso idraulico, agrario ed igienico. </a:t>
            </a:r>
          </a:p>
          <a:p>
            <a:r>
              <a:rPr lang="it-IT" dirty="0" smtClean="0"/>
              <a:t>La sua pianura è di forte carattere alluvionale e si estende per 24 Km circa, fra Capo </a:t>
            </a:r>
            <a:r>
              <a:rPr lang="it-IT" dirty="0" err="1" smtClean="0"/>
              <a:t>Suvero</a:t>
            </a:r>
            <a:r>
              <a:rPr lang="it-IT" dirty="0" smtClean="0"/>
              <a:t> e la foce del fiume </a:t>
            </a:r>
            <a:r>
              <a:rPr lang="it-IT" dirty="0" err="1" smtClean="0"/>
              <a:t>Angitola</a:t>
            </a:r>
            <a:r>
              <a:rPr lang="it-IT" dirty="0" smtClean="0"/>
              <a:t> internandosi nelle valli del fiume Amato e del torrente S. Ippolito. </a:t>
            </a:r>
          </a:p>
          <a:p>
            <a:r>
              <a:rPr lang="it-IT" dirty="0" smtClean="0"/>
              <a:t>La piana di S. Eufemia era una zona in cui la malaria si diffondeva da un capo all'altro delle sponde e le sue paludi, costituite da detriti che rimanevano durante le "secche" estive dopo grossi alluvioni invernali, erano la cosiddetta </a:t>
            </a:r>
            <a:r>
              <a:rPr lang="it-IT" dirty="0" err="1" smtClean="0"/>
              <a:t>Maricello</a:t>
            </a:r>
            <a:r>
              <a:rPr lang="it-IT" dirty="0" smtClean="0"/>
              <a:t> ed alcuni piccoli stagni detti Vota (quella vecchia e quella nuova) che comunicavano col mare permettendo, a volte, alla salsedine di evitare la crescita dell'anofele. </a:t>
            </a:r>
            <a:endParaRPr lang="it-IT" dirty="0"/>
          </a:p>
        </p:txBody>
      </p:sp>
      <p:sp>
        <p:nvSpPr>
          <p:cNvPr id="4" name="Segnaposto data 3"/>
          <p:cNvSpPr>
            <a:spLocks noGrp="1"/>
          </p:cNvSpPr>
          <p:nvPr>
            <p:ph type="dt" sz="half" idx="10"/>
          </p:nvPr>
        </p:nvSpPr>
        <p:spPr/>
        <p:txBody>
          <a:bodyPr/>
          <a:lstStyle/>
          <a:p>
            <a:fld id="{BF5832F3-58AA-4573-AE60-DD8FD968727A}" type="datetime1">
              <a:rPr lang="it-IT" smtClean="0"/>
              <a:pPr/>
              <a:t>23/10/2015</a:t>
            </a:fld>
            <a:endParaRPr lang="it-IT"/>
          </a:p>
        </p:txBody>
      </p:sp>
      <p:sp>
        <p:nvSpPr>
          <p:cNvPr id="7" name="Segnaposto numero diapositiva 6"/>
          <p:cNvSpPr>
            <a:spLocks noGrp="1"/>
          </p:cNvSpPr>
          <p:nvPr>
            <p:ph type="sldNum" sz="quarter" idx="12"/>
          </p:nvPr>
        </p:nvSpPr>
        <p:spPr/>
        <p:txBody>
          <a:bodyPr>
            <a:normAutofit/>
          </a:bodyPr>
          <a:lstStyle/>
          <a:p>
            <a:fld id="{C6A98A72-AEB3-4E84-8E2F-49B885F6842B}" type="slidenum">
              <a:rPr lang="it-IT" smtClean="0"/>
              <a:pPr/>
              <a:t>48</a:t>
            </a:fld>
            <a:endParaRPr lang="it-IT"/>
          </a:p>
        </p:txBody>
      </p:sp>
      <p:sp>
        <p:nvSpPr>
          <p:cNvPr id="8" name="Segnaposto piè di pagina 7"/>
          <p:cNvSpPr>
            <a:spLocks noGrp="1"/>
          </p:cNvSpPr>
          <p:nvPr>
            <p:ph type="ftr" sz="quarter" idx="11"/>
          </p:nvPr>
        </p:nvSpPr>
        <p:spPr/>
        <p:txBody>
          <a:bodyPr/>
          <a:lstStyle/>
          <a:p>
            <a:r>
              <a:rPr lang="it-IT" smtClean="0"/>
              <a:t>ivo mattozzi, bonifiche, paesaggio, patrimonio                                     </a:t>
            </a:r>
            <a:endParaRPr lang="it-IT"/>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1928-39 e 1950 circa</a:t>
            </a:r>
            <a:endParaRPr lang="it-IT" dirty="0"/>
          </a:p>
        </p:txBody>
      </p:sp>
      <p:sp>
        <p:nvSpPr>
          <p:cNvPr id="3" name="Segnaposto contenuto 2"/>
          <p:cNvSpPr>
            <a:spLocks noGrp="1"/>
          </p:cNvSpPr>
          <p:nvPr>
            <p:ph sz="quarter" idx="1"/>
          </p:nvPr>
        </p:nvSpPr>
        <p:spPr>
          <a:xfrm>
            <a:off x="179512" y="1600200"/>
            <a:ext cx="8586536" cy="4781128"/>
          </a:xfrm>
        </p:spPr>
        <p:txBody>
          <a:bodyPr>
            <a:noAutofit/>
          </a:bodyPr>
          <a:lstStyle/>
          <a:p>
            <a:r>
              <a:rPr lang="it-IT" sz="2000" dirty="0" smtClean="0"/>
              <a:t>La bonifica integrale che si imponeva nella piana di S. Eufemia era, dunque, rappresentata da opere che riequilibrassero il profilo dei torrenti con briglie ed argini assicurando con collettori il deflusso delle paludi; sui monti si esigeva il rimboschimento e nelle valli la lotta </a:t>
            </a:r>
            <a:r>
              <a:rPr lang="it-IT" sz="2000" dirty="0" err="1" smtClean="0"/>
              <a:t>antianofelica</a:t>
            </a:r>
            <a:r>
              <a:rPr lang="it-IT" sz="2000" dirty="0" smtClean="0"/>
              <a:t>. Dal 1928 al 1939 furono eseguite alcune opere di bonifica riguardanti la sezione tra la foce dell'</a:t>
            </a:r>
            <a:r>
              <a:rPr lang="it-IT" sz="2000" dirty="0" err="1" smtClean="0"/>
              <a:t>Angitola</a:t>
            </a:r>
            <a:r>
              <a:rPr lang="it-IT" sz="2000" dirty="0" smtClean="0"/>
              <a:t> ed il Rio La Grazia; tra il Rio La Grazia ed il fiume Amato; tra il fiume Amato e Capo </a:t>
            </a:r>
            <a:r>
              <a:rPr lang="it-IT" sz="2000" dirty="0" err="1" smtClean="0"/>
              <a:t>Suvero</a:t>
            </a:r>
            <a:r>
              <a:rPr lang="it-IT" sz="2000" dirty="0" smtClean="0"/>
              <a:t>. All'interno di queste zone tutti i torrenti o i fiumi, le cui acque non avevano alcun tipo di arginatura, dovevano essere considerati anch'essi nei lavori. Non tutte queste opere, però, ebbero completezza perché le loro previsioni di costo apparivano eccessivamente elevate. </a:t>
            </a:r>
            <a:br>
              <a:rPr lang="it-IT" sz="2000" dirty="0" smtClean="0"/>
            </a:br>
            <a:r>
              <a:rPr lang="it-IT" sz="2000" dirty="0" smtClean="0"/>
              <a:t>   Si dovrà attendere intorno agli anni '50 per ottenere una vera bonifica integrale che riunisce opere idrauliche, agrarie ed igieniche che mettevano in atto quello che il </a:t>
            </a:r>
            <a:r>
              <a:rPr lang="it-IT" sz="2000" dirty="0" err="1" smtClean="0"/>
              <a:t>Guarnieri</a:t>
            </a:r>
            <a:r>
              <a:rPr lang="it-IT" sz="2000" dirty="0" smtClean="0"/>
              <a:t> riteneva necessario eseguire ancor prima che iniziasse la vera e propria opera di bonifica</a:t>
            </a:r>
            <a:endParaRPr lang="it-IT" sz="2000" dirty="0"/>
          </a:p>
        </p:txBody>
      </p:sp>
      <p:sp>
        <p:nvSpPr>
          <p:cNvPr id="4" name="Segnaposto data 3"/>
          <p:cNvSpPr>
            <a:spLocks noGrp="1"/>
          </p:cNvSpPr>
          <p:nvPr>
            <p:ph type="dt" sz="half" idx="10"/>
          </p:nvPr>
        </p:nvSpPr>
        <p:spPr/>
        <p:txBody>
          <a:bodyPr/>
          <a:lstStyle/>
          <a:p>
            <a:fld id="{E7A46C67-5131-42FD-82CD-46B8309CAAA9}" type="datetime1">
              <a:rPr lang="it-IT" smtClean="0"/>
              <a:pPr/>
              <a:t>23/10/2015</a:t>
            </a:fld>
            <a:endParaRPr lang="it-IT"/>
          </a:p>
        </p:txBody>
      </p:sp>
      <p:sp>
        <p:nvSpPr>
          <p:cNvPr id="5" name="Segnaposto numero diapositiva 4"/>
          <p:cNvSpPr>
            <a:spLocks noGrp="1"/>
          </p:cNvSpPr>
          <p:nvPr>
            <p:ph type="sldNum" sz="quarter" idx="12"/>
          </p:nvPr>
        </p:nvSpPr>
        <p:spPr/>
        <p:txBody>
          <a:bodyPr>
            <a:normAutofit/>
          </a:bodyPr>
          <a:lstStyle/>
          <a:p>
            <a:fld id="{C6A98A72-AEB3-4E84-8E2F-49B885F6842B}" type="slidenum">
              <a:rPr lang="it-IT" smtClean="0"/>
              <a:pPr/>
              <a:t>49</a:t>
            </a:fld>
            <a:endParaRPr lang="it-IT"/>
          </a:p>
        </p:txBody>
      </p:sp>
      <p:sp>
        <p:nvSpPr>
          <p:cNvPr id="6" name="Segnaposto piè di pagina 5"/>
          <p:cNvSpPr>
            <a:spLocks noGrp="1"/>
          </p:cNvSpPr>
          <p:nvPr>
            <p:ph type="ftr" sz="quarter" idx="11"/>
          </p:nvPr>
        </p:nvSpPr>
        <p:spPr/>
        <p:txBody>
          <a:bodyPr/>
          <a:lstStyle/>
          <a:p>
            <a:r>
              <a:rPr lang="it-IT" smtClean="0"/>
              <a:t>ivo mattozzi, bonifiche, paesaggio, patrimonio                                     </a:t>
            </a:r>
            <a:endParaRPr lang="it-IT"/>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1. Geostoria bis-trattata</a:t>
            </a:r>
            <a:endParaRPr lang="it-IT" dirty="0"/>
          </a:p>
        </p:txBody>
      </p:sp>
      <p:sp>
        <p:nvSpPr>
          <p:cNvPr id="3" name="Segnaposto contenuto 2"/>
          <p:cNvSpPr>
            <a:spLocks noGrp="1"/>
          </p:cNvSpPr>
          <p:nvPr>
            <p:ph idx="1"/>
          </p:nvPr>
        </p:nvSpPr>
        <p:spPr/>
        <p:txBody>
          <a:bodyPr>
            <a:normAutofit lnSpcReduction="10000"/>
          </a:bodyPr>
          <a:lstStyle/>
          <a:p>
            <a:r>
              <a:rPr lang="it-IT" dirty="0" smtClean="0"/>
              <a:t>Un gioco di parole:</a:t>
            </a:r>
          </a:p>
          <a:p>
            <a:r>
              <a:rPr lang="it-IT" dirty="0" smtClean="0"/>
              <a:t>Bistrattata, perché trattata male come ha mostrato </a:t>
            </a:r>
            <a:r>
              <a:rPr lang="it-IT" dirty="0" err="1" smtClean="0"/>
              <a:t>Maila</a:t>
            </a:r>
            <a:r>
              <a:rPr lang="it-IT" dirty="0" smtClean="0"/>
              <a:t> </a:t>
            </a:r>
            <a:r>
              <a:rPr lang="it-IT" dirty="0" err="1" smtClean="0"/>
              <a:t>Pentucci</a:t>
            </a:r>
            <a:r>
              <a:rPr lang="it-IT" dirty="0" smtClean="0"/>
              <a:t> nella sua lezione a proposito dei manuali</a:t>
            </a:r>
          </a:p>
          <a:p>
            <a:r>
              <a:rPr lang="it-IT" dirty="0" smtClean="0">
                <a:solidFill>
                  <a:srgbClr val="0070C0"/>
                </a:solidFill>
              </a:rPr>
              <a:t>Bis-trattata perché da trattare due volte, cioè in due discipline: sia in storia che in geografia</a:t>
            </a:r>
          </a:p>
          <a:p>
            <a:r>
              <a:rPr lang="it-IT" dirty="0" smtClean="0">
                <a:solidFill>
                  <a:srgbClr val="0070C0"/>
                </a:solidFill>
              </a:rPr>
              <a:t>Con una complicità interdisciplinare, in modo da trasferire nell’una le conoscenze e le abilità apprese nell’altra</a:t>
            </a:r>
            <a:r>
              <a:rPr lang="it-IT" dirty="0" smtClean="0"/>
              <a:t>.</a:t>
            </a:r>
            <a:endParaRPr lang="it-IT"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pPr algn="r"/>
            <a:r>
              <a:rPr lang="it-IT" dirty="0" smtClean="0"/>
              <a:t>Il processo </a:t>
            </a:r>
            <a:endParaRPr lang="it-IT" dirty="0"/>
          </a:p>
        </p:txBody>
      </p:sp>
      <p:graphicFrame>
        <p:nvGraphicFramePr>
          <p:cNvPr id="7" name="Segnaposto contenuto 6"/>
          <p:cNvGraphicFramePr>
            <a:graphicFrameLocks noGrp="1"/>
          </p:cNvGraphicFramePr>
          <p:nvPr>
            <p:ph sz="quarter" idx="1"/>
          </p:nvPr>
        </p:nvGraphicFramePr>
        <p:xfrm>
          <a:off x="0" y="1600200"/>
          <a:ext cx="9143999"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Freccia a destra 7"/>
          <p:cNvSpPr/>
          <p:nvPr/>
        </p:nvSpPr>
        <p:spPr>
          <a:xfrm>
            <a:off x="971600" y="1772816"/>
            <a:ext cx="7344816" cy="136815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smtClean="0">
                <a:solidFill>
                  <a:schemeClr val="tx1"/>
                </a:solidFill>
              </a:rPr>
              <a:t>Una trasformazione ambientale, territoriale e paesaggistica</a:t>
            </a:r>
            <a:endParaRPr lang="it-IT" sz="2400" dirty="0">
              <a:solidFill>
                <a:schemeClr val="tx1"/>
              </a:solidFill>
            </a:endParaRPr>
          </a:p>
        </p:txBody>
      </p:sp>
      <p:sp>
        <p:nvSpPr>
          <p:cNvPr id="6" name="Segnaposto data 5"/>
          <p:cNvSpPr>
            <a:spLocks noGrp="1"/>
          </p:cNvSpPr>
          <p:nvPr>
            <p:ph type="dt" sz="half" idx="10"/>
          </p:nvPr>
        </p:nvSpPr>
        <p:spPr/>
        <p:txBody>
          <a:bodyPr/>
          <a:lstStyle/>
          <a:p>
            <a:fld id="{05947297-A97D-4D6E-A8A0-EB6353C285AB}" type="datetime1">
              <a:rPr lang="it-IT" smtClean="0"/>
              <a:pPr/>
              <a:t>23/10/2015</a:t>
            </a:fld>
            <a:endParaRPr lang="it-IT"/>
          </a:p>
        </p:txBody>
      </p:sp>
      <p:sp>
        <p:nvSpPr>
          <p:cNvPr id="9" name="Segnaposto numero diapositiva 8"/>
          <p:cNvSpPr>
            <a:spLocks noGrp="1"/>
          </p:cNvSpPr>
          <p:nvPr>
            <p:ph type="sldNum" sz="quarter" idx="12"/>
          </p:nvPr>
        </p:nvSpPr>
        <p:spPr/>
        <p:txBody>
          <a:bodyPr>
            <a:normAutofit/>
          </a:bodyPr>
          <a:lstStyle/>
          <a:p>
            <a:fld id="{C6A98A72-AEB3-4E84-8E2F-49B885F6842B}" type="slidenum">
              <a:rPr lang="it-IT" smtClean="0"/>
              <a:pPr/>
              <a:t>50</a:t>
            </a:fld>
            <a:endParaRPr lang="it-IT"/>
          </a:p>
        </p:txBody>
      </p:sp>
      <p:sp>
        <p:nvSpPr>
          <p:cNvPr id="10" name="Segnaposto piè di pagina 9"/>
          <p:cNvSpPr>
            <a:spLocks noGrp="1"/>
          </p:cNvSpPr>
          <p:nvPr>
            <p:ph type="ftr" sz="quarter" idx="11"/>
          </p:nvPr>
        </p:nvSpPr>
        <p:spPr/>
        <p:txBody>
          <a:bodyPr/>
          <a:lstStyle/>
          <a:p>
            <a:r>
              <a:rPr lang="it-IT" smtClean="0"/>
              <a:t>ivo mattozzi, bonifiche, paesaggio, patrimonio                                     </a:t>
            </a:r>
            <a:endParaRPr lang="it-IT"/>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r"/>
            <a:r>
              <a:rPr lang="it-IT" dirty="0" smtClean="0"/>
              <a:t>Le paludi nel Regno di Napoli</a:t>
            </a:r>
            <a:endParaRPr lang="it-IT" dirty="0"/>
          </a:p>
        </p:txBody>
      </p:sp>
      <p:sp>
        <p:nvSpPr>
          <p:cNvPr id="3" name="Segnaposto contenuto 2"/>
          <p:cNvSpPr>
            <a:spLocks noGrp="1"/>
          </p:cNvSpPr>
          <p:nvPr>
            <p:ph sz="quarter" idx="1"/>
          </p:nvPr>
        </p:nvSpPr>
        <p:spPr/>
        <p:txBody>
          <a:bodyPr>
            <a:normAutofit fontScale="70000" lnSpcReduction="20000"/>
          </a:bodyPr>
          <a:lstStyle/>
          <a:p>
            <a:r>
              <a:rPr lang="it-IT" i="1" dirty="0" smtClean="0"/>
              <a:t>... tutto il Regno ... è cinto da una zona di acque stagnanti, che la incuria dei governi ha resa sempre più larga. Dalle foci del Volturno alla contrada di Colonnella, di Giulianova, di Pescara, la malaria ha reso inabitabile le città e le campagne; da Napoli ad Ariano c'è il deserto; squallide e deserte le vallate del Principato Citeriore; disabitate la estesa pianura di Salerno ed </a:t>
            </a:r>
            <a:r>
              <a:rPr lang="it-IT" i="1" dirty="0" err="1" smtClean="0"/>
              <a:t>Agropoli</a:t>
            </a:r>
            <a:r>
              <a:rPr lang="it-IT" i="1" dirty="0" smtClean="0"/>
              <a:t>, in zona maledettamente paludosa, non un villaggio </a:t>
            </a:r>
            <a:r>
              <a:rPr lang="it-IT" i="1" dirty="0" err="1" smtClean="0"/>
              <a:t>nè</a:t>
            </a:r>
            <a:r>
              <a:rPr lang="it-IT" i="1" dirty="0" smtClean="0"/>
              <a:t> un gruppo di alberi; coperta per la maggior parte di stagni, da boscaglie, da macchie, da spineti la </a:t>
            </a:r>
            <a:r>
              <a:rPr lang="it-IT" i="1" dirty="0" err="1" smtClean="0"/>
              <a:t>messapia</a:t>
            </a:r>
            <a:r>
              <a:rPr lang="it-IT" i="1" dirty="0" smtClean="0"/>
              <a:t> (la penisola </a:t>
            </a:r>
            <a:r>
              <a:rPr lang="it-IT" i="1" dirty="0" err="1" smtClean="0"/>
              <a:t>salentina</a:t>
            </a:r>
            <a:r>
              <a:rPr lang="it-IT" i="1" dirty="0" smtClean="0"/>
              <a:t>); se Lecce giace in un territorio discretamente popolato Brindisi è un deserto, Taranto una cloaca" ... .... È una visione di squallore e di miseria che riempie l'animo di tristezza ! ... ... Catanzaro, non paragonabile neppure ad una città di terzo ordine delle Puglie e dell'Abruzzo, Reggio non ancora rifatta dalle rovine del 1783; Cosenza un ghetto di giudei".</a:t>
            </a:r>
          </a:p>
          <a:p>
            <a:r>
              <a:rPr lang="it-IT" dirty="0" err="1" smtClean="0"/>
              <a:t>Ciasca</a:t>
            </a:r>
            <a:r>
              <a:rPr lang="it-IT" dirty="0" smtClean="0"/>
              <a:t> R. (1928). </a:t>
            </a:r>
            <a:r>
              <a:rPr lang="it-IT" i="1" dirty="0" smtClean="0"/>
              <a:t>Storia delle Bonifiche del Regno di Napoli. </a:t>
            </a:r>
            <a:r>
              <a:rPr lang="it-IT" dirty="0" smtClean="0"/>
              <a:t>Bari</a:t>
            </a:r>
            <a:endParaRPr lang="it-IT" dirty="0"/>
          </a:p>
        </p:txBody>
      </p:sp>
      <p:sp>
        <p:nvSpPr>
          <p:cNvPr id="4" name="Segnaposto data 3"/>
          <p:cNvSpPr>
            <a:spLocks noGrp="1"/>
          </p:cNvSpPr>
          <p:nvPr>
            <p:ph type="dt" sz="half" idx="10"/>
          </p:nvPr>
        </p:nvSpPr>
        <p:spPr/>
        <p:txBody>
          <a:bodyPr/>
          <a:lstStyle/>
          <a:p>
            <a:fld id="{DFA40D03-40B9-4E96-B6E2-466AADCDE711}" type="datetime1">
              <a:rPr lang="it-IT" smtClean="0"/>
              <a:pPr/>
              <a:t>23/10/2015</a:t>
            </a:fld>
            <a:endParaRPr lang="it-IT"/>
          </a:p>
        </p:txBody>
      </p:sp>
      <p:sp>
        <p:nvSpPr>
          <p:cNvPr id="5" name="Segnaposto numero diapositiva 4"/>
          <p:cNvSpPr>
            <a:spLocks noGrp="1"/>
          </p:cNvSpPr>
          <p:nvPr>
            <p:ph type="sldNum" sz="quarter" idx="12"/>
          </p:nvPr>
        </p:nvSpPr>
        <p:spPr/>
        <p:txBody>
          <a:bodyPr>
            <a:normAutofit/>
          </a:bodyPr>
          <a:lstStyle/>
          <a:p>
            <a:fld id="{C6A98A72-AEB3-4E84-8E2F-49B885F6842B}" type="slidenum">
              <a:rPr lang="it-IT" smtClean="0"/>
              <a:pPr/>
              <a:t>51</a:t>
            </a:fld>
            <a:endParaRPr lang="it-IT"/>
          </a:p>
        </p:txBody>
      </p:sp>
      <p:sp>
        <p:nvSpPr>
          <p:cNvPr id="6" name="Segnaposto piè di pagina 5"/>
          <p:cNvSpPr>
            <a:spLocks noGrp="1"/>
          </p:cNvSpPr>
          <p:nvPr>
            <p:ph type="ftr" sz="quarter" idx="11"/>
          </p:nvPr>
        </p:nvSpPr>
        <p:spPr/>
        <p:txBody>
          <a:bodyPr/>
          <a:lstStyle/>
          <a:p>
            <a:r>
              <a:rPr lang="it-IT" smtClean="0"/>
              <a:t>ivo mattozzi, bonifiche, paesaggio, patrimonio                                     </a:t>
            </a:r>
            <a:endParaRPr lang="it-IT"/>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r"/>
            <a:r>
              <a:rPr lang="it-IT" dirty="0" smtClean="0"/>
              <a:t>La malaria</a:t>
            </a:r>
            <a:endParaRPr lang="it-IT" dirty="0"/>
          </a:p>
        </p:txBody>
      </p:sp>
      <p:sp>
        <p:nvSpPr>
          <p:cNvPr id="3" name="Segnaposto contenuto 2"/>
          <p:cNvSpPr>
            <a:spLocks noGrp="1"/>
          </p:cNvSpPr>
          <p:nvPr>
            <p:ph sz="quarter" idx="1"/>
          </p:nvPr>
        </p:nvSpPr>
        <p:spPr/>
        <p:txBody>
          <a:bodyPr>
            <a:normAutofit fontScale="85000" lnSpcReduction="20000"/>
          </a:bodyPr>
          <a:lstStyle/>
          <a:p>
            <a:r>
              <a:rPr lang="it-IT" dirty="0" smtClean="0"/>
              <a:t>La malaria è stata per molti secoli uno dei fattori determinanti la realtà ambientale, demografica ed economica del meridione d'Italia agendo, specialmente in Calabria, come fattore preminente del suo sottosviluppo. </a:t>
            </a:r>
          </a:p>
          <a:p>
            <a:r>
              <a:rPr lang="it-IT" dirty="0" smtClean="0"/>
              <a:t>Fino all'ultima guerra ogni manifestazione di diffusione del morbo provocava grandi migrazioni interne dalle zone di pianura a quelle di montagna dando origine, in questi ultimi, a sfruttamento delle terre e disboscamento e nella valle al più completo disordine </a:t>
            </a:r>
            <a:r>
              <a:rPr lang="it-IT" dirty="0" err="1" smtClean="0"/>
              <a:t>pedoidrogeologico</a:t>
            </a:r>
            <a:r>
              <a:rPr lang="it-IT" dirty="0" smtClean="0"/>
              <a:t> instaurando uno stato di degrado ambientale, economico e sociale.</a:t>
            </a:r>
            <a:endParaRPr lang="it-IT" dirty="0"/>
          </a:p>
        </p:txBody>
      </p:sp>
      <p:sp>
        <p:nvSpPr>
          <p:cNvPr id="4" name="Segnaposto data 3"/>
          <p:cNvSpPr>
            <a:spLocks noGrp="1"/>
          </p:cNvSpPr>
          <p:nvPr>
            <p:ph type="dt" sz="half" idx="10"/>
          </p:nvPr>
        </p:nvSpPr>
        <p:spPr/>
        <p:txBody>
          <a:bodyPr/>
          <a:lstStyle/>
          <a:p>
            <a:fld id="{E07E7589-18C7-4D62-BD5B-0DE8CDA24185}" type="datetime1">
              <a:rPr lang="it-IT" smtClean="0"/>
              <a:pPr/>
              <a:t>23/10/2015</a:t>
            </a:fld>
            <a:endParaRPr lang="it-IT"/>
          </a:p>
        </p:txBody>
      </p:sp>
      <p:sp>
        <p:nvSpPr>
          <p:cNvPr id="5" name="Segnaposto numero diapositiva 4"/>
          <p:cNvSpPr>
            <a:spLocks noGrp="1"/>
          </p:cNvSpPr>
          <p:nvPr>
            <p:ph type="sldNum" sz="quarter" idx="12"/>
          </p:nvPr>
        </p:nvSpPr>
        <p:spPr/>
        <p:txBody>
          <a:bodyPr>
            <a:normAutofit/>
          </a:bodyPr>
          <a:lstStyle/>
          <a:p>
            <a:fld id="{C6A98A72-AEB3-4E84-8E2F-49B885F6842B}" type="slidenum">
              <a:rPr lang="it-IT" smtClean="0"/>
              <a:pPr/>
              <a:t>52</a:t>
            </a:fld>
            <a:endParaRPr lang="it-IT"/>
          </a:p>
        </p:txBody>
      </p:sp>
      <p:sp>
        <p:nvSpPr>
          <p:cNvPr id="6" name="Segnaposto piè di pagina 5"/>
          <p:cNvSpPr>
            <a:spLocks noGrp="1"/>
          </p:cNvSpPr>
          <p:nvPr>
            <p:ph type="ftr" sz="quarter" idx="11"/>
          </p:nvPr>
        </p:nvSpPr>
        <p:spPr/>
        <p:txBody>
          <a:bodyPr/>
          <a:lstStyle/>
          <a:p>
            <a:r>
              <a:rPr lang="it-IT" smtClean="0"/>
              <a:t>ivo mattozzi, bonifiche, paesaggio, patrimonio                                     </a:t>
            </a:r>
            <a:endParaRPr lang="it-IT"/>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r"/>
            <a:r>
              <a:rPr lang="it-IT" dirty="0" smtClean="0"/>
              <a:t>…1926, 1928 …. 1950</a:t>
            </a:r>
            <a:endParaRPr lang="it-IT" dirty="0"/>
          </a:p>
        </p:txBody>
      </p:sp>
      <p:sp>
        <p:nvSpPr>
          <p:cNvPr id="3" name="Segnaposto contenuto 2"/>
          <p:cNvSpPr>
            <a:spLocks noGrp="1"/>
          </p:cNvSpPr>
          <p:nvPr>
            <p:ph sz="quarter" idx="1"/>
          </p:nvPr>
        </p:nvSpPr>
        <p:spPr>
          <a:xfrm>
            <a:off x="395536" y="1600200"/>
            <a:ext cx="8370512" cy="4853136"/>
          </a:xfrm>
        </p:spPr>
        <p:txBody>
          <a:bodyPr>
            <a:normAutofit fontScale="55000" lnSpcReduction="20000"/>
          </a:bodyPr>
          <a:lstStyle/>
          <a:p>
            <a:r>
              <a:rPr lang="it-IT" dirty="0" smtClean="0"/>
              <a:t>fino al 1926 la Calabria non vide alcuna bonifica in corso, </a:t>
            </a:r>
            <a:r>
              <a:rPr lang="it-IT" dirty="0" err="1" smtClean="0"/>
              <a:t>nè</a:t>
            </a:r>
            <a:r>
              <a:rPr lang="it-IT" dirty="0" smtClean="0"/>
              <a:t> bonifiche con progetti in avanzato svolgimento, ma solo 11 bonifiche di "prossima esecuzione" riguardanti più di 400.000 ettari di superficie, ma solo il 40% di esse vide opere pubbliche ultimate. </a:t>
            </a:r>
          </a:p>
          <a:p>
            <a:r>
              <a:rPr lang="it-IT" dirty="0" smtClean="0"/>
              <a:t>Si dovrà attendere la legge n. 3124 del 24 dicembre 1928 o "legge Mussolini" sulla bonifica integrale per vedere stanziate grosse cifre. L'attuazione di tale legge e la costituzione delle opere non fu scevra di errori. Infatti, se le oscillazioni del flusso dei finanziamenti devoluti alle opere di bonifica in Calabria furono nel tempo notevoli videro, però, i maggiori importi destinati </a:t>
            </a:r>
          </a:p>
          <a:p>
            <a:r>
              <a:rPr lang="it-IT" dirty="0" smtClean="0"/>
              <a:t>solo a quattro comprensori: la piana di S. Eufemia, quella di </a:t>
            </a:r>
            <a:r>
              <a:rPr lang="it-IT" dirty="0" err="1" smtClean="0"/>
              <a:t>Rosarno</a:t>
            </a:r>
            <a:r>
              <a:rPr lang="it-IT" dirty="0" smtClean="0"/>
              <a:t>, quella di </a:t>
            </a:r>
            <a:r>
              <a:rPr lang="it-IT" dirty="0" err="1" smtClean="0"/>
              <a:t>Sibari</a:t>
            </a:r>
            <a:r>
              <a:rPr lang="it-IT" dirty="0" smtClean="0"/>
              <a:t> e la bassa valle del </a:t>
            </a:r>
            <a:r>
              <a:rPr lang="it-IT" dirty="0" err="1" smtClean="0"/>
              <a:t>Neto</a:t>
            </a:r>
            <a:r>
              <a:rPr lang="it-IT" dirty="0" smtClean="0"/>
              <a:t> </a:t>
            </a:r>
            <a:r>
              <a:rPr lang="it-IT" dirty="0" err="1" smtClean="0"/>
              <a:t>poichè</a:t>
            </a:r>
            <a:r>
              <a:rPr lang="it-IT" dirty="0" smtClean="0"/>
              <a:t> erano queste le zone calabresi considerate più "bisognevoli di bonifica". In che misura questi lavori vennero compiuti? Praticamente nessuna delle 17 opere di bonifica, di differente specialità tecnica, vennero portate a compimento. Così, per esempio, la bonifica delle zone montane non si accompagnò a quella della pianura, ma neanche quella serie di opere che rientravano nelle cosiddette "piccole bonifiche" (soppressione degli acquitrini, costruzioni di strade, rimboschimenti ecc.) videro completa luce. </a:t>
            </a:r>
          </a:p>
          <a:p>
            <a:r>
              <a:rPr lang="it-IT" dirty="0" smtClean="0"/>
              <a:t>la sua piena attuazione si ebbe solo intorno agli anni '50 determinò in Calabria un relativo sviluppo economico, demografico e sociale.</a:t>
            </a:r>
            <a:endParaRPr lang="it-IT" dirty="0"/>
          </a:p>
        </p:txBody>
      </p:sp>
      <p:sp>
        <p:nvSpPr>
          <p:cNvPr id="4" name="Segnaposto data 3"/>
          <p:cNvSpPr>
            <a:spLocks noGrp="1"/>
          </p:cNvSpPr>
          <p:nvPr>
            <p:ph type="dt" sz="half" idx="10"/>
          </p:nvPr>
        </p:nvSpPr>
        <p:spPr/>
        <p:txBody>
          <a:bodyPr/>
          <a:lstStyle/>
          <a:p>
            <a:fld id="{D3E103C0-95C1-4AED-A6C6-497B2420DB24}" type="datetime1">
              <a:rPr lang="it-IT" smtClean="0"/>
              <a:pPr/>
              <a:t>23/10/2015</a:t>
            </a:fld>
            <a:endParaRPr lang="it-IT"/>
          </a:p>
        </p:txBody>
      </p:sp>
      <p:sp>
        <p:nvSpPr>
          <p:cNvPr id="5" name="Segnaposto numero diapositiva 4"/>
          <p:cNvSpPr>
            <a:spLocks noGrp="1"/>
          </p:cNvSpPr>
          <p:nvPr>
            <p:ph type="sldNum" sz="quarter" idx="12"/>
          </p:nvPr>
        </p:nvSpPr>
        <p:spPr/>
        <p:txBody>
          <a:bodyPr>
            <a:normAutofit/>
          </a:bodyPr>
          <a:lstStyle/>
          <a:p>
            <a:fld id="{C6A98A72-AEB3-4E84-8E2F-49B885F6842B}" type="slidenum">
              <a:rPr lang="it-IT" smtClean="0"/>
              <a:pPr/>
              <a:t>53</a:t>
            </a:fld>
            <a:endParaRPr lang="it-IT"/>
          </a:p>
        </p:txBody>
      </p:sp>
      <p:sp>
        <p:nvSpPr>
          <p:cNvPr id="6" name="Segnaposto piè di pagina 5"/>
          <p:cNvSpPr>
            <a:spLocks noGrp="1"/>
          </p:cNvSpPr>
          <p:nvPr>
            <p:ph type="ftr" sz="quarter" idx="11"/>
          </p:nvPr>
        </p:nvSpPr>
        <p:spPr/>
        <p:txBody>
          <a:bodyPr/>
          <a:lstStyle/>
          <a:p>
            <a:r>
              <a:rPr lang="it-IT" smtClean="0"/>
              <a:t>ivo mattozzi, bonifiche, paesaggio, patrimonio                                     </a:t>
            </a:r>
            <a:endParaRPr lang="it-IT"/>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r"/>
            <a:r>
              <a:rPr lang="it-IT" dirty="0" smtClean="0"/>
              <a:t>La piana di </a:t>
            </a:r>
            <a:r>
              <a:rPr lang="it-IT" dirty="0" err="1" smtClean="0"/>
              <a:t>Rosarno</a:t>
            </a:r>
            <a:endParaRPr lang="it-IT" dirty="0"/>
          </a:p>
        </p:txBody>
      </p:sp>
      <p:sp>
        <p:nvSpPr>
          <p:cNvPr id="3" name="Segnaposto contenuto 2"/>
          <p:cNvSpPr>
            <a:spLocks noGrp="1"/>
          </p:cNvSpPr>
          <p:nvPr>
            <p:ph sz="quarter" idx="1"/>
          </p:nvPr>
        </p:nvSpPr>
        <p:spPr>
          <a:xfrm>
            <a:off x="395536" y="1600200"/>
            <a:ext cx="8370512" cy="4997152"/>
          </a:xfrm>
        </p:spPr>
        <p:txBody>
          <a:bodyPr>
            <a:normAutofit fontScale="62500" lnSpcReduction="20000"/>
          </a:bodyPr>
          <a:lstStyle/>
          <a:p>
            <a:r>
              <a:rPr lang="it-IT" dirty="0" smtClean="0"/>
              <a:t>Un'ampia descrizione delle precarie condizioni di questo comune ci è fornita dalle parole di Coppola </a:t>
            </a:r>
          </a:p>
          <a:p>
            <a:r>
              <a:rPr lang="it-IT" i="1" dirty="0" err="1" smtClean="0"/>
              <a:t>…fermate</a:t>
            </a:r>
            <a:r>
              <a:rPr lang="it-IT" i="1" dirty="0" smtClean="0"/>
              <a:t> le bonifiche che, sia pure su ristretti lembi, gli ingegneri borbonici avevano coraggiosamente avviato nella prima metà dell'ottocento, l'agricoltura restava quasi ovunque arcaica e precaria, dominata da grandi mali fisici e sociali: il paludismo e la </a:t>
            </a:r>
            <a:r>
              <a:rPr lang="it-IT" i="1" dirty="0" err="1" smtClean="0"/>
              <a:t>malaria…</a:t>
            </a:r>
            <a:r>
              <a:rPr lang="it-IT" i="1" dirty="0" smtClean="0"/>
              <a:t> </a:t>
            </a:r>
            <a:r>
              <a:rPr lang="it-IT" i="1" dirty="0" err="1" smtClean="0"/>
              <a:t>…Le</a:t>
            </a:r>
            <a:r>
              <a:rPr lang="it-IT" i="1" dirty="0" smtClean="0"/>
              <a:t> ricorrenti inondazioni - a causa delle precarie arginature delle sponde dei fiumi - impoverivano i campi, impedivano il loro sfruttamento efficiente e remunerativo, fiaccavano la resistenza degli operatori agricoli e aggravavano la situazione </a:t>
            </a:r>
            <a:r>
              <a:rPr lang="it-IT" i="1" dirty="0" err="1" smtClean="0"/>
              <a:t>igienica…</a:t>
            </a:r>
            <a:r>
              <a:rPr lang="it-IT" i="1" dirty="0" smtClean="0"/>
              <a:t> </a:t>
            </a:r>
            <a:r>
              <a:rPr lang="it-IT" i="1" dirty="0" err="1" smtClean="0"/>
              <a:t>…Gli</a:t>
            </a:r>
            <a:r>
              <a:rPr lang="it-IT" i="1" dirty="0" smtClean="0"/>
              <a:t> ampi stagni ancora esistenti nel territorio comunale, infettati d'anofeli, e i boschi ai margini delle strade frequentati da malviventi sconsigliavano i movimenti di persone e merci, sicché l'isolamento di </a:t>
            </a:r>
            <a:r>
              <a:rPr lang="it-IT" i="1" dirty="0" err="1" smtClean="0"/>
              <a:t>Rosarno</a:t>
            </a:r>
            <a:r>
              <a:rPr lang="it-IT" i="1" dirty="0" smtClean="0"/>
              <a:t> dal resto della Regione era completo.</a:t>
            </a:r>
            <a:r>
              <a:rPr lang="it-IT" dirty="0" smtClean="0"/>
              <a:t> </a:t>
            </a:r>
          </a:p>
          <a:p>
            <a:r>
              <a:rPr lang="it-IT" dirty="0" smtClean="0"/>
              <a:t>Nel territorio della piana di </a:t>
            </a:r>
            <a:r>
              <a:rPr lang="it-IT" dirty="0" err="1" smtClean="0"/>
              <a:t>Rosarno</a:t>
            </a:r>
            <a:r>
              <a:rPr lang="it-IT" dirty="0" smtClean="0"/>
              <a:t>, di natura alluvionale, i suoi maggiori torrenti S. Giovanni, </a:t>
            </a:r>
            <a:r>
              <a:rPr lang="it-IT" dirty="0" err="1" smtClean="0"/>
              <a:t>Mesima</a:t>
            </a:r>
            <a:r>
              <a:rPr lang="it-IT" dirty="0" smtClean="0"/>
              <a:t> e Mammella ed i loro affluenti, a causa dell'assenza di un letto ben definito, dilagavano facilmente determinando l'impaludamento di ampie zone. </a:t>
            </a:r>
          </a:p>
          <a:p>
            <a:r>
              <a:rPr lang="it-IT" dirty="0" smtClean="0"/>
              <a:t>Coppola P. (1977).</a:t>
            </a:r>
            <a:r>
              <a:rPr lang="it-IT" i="1" dirty="0" smtClean="0"/>
              <a:t>Geografia e Mezzogiorno. </a:t>
            </a:r>
            <a:r>
              <a:rPr lang="it-IT" dirty="0" smtClean="0"/>
              <a:t>Firenze</a:t>
            </a:r>
          </a:p>
          <a:p>
            <a:endParaRPr lang="it-IT" dirty="0"/>
          </a:p>
        </p:txBody>
      </p:sp>
      <p:sp>
        <p:nvSpPr>
          <p:cNvPr id="4" name="Segnaposto data 3"/>
          <p:cNvSpPr>
            <a:spLocks noGrp="1"/>
          </p:cNvSpPr>
          <p:nvPr>
            <p:ph type="dt" sz="half" idx="10"/>
          </p:nvPr>
        </p:nvSpPr>
        <p:spPr/>
        <p:txBody>
          <a:bodyPr/>
          <a:lstStyle/>
          <a:p>
            <a:fld id="{1280E2FB-CC0A-42AC-88DB-252410AAA64C}" type="datetime1">
              <a:rPr lang="it-IT" smtClean="0"/>
              <a:pPr/>
              <a:t>23/10/2015</a:t>
            </a:fld>
            <a:endParaRPr lang="it-IT"/>
          </a:p>
        </p:txBody>
      </p:sp>
      <p:sp>
        <p:nvSpPr>
          <p:cNvPr id="5" name="Segnaposto numero diapositiva 4"/>
          <p:cNvSpPr>
            <a:spLocks noGrp="1"/>
          </p:cNvSpPr>
          <p:nvPr>
            <p:ph type="sldNum" sz="quarter" idx="12"/>
          </p:nvPr>
        </p:nvSpPr>
        <p:spPr/>
        <p:txBody>
          <a:bodyPr>
            <a:normAutofit/>
          </a:bodyPr>
          <a:lstStyle/>
          <a:p>
            <a:fld id="{C6A98A72-AEB3-4E84-8E2F-49B885F6842B}" type="slidenum">
              <a:rPr lang="it-IT" smtClean="0"/>
              <a:pPr/>
              <a:t>54</a:t>
            </a:fld>
            <a:endParaRPr lang="it-IT"/>
          </a:p>
        </p:txBody>
      </p:sp>
      <p:sp>
        <p:nvSpPr>
          <p:cNvPr id="6" name="Segnaposto piè di pagina 5"/>
          <p:cNvSpPr>
            <a:spLocks noGrp="1"/>
          </p:cNvSpPr>
          <p:nvPr>
            <p:ph type="ftr" sz="quarter" idx="11"/>
          </p:nvPr>
        </p:nvSpPr>
        <p:spPr/>
        <p:txBody>
          <a:bodyPr/>
          <a:lstStyle/>
          <a:p>
            <a:r>
              <a:rPr lang="it-IT" smtClean="0"/>
              <a:t>ivo mattozzi, bonifiche, paesaggio, patrimonio                                     </a:t>
            </a:r>
            <a:endParaRPr lang="it-IT"/>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r"/>
            <a:r>
              <a:rPr lang="it-IT" dirty="0" smtClean="0"/>
              <a:t>Piana di </a:t>
            </a:r>
            <a:r>
              <a:rPr lang="it-IT" dirty="0" err="1" smtClean="0"/>
              <a:t>Sibari</a:t>
            </a:r>
            <a:endParaRPr lang="it-IT" dirty="0"/>
          </a:p>
        </p:txBody>
      </p:sp>
      <p:sp>
        <p:nvSpPr>
          <p:cNvPr id="3" name="Segnaposto contenuto 2"/>
          <p:cNvSpPr>
            <a:spLocks noGrp="1"/>
          </p:cNvSpPr>
          <p:nvPr>
            <p:ph sz="quarter" idx="1"/>
          </p:nvPr>
        </p:nvSpPr>
        <p:spPr>
          <a:xfrm>
            <a:off x="323528" y="1600200"/>
            <a:ext cx="5904656" cy="4925144"/>
          </a:xfrm>
        </p:spPr>
        <p:txBody>
          <a:bodyPr>
            <a:normAutofit fontScale="62500" lnSpcReduction="20000"/>
          </a:bodyPr>
          <a:lstStyle/>
          <a:p>
            <a:r>
              <a:rPr lang="it-IT" dirty="0" smtClean="0"/>
              <a:t>La Società Anonime Bonifiche del Mezzogiorno così descriveva in un rapporto del 1926 la vasta area da bonificare </a:t>
            </a:r>
          </a:p>
          <a:p>
            <a:r>
              <a:rPr lang="it-IT" i="1" dirty="0" smtClean="0"/>
              <a:t>...sui monti in buona parte disboscati la degradazione è in atto quasi </a:t>
            </a:r>
            <a:r>
              <a:rPr lang="it-IT" i="1" dirty="0" err="1" smtClean="0"/>
              <a:t>ovunque…</a:t>
            </a:r>
            <a:r>
              <a:rPr lang="it-IT" i="1" dirty="0" smtClean="0"/>
              <a:t> </a:t>
            </a:r>
            <a:r>
              <a:rPr lang="it-IT" i="1" dirty="0" err="1" smtClean="0"/>
              <a:t>…i</a:t>
            </a:r>
            <a:r>
              <a:rPr lang="it-IT" i="1" dirty="0" smtClean="0"/>
              <a:t> corsi d'acqua sono perenni e trasportano grandi quantità di </a:t>
            </a:r>
            <a:r>
              <a:rPr lang="it-IT" i="1" dirty="0" err="1" smtClean="0"/>
              <a:t>materiale…</a:t>
            </a:r>
            <a:r>
              <a:rPr lang="it-IT" i="1" dirty="0" smtClean="0"/>
              <a:t> </a:t>
            </a:r>
            <a:r>
              <a:rPr lang="it-IT" i="1" dirty="0" err="1" smtClean="0"/>
              <a:t>…in</a:t>
            </a:r>
            <a:r>
              <a:rPr lang="it-IT" i="1" dirty="0" smtClean="0"/>
              <a:t> pianura appaiono rarissime abitazioni umane e pochi ricoverati per bestiame, in quasi permanente dominio dell'</a:t>
            </a:r>
            <a:r>
              <a:rPr lang="it-IT" i="1" dirty="0" err="1" smtClean="0"/>
              <a:t>acqui-</a:t>
            </a:r>
            <a:r>
              <a:rPr lang="it-IT" i="1" dirty="0" smtClean="0"/>
              <a:t> </a:t>
            </a:r>
            <a:r>
              <a:rPr lang="it-IT" i="1" dirty="0" err="1" smtClean="0"/>
              <a:t>trino…</a:t>
            </a:r>
            <a:r>
              <a:rPr lang="it-IT" i="1" dirty="0" smtClean="0"/>
              <a:t> </a:t>
            </a:r>
            <a:r>
              <a:rPr lang="it-IT" i="1" dirty="0" err="1" smtClean="0"/>
              <a:t>…Schiavonea</a:t>
            </a:r>
            <a:r>
              <a:rPr lang="it-IT" i="1" dirty="0" smtClean="0"/>
              <a:t> e Doria sono i soli </a:t>
            </a:r>
            <a:r>
              <a:rPr lang="it-IT" i="1" dirty="0" err="1" smtClean="0"/>
              <a:t>centri…</a:t>
            </a:r>
            <a:r>
              <a:rPr lang="it-IT" i="1" dirty="0" smtClean="0"/>
              <a:t> </a:t>
            </a:r>
            <a:r>
              <a:rPr lang="it-IT" i="1" dirty="0" err="1" smtClean="0"/>
              <a:t>…in</a:t>
            </a:r>
            <a:r>
              <a:rPr lang="it-IT" i="1" dirty="0" smtClean="0"/>
              <a:t> cui le popolazioni falcidiate dalla malaria, abbiano potuto fin ora resistere allo </a:t>
            </a:r>
            <a:r>
              <a:rPr lang="it-IT" i="1" dirty="0" err="1" smtClean="0"/>
              <a:t>spopolamento…</a:t>
            </a:r>
            <a:r>
              <a:rPr lang="it-IT" i="1" dirty="0" smtClean="0"/>
              <a:t> </a:t>
            </a:r>
            <a:r>
              <a:rPr lang="it-IT" i="1" dirty="0" err="1" smtClean="0"/>
              <a:t>…poche</a:t>
            </a:r>
            <a:r>
              <a:rPr lang="it-IT" i="1" dirty="0" smtClean="0"/>
              <a:t> e cattive strade a fondo naturale sono sovente invase dalle continue inondazioni e non tutto il territorio è adeguatamente sfruttato e questo a causa della malaria che vi è diffusa più che nelle altre circoscrizioni della </a:t>
            </a:r>
            <a:r>
              <a:rPr lang="it-IT" i="1" dirty="0" err="1" smtClean="0"/>
              <a:t>provincia…</a:t>
            </a:r>
            <a:r>
              <a:rPr lang="it-IT" dirty="0" smtClean="0"/>
              <a:t> </a:t>
            </a:r>
          </a:p>
          <a:p>
            <a:endParaRPr lang="it-IT" dirty="0"/>
          </a:p>
        </p:txBody>
      </p:sp>
      <p:pic>
        <p:nvPicPr>
          <p:cNvPr id="46082" name="Picture 2"/>
          <p:cNvPicPr>
            <a:picLocks noChangeAspect="1" noChangeArrowheads="1"/>
          </p:cNvPicPr>
          <p:nvPr/>
        </p:nvPicPr>
        <p:blipFill>
          <a:blip r:embed="rId2" cstate="print"/>
          <a:srcRect/>
          <a:stretch>
            <a:fillRect/>
          </a:stretch>
        </p:blipFill>
        <p:spPr bwMode="auto">
          <a:xfrm>
            <a:off x="6300192" y="1700808"/>
            <a:ext cx="2667000" cy="3343275"/>
          </a:xfrm>
          <a:prstGeom prst="rect">
            <a:avLst/>
          </a:prstGeom>
          <a:noFill/>
          <a:ln w="9525">
            <a:noFill/>
            <a:miter lim="800000"/>
            <a:headEnd/>
            <a:tailEnd/>
          </a:ln>
        </p:spPr>
      </p:pic>
      <p:sp>
        <p:nvSpPr>
          <p:cNvPr id="5" name="CasellaDiTesto 4"/>
          <p:cNvSpPr txBox="1"/>
          <p:nvPr/>
        </p:nvSpPr>
        <p:spPr>
          <a:xfrm>
            <a:off x="5724128" y="5013176"/>
            <a:ext cx="3419872" cy="1815882"/>
          </a:xfrm>
          <a:prstGeom prst="rect">
            <a:avLst/>
          </a:prstGeom>
          <a:noFill/>
        </p:spPr>
        <p:txBody>
          <a:bodyPr wrap="square" rtlCol="0">
            <a:spAutoFit/>
          </a:bodyPr>
          <a:lstStyle/>
          <a:p>
            <a:r>
              <a:rPr lang="it-IT" sz="1400" dirty="0" smtClean="0"/>
              <a:t>problemi di bonifica idraulica sia al piano che alla collina; problemi idrogeologici e di trasformazione fondiaria; problemi di accumulo di acqua, costruzioni di strade, ampliamento di canali di scolo e di approvvigionamento dell'acqua potabile e, infine, problemi relativi al popolamento delle campagne.</a:t>
            </a:r>
            <a:endParaRPr lang="it-IT" sz="1400" dirty="0"/>
          </a:p>
        </p:txBody>
      </p:sp>
      <p:sp>
        <p:nvSpPr>
          <p:cNvPr id="6" name="Segnaposto data 5"/>
          <p:cNvSpPr>
            <a:spLocks noGrp="1"/>
          </p:cNvSpPr>
          <p:nvPr>
            <p:ph type="dt" sz="half" idx="10"/>
          </p:nvPr>
        </p:nvSpPr>
        <p:spPr/>
        <p:txBody>
          <a:bodyPr/>
          <a:lstStyle/>
          <a:p>
            <a:fld id="{39B163C5-DFB8-476F-92D2-DC4F0142A265}" type="datetime1">
              <a:rPr lang="it-IT" smtClean="0"/>
              <a:pPr/>
              <a:t>23/10/2015</a:t>
            </a:fld>
            <a:endParaRPr lang="it-IT"/>
          </a:p>
        </p:txBody>
      </p:sp>
      <p:sp>
        <p:nvSpPr>
          <p:cNvPr id="7" name="Segnaposto numero diapositiva 6"/>
          <p:cNvSpPr>
            <a:spLocks noGrp="1"/>
          </p:cNvSpPr>
          <p:nvPr>
            <p:ph type="sldNum" sz="quarter" idx="12"/>
          </p:nvPr>
        </p:nvSpPr>
        <p:spPr/>
        <p:txBody>
          <a:bodyPr>
            <a:normAutofit/>
          </a:bodyPr>
          <a:lstStyle/>
          <a:p>
            <a:fld id="{C6A98A72-AEB3-4E84-8E2F-49B885F6842B}" type="slidenum">
              <a:rPr lang="it-IT" smtClean="0"/>
              <a:pPr/>
              <a:t>55</a:t>
            </a:fld>
            <a:endParaRPr lang="it-IT"/>
          </a:p>
        </p:txBody>
      </p:sp>
      <p:sp>
        <p:nvSpPr>
          <p:cNvPr id="8" name="Segnaposto piè di pagina 7"/>
          <p:cNvSpPr>
            <a:spLocks noGrp="1"/>
          </p:cNvSpPr>
          <p:nvPr>
            <p:ph type="ftr" sz="quarter" idx="11"/>
          </p:nvPr>
        </p:nvSpPr>
        <p:spPr/>
        <p:txBody>
          <a:bodyPr/>
          <a:lstStyle/>
          <a:p>
            <a:r>
              <a:rPr lang="it-IT" smtClean="0"/>
              <a:t>ivo mattozzi, bonifiche, paesaggio, patrimonio                                     </a:t>
            </a:r>
            <a:endParaRPr lang="it-IT"/>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r"/>
            <a:r>
              <a:rPr lang="it-IT" dirty="0" smtClean="0"/>
              <a:t>Piana di </a:t>
            </a:r>
            <a:r>
              <a:rPr lang="it-IT" dirty="0" err="1" smtClean="0"/>
              <a:t>Sibari</a:t>
            </a:r>
            <a:endParaRPr lang="it-IT" dirty="0"/>
          </a:p>
        </p:txBody>
      </p:sp>
      <p:pic>
        <p:nvPicPr>
          <p:cNvPr id="44034" name="Picture 2"/>
          <p:cNvPicPr>
            <a:picLocks noChangeAspect="1" noChangeArrowheads="1"/>
          </p:cNvPicPr>
          <p:nvPr/>
        </p:nvPicPr>
        <p:blipFill>
          <a:blip r:embed="rId2" cstate="print"/>
          <a:srcRect/>
          <a:stretch>
            <a:fillRect/>
          </a:stretch>
        </p:blipFill>
        <p:spPr bwMode="auto">
          <a:xfrm>
            <a:off x="323528" y="1916832"/>
            <a:ext cx="2664296" cy="3538038"/>
          </a:xfrm>
          <a:prstGeom prst="rect">
            <a:avLst/>
          </a:prstGeom>
          <a:noFill/>
          <a:ln w="9525">
            <a:noFill/>
            <a:miter lim="800000"/>
            <a:headEnd/>
            <a:tailEnd/>
          </a:ln>
        </p:spPr>
      </p:pic>
      <p:pic>
        <p:nvPicPr>
          <p:cNvPr id="44035" name="Picture 3"/>
          <p:cNvPicPr>
            <a:picLocks noChangeAspect="1" noChangeArrowheads="1"/>
          </p:cNvPicPr>
          <p:nvPr/>
        </p:nvPicPr>
        <p:blipFill>
          <a:blip r:embed="rId3" cstate="print"/>
          <a:srcRect/>
          <a:stretch>
            <a:fillRect/>
          </a:stretch>
        </p:blipFill>
        <p:spPr bwMode="auto">
          <a:xfrm>
            <a:off x="2987824" y="1844824"/>
            <a:ext cx="2785573" cy="3600400"/>
          </a:xfrm>
          <a:prstGeom prst="rect">
            <a:avLst/>
          </a:prstGeom>
          <a:noFill/>
          <a:ln w="9525">
            <a:noFill/>
            <a:miter lim="800000"/>
            <a:headEnd/>
            <a:tailEnd/>
          </a:ln>
        </p:spPr>
      </p:pic>
      <p:pic>
        <p:nvPicPr>
          <p:cNvPr id="44037" name="Picture 5"/>
          <p:cNvPicPr>
            <a:picLocks noChangeAspect="1" noChangeArrowheads="1"/>
          </p:cNvPicPr>
          <p:nvPr/>
        </p:nvPicPr>
        <p:blipFill>
          <a:blip r:embed="rId4" cstate="print"/>
          <a:srcRect/>
          <a:stretch>
            <a:fillRect/>
          </a:stretch>
        </p:blipFill>
        <p:spPr bwMode="auto">
          <a:xfrm>
            <a:off x="5868144" y="1916832"/>
            <a:ext cx="3086005" cy="3384376"/>
          </a:xfrm>
          <a:prstGeom prst="rect">
            <a:avLst/>
          </a:prstGeom>
          <a:noFill/>
          <a:ln w="9525">
            <a:noFill/>
            <a:miter lim="800000"/>
            <a:headEnd/>
            <a:tailEnd/>
          </a:ln>
        </p:spPr>
      </p:pic>
      <p:sp>
        <p:nvSpPr>
          <p:cNvPr id="8" name="Segnaposto data 7"/>
          <p:cNvSpPr>
            <a:spLocks noGrp="1"/>
          </p:cNvSpPr>
          <p:nvPr>
            <p:ph type="dt" sz="half" idx="10"/>
          </p:nvPr>
        </p:nvSpPr>
        <p:spPr/>
        <p:txBody>
          <a:bodyPr/>
          <a:lstStyle/>
          <a:p>
            <a:fld id="{2B6E195B-BF2F-45AC-A3DE-BCF5688CEDB1}" type="datetime1">
              <a:rPr lang="it-IT" smtClean="0"/>
              <a:pPr/>
              <a:t>23/10/2015</a:t>
            </a:fld>
            <a:endParaRPr lang="it-IT"/>
          </a:p>
        </p:txBody>
      </p:sp>
      <p:sp>
        <p:nvSpPr>
          <p:cNvPr id="9" name="Segnaposto numero diapositiva 8"/>
          <p:cNvSpPr>
            <a:spLocks noGrp="1"/>
          </p:cNvSpPr>
          <p:nvPr>
            <p:ph type="sldNum" sz="quarter" idx="12"/>
          </p:nvPr>
        </p:nvSpPr>
        <p:spPr/>
        <p:txBody>
          <a:bodyPr>
            <a:normAutofit/>
          </a:bodyPr>
          <a:lstStyle/>
          <a:p>
            <a:fld id="{C6A98A72-AEB3-4E84-8E2F-49B885F6842B}" type="slidenum">
              <a:rPr lang="it-IT" smtClean="0"/>
              <a:pPr/>
              <a:t>56</a:t>
            </a:fld>
            <a:endParaRPr lang="it-IT"/>
          </a:p>
        </p:txBody>
      </p:sp>
      <p:sp>
        <p:nvSpPr>
          <p:cNvPr id="10" name="Segnaposto piè di pagina 9"/>
          <p:cNvSpPr>
            <a:spLocks noGrp="1"/>
          </p:cNvSpPr>
          <p:nvPr>
            <p:ph type="ftr" sz="quarter" idx="11"/>
          </p:nvPr>
        </p:nvSpPr>
        <p:spPr/>
        <p:txBody>
          <a:bodyPr/>
          <a:lstStyle/>
          <a:p>
            <a:r>
              <a:rPr lang="it-IT" smtClean="0"/>
              <a:t>ivo mattozzi, bonifiche, paesaggio, patrimonio                                     </a:t>
            </a:r>
            <a:endParaRPr lang="it-IT"/>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pPr algn="r"/>
            <a:r>
              <a:rPr lang="it-IT" dirty="0" smtClean="0"/>
              <a:t>Piana di </a:t>
            </a:r>
            <a:r>
              <a:rPr lang="it-IT" dirty="0" err="1" smtClean="0"/>
              <a:t>Sibari</a:t>
            </a:r>
            <a:endParaRPr lang="it-IT" dirty="0"/>
          </a:p>
        </p:txBody>
      </p:sp>
      <p:pic>
        <p:nvPicPr>
          <p:cNvPr id="45058" name="Picture 2"/>
          <p:cNvPicPr>
            <a:picLocks noChangeAspect="1" noChangeArrowheads="1"/>
          </p:cNvPicPr>
          <p:nvPr/>
        </p:nvPicPr>
        <p:blipFill>
          <a:blip r:embed="rId2" cstate="print"/>
          <a:srcRect/>
          <a:stretch>
            <a:fillRect/>
          </a:stretch>
        </p:blipFill>
        <p:spPr bwMode="auto">
          <a:xfrm>
            <a:off x="4499992" y="1700808"/>
            <a:ext cx="3520601" cy="4680520"/>
          </a:xfrm>
          <a:prstGeom prst="rect">
            <a:avLst/>
          </a:prstGeom>
          <a:noFill/>
          <a:ln w="9525">
            <a:noFill/>
            <a:miter lim="800000"/>
            <a:headEnd/>
            <a:tailEnd/>
          </a:ln>
        </p:spPr>
      </p:pic>
      <p:pic>
        <p:nvPicPr>
          <p:cNvPr id="6" name="Picture 4"/>
          <p:cNvPicPr>
            <a:picLocks noChangeAspect="1" noChangeArrowheads="1"/>
          </p:cNvPicPr>
          <p:nvPr/>
        </p:nvPicPr>
        <p:blipFill>
          <a:blip r:embed="rId3" cstate="print"/>
          <a:srcRect/>
          <a:stretch>
            <a:fillRect/>
          </a:stretch>
        </p:blipFill>
        <p:spPr bwMode="auto">
          <a:xfrm>
            <a:off x="251520" y="1844824"/>
            <a:ext cx="3635896" cy="4683101"/>
          </a:xfrm>
          <a:prstGeom prst="rect">
            <a:avLst/>
          </a:prstGeom>
          <a:noFill/>
          <a:ln w="9525">
            <a:noFill/>
            <a:miter lim="800000"/>
            <a:headEnd/>
            <a:tailEnd/>
          </a:ln>
        </p:spPr>
      </p:pic>
      <p:sp>
        <p:nvSpPr>
          <p:cNvPr id="7" name="Segnaposto data 6"/>
          <p:cNvSpPr>
            <a:spLocks noGrp="1"/>
          </p:cNvSpPr>
          <p:nvPr>
            <p:ph type="dt" sz="half" idx="10"/>
          </p:nvPr>
        </p:nvSpPr>
        <p:spPr/>
        <p:txBody>
          <a:bodyPr/>
          <a:lstStyle/>
          <a:p>
            <a:fld id="{53E0A65A-47FD-418F-89D3-7FF70D408879}" type="datetime1">
              <a:rPr lang="it-IT" smtClean="0"/>
              <a:pPr/>
              <a:t>23/10/2015</a:t>
            </a:fld>
            <a:endParaRPr lang="it-IT"/>
          </a:p>
        </p:txBody>
      </p:sp>
      <p:sp>
        <p:nvSpPr>
          <p:cNvPr id="8" name="Segnaposto numero diapositiva 7"/>
          <p:cNvSpPr>
            <a:spLocks noGrp="1"/>
          </p:cNvSpPr>
          <p:nvPr>
            <p:ph type="sldNum" sz="quarter" idx="12"/>
          </p:nvPr>
        </p:nvSpPr>
        <p:spPr/>
        <p:txBody>
          <a:bodyPr>
            <a:normAutofit/>
          </a:bodyPr>
          <a:lstStyle/>
          <a:p>
            <a:fld id="{C6A98A72-AEB3-4E84-8E2F-49B885F6842B}" type="slidenum">
              <a:rPr lang="it-IT" smtClean="0"/>
              <a:pPr/>
              <a:t>57</a:t>
            </a:fld>
            <a:endParaRPr lang="it-IT"/>
          </a:p>
        </p:txBody>
      </p:sp>
      <p:sp>
        <p:nvSpPr>
          <p:cNvPr id="9" name="Segnaposto piè di pagina 8"/>
          <p:cNvSpPr>
            <a:spLocks noGrp="1"/>
          </p:cNvSpPr>
          <p:nvPr>
            <p:ph type="ftr" sz="quarter" idx="11"/>
          </p:nvPr>
        </p:nvSpPr>
        <p:spPr/>
        <p:txBody>
          <a:bodyPr/>
          <a:lstStyle/>
          <a:p>
            <a:r>
              <a:rPr lang="it-IT" smtClean="0"/>
              <a:t>ivo mattozzi, bonifiche, paesaggio, patrimonio                                     </a:t>
            </a:r>
            <a:endParaRPr lang="it-IT"/>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4"/>
          <p:cNvSpPr>
            <a:spLocks noGrp="1"/>
          </p:cNvSpPr>
          <p:nvPr>
            <p:ph type="body" idx="1"/>
          </p:nvPr>
        </p:nvSpPr>
        <p:spPr/>
        <p:txBody>
          <a:bodyPr>
            <a:normAutofit/>
          </a:bodyPr>
          <a:lstStyle/>
          <a:p>
            <a:r>
              <a:rPr lang="it-IT" dirty="0" smtClean="0"/>
              <a:t>I quaderni della Vita Scolastica</a:t>
            </a:r>
          </a:p>
          <a:p>
            <a:r>
              <a:rPr lang="it-IT" i="1" dirty="0" smtClean="0"/>
              <a:t>Laboratori interdisciplinari per tutte le classi</a:t>
            </a:r>
          </a:p>
          <a:p>
            <a:r>
              <a:rPr lang="it-IT" dirty="0" smtClean="0"/>
              <a:t>Luciana Coltri, </a:t>
            </a:r>
            <a:r>
              <a:rPr lang="it-IT" i="1" dirty="0" smtClean="0"/>
              <a:t>Storia, geografia e … Educazione al patrimonio, cittadinanza e costituzione, multimedialità</a:t>
            </a:r>
            <a:endParaRPr lang="it-IT" dirty="0"/>
          </a:p>
        </p:txBody>
      </p:sp>
      <p:sp>
        <p:nvSpPr>
          <p:cNvPr id="4" name="Titolo 3"/>
          <p:cNvSpPr>
            <a:spLocks noGrp="1"/>
          </p:cNvSpPr>
          <p:nvPr>
            <p:ph type="title"/>
          </p:nvPr>
        </p:nvSpPr>
        <p:spPr/>
        <p:txBody>
          <a:bodyPr/>
          <a:lstStyle/>
          <a:p>
            <a:pPr algn="r"/>
            <a:r>
              <a:rPr lang="it-IT" dirty="0" smtClean="0"/>
              <a:t>Un’applicazione didattica</a:t>
            </a:r>
            <a:endParaRPr lang="it-IT" dirty="0"/>
          </a:p>
        </p:txBody>
      </p:sp>
      <p:pic>
        <p:nvPicPr>
          <p:cNvPr id="38914" name="Picture 2" descr="C:\Users\ivo\AppData\Roaming\PixelMetrics\CaptureWiz\LastCaptures\2011-01-14_08-44-10-158.png"/>
          <p:cNvPicPr>
            <a:picLocks noChangeAspect="1" noChangeArrowheads="1"/>
          </p:cNvPicPr>
          <p:nvPr/>
        </p:nvPicPr>
        <p:blipFill>
          <a:blip r:embed="rId2" cstate="print"/>
          <a:srcRect/>
          <a:stretch>
            <a:fillRect/>
          </a:stretch>
        </p:blipFill>
        <p:spPr bwMode="auto">
          <a:xfrm>
            <a:off x="1043608" y="4653136"/>
            <a:ext cx="6667500" cy="1209676"/>
          </a:xfrm>
          <a:prstGeom prst="rect">
            <a:avLst/>
          </a:prstGeom>
          <a:noFill/>
        </p:spPr>
      </p:pic>
      <p:sp>
        <p:nvSpPr>
          <p:cNvPr id="7" name="Segnaposto data 6"/>
          <p:cNvSpPr>
            <a:spLocks noGrp="1"/>
          </p:cNvSpPr>
          <p:nvPr>
            <p:ph type="dt" sz="half" idx="10"/>
          </p:nvPr>
        </p:nvSpPr>
        <p:spPr/>
        <p:txBody>
          <a:bodyPr/>
          <a:lstStyle/>
          <a:p>
            <a:fld id="{0BC92250-BA8C-43BC-9256-49E3369FEA45}" type="datetime1">
              <a:rPr lang="it-IT" smtClean="0"/>
              <a:pPr/>
              <a:t>23/10/2015</a:t>
            </a:fld>
            <a:endParaRPr lang="it-IT"/>
          </a:p>
        </p:txBody>
      </p:sp>
      <p:sp>
        <p:nvSpPr>
          <p:cNvPr id="8" name="Segnaposto numero diapositiva 7"/>
          <p:cNvSpPr>
            <a:spLocks noGrp="1"/>
          </p:cNvSpPr>
          <p:nvPr>
            <p:ph type="sldNum" sz="quarter" idx="11"/>
          </p:nvPr>
        </p:nvSpPr>
        <p:spPr/>
        <p:txBody>
          <a:bodyPr/>
          <a:lstStyle/>
          <a:p>
            <a:fld id="{C6A98A72-AEB3-4E84-8E2F-49B885F6842B}" type="slidenum">
              <a:rPr lang="it-IT" smtClean="0"/>
              <a:pPr/>
              <a:t>58</a:t>
            </a:fld>
            <a:endParaRPr lang="it-IT"/>
          </a:p>
        </p:txBody>
      </p:sp>
      <p:sp>
        <p:nvSpPr>
          <p:cNvPr id="9" name="Segnaposto piè di pagina 8"/>
          <p:cNvSpPr>
            <a:spLocks noGrp="1"/>
          </p:cNvSpPr>
          <p:nvPr>
            <p:ph type="ftr" sz="quarter" idx="12"/>
          </p:nvPr>
        </p:nvSpPr>
        <p:spPr/>
        <p:txBody>
          <a:bodyPr/>
          <a:lstStyle/>
          <a:p>
            <a:r>
              <a:rPr lang="it-IT" smtClean="0"/>
              <a:t>ivo mattozzi, bonifiche, paesaggio, patrimonio                                     </a:t>
            </a:r>
            <a:endParaRPr lang="it-IT"/>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r"/>
            <a:r>
              <a:rPr lang="it-IT" dirty="0" smtClean="0"/>
              <a:t>Marina di </a:t>
            </a:r>
            <a:r>
              <a:rPr lang="it-IT" dirty="0" err="1" smtClean="0"/>
              <a:t>Ugento</a:t>
            </a:r>
            <a:endParaRPr lang="it-IT" dirty="0"/>
          </a:p>
        </p:txBody>
      </p:sp>
      <p:pic>
        <p:nvPicPr>
          <p:cNvPr id="1026" name="Picture 2" descr="C:\Users\ivo\AppData\Roaming\PixelMetrics\CaptureWiz\LastCaptures\2011-01-14_08-35-48-092.png"/>
          <p:cNvPicPr>
            <a:picLocks noChangeAspect="1" noChangeArrowheads="1"/>
          </p:cNvPicPr>
          <p:nvPr/>
        </p:nvPicPr>
        <p:blipFill>
          <a:blip r:embed="rId2" cstate="print"/>
          <a:srcRect/>
          <a:stretch>
            <a:fillRect/>
          </a:stretch>
        </p:blipFill>
        <p:spPr bwMode="auto">
          <a:xfrm>
            <a:off x="5220072" y="1772816"/>
            <a:ext cx="3695700" cy="3600451"/>
          </a:xfrm>
          <a:prstGeom prst="rect">
            <a:avLst/>
          </a:prstGeom>
          <a:noFill/>
        </p:spPr>
      </p:pic>
      <p:pic>
        <p:nvPicPr>
          <p:cNvPr id="1028" name="Picture 4" descr="http://t1.gstatic.com/images?q=tbn:ANd9GcTcKA-hahlYVxlvDIxyQlN2lI2g-p4_uHdtgfij_icOvf5Fr8Ij"/>
          <p:cNvPicPr>
            <a:picLocks noChangeAspect="1" noChangeArrowheads="1"/>
          </p:cNvPicPr>
          <p:nvPr/>
        </p:nvPicPr>
        <p:blipFill>
          <a:blip r:embed="rId3" cstate="print"/>
          <a:srcRect/>
          <a:stretch>
            <a:fillRect/>
          </a:stretch>
        </p:blipFill>
        <p:spPr bwMode="auto">
          <a:xfrm>
            <a:off x="0" y="1556792"/>
            <a:ext cx="5264581" cy="2448272"/>
          </a:xfrm>
          <a:prstGeom prst="rect">
            <a:avLst/>
          </a:prstGeom>
          <a:noFill/>
        </p:spPr>
      </p:pic>
      <p:pic>
        <p:nvPicPr>
          <p:cNvPr id="1030" name="Picture 6" descr="http://t2.gstatic.com/images?q=tbn:ANd9GcS0qZyu4i6aU_cNZ359M9YhdVvH8o-J9soFR9IJUkeP4c-1BBYb4g"/>
          <p:cNvPicPr>
            <a:picLocks noChangeAspect="1" noChangeArrowheads="1"/>
          </p:cNvPicPr>
          <p:nvPr/>
        </p:nvPicPr>
        <p:blipFill>
          <a:blip r:embed="rId4" cstate="print"/>
          <a:srcRect/>
          <a:stretch>
            <a:fillRect/>
          </a:stretch>
        </p:blipFill>
        <p:spPr bwMode="auto">
          <a:xfrm>
            <a:off x="1979712" y="4221088"/>
            <a:ext cx="2533277" cy="2636912"/>
          </a:xfrm>
          <a:prstGeom prst="rect">
            <a:avLst/>
          </a:prstGeom>
          <a:noFill/>
        </p:spPr>
      </p:pic>
      <p:sp>
        <p:nvSpPr>
          <p:cNvPr id="7" name="Segnaposto data 6"/>
          <p:cNvSpPr>
            <a:spLocks noGrp="1"/>
          </p:cNvSpPr>
          <p:nvPr>
            <p:ph type="dt" sz="half" idx="10"/>
          </p:nvPr>
        </p:nvSpPr>
        <p:spPr/>
        <p:txBody>
          <a:bodyPr/>
          <a:lstStyle/>
          <a:p>
            <a:fld id="{ED846835-0884-44B7-BCEF-107C753DACA2}" type="datetime1">
              <a:rPr lang="it-IT" smtClean="0"/>
              <a:pPr/>
              <a:t>23/10/2015</a:t>
            </a:fld>
            <a:endParaRPr lang="it-IT"/>
          </a:p>
        </p:txBody>
      </p:sp>
      <p:sp>
        <p:nvSpPr>
          <p:cNvPr id="8" name="Segnaposto numero diapositiva 7"/>
          <p:cNvSpPr>
            <a:spLocks noGrp="1"/>
          </p:cNvSpPr>
          <p:nvPr>
            <p:ph type="sldNum" sz="quarter" idx="12"/>
          </p:nvPr>
        </p:nvSpPr>
        <p:spPr/>
        <p:txBody>
          <a:bodyPr>
            <a:normAutofit/>
          </a:bodyPr>
          <a:lstStyle/>
          <a:p>
            <a:fld id="{C6A98A72-AEB3-4E84-8E2F-49B885F6842B}" type="slidenum">
              <a:rPr lang="it-IT" smtClean="0"/>
              <a:pPr/>
              <a:t>59</a:t>
            </a:fld>
            <a:endParaRPr lang="it-IT"/>
          </a:p>
        </p:txBody>
      </p:sp>
      <p:sp>
        <p:nvSpPr>
          <p:cNvPr id="9" name="Segnaposto piè di pagina 8"/>
          <p:cNvSpPr>
            <a:spLocks noGrp="1"/>
          </p:cNvSpPr>
          <p:nvPr>
            <p:ph type="ftr" sz="quarter" idx="11"/>
          </p:nvPr>
        </p:nvSpPr>
        <p:spPr/>
        <p:txBody>
          <a:bodyPr/>
          <a:lstStyle/>
          <a:p>
            <a:r>
              <a:rPr lang="it-IT" smtClean="0"/>
              <a:t>ivo mattozzi, bonifiche, paesaggio, patrimonio                                     </a:t>
            </a:r>
            <a:endParaRPr lang="it-IT"/>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Indice </a:t>
            </a:r>
            <a:endParaRPr lang="it-IT" dirty="0"/>
          </a:p>
        </p:txBody>
      </p:sp>
      <p:sp>
        <p:nvSpPr>
          <p:cNvPr id="3" name="Segnaposto contenuto 2"/>
          <p:cNvSpPr>
            <a:spLocks noGrp="1"/>
          </p:cNvSpPr>
          <p:nvPr>
            <p:ph idx="1"/>
          </p:nvPr>
        </p:nvSpPr>
        <p:spPr/>
        <p:txBody>
          <a:bodyPr/>
          <a:lstStyle/>
          <a:p>
            <a:r>
              <a:rPr lang="it-IT" dirty="0" smtClean="0"/>
              <a:t>Le parole chiave della geostoria</a:t>
            </a:r>
          </a:p>
          <a:p>
            <a:r>
              <a:rPr lang="it-IT" dirty="0" smtClean="0"/>
              <a:t>Macondo come lezione di geostoria</a:t>
            </a:r>
          </a:p>
          <a:p>
            <a:pPr lvl="1"/>
            <a:r>
              <a:rPr lang="it-IT" dirty="0" smtClean="0"/>
              <a:t>La concettualizzazione delle parole chiave</a:t>
            </a:r>
          </a:p>
          <a:p>
            <a:r>
              <a:rPr lang="it-IT" dirty="0" smtClean="0"/>
              <a:t>Esempi di applicazione in storia e in geografia</a:t>
            </a:r>
          </a:p>
          <a:p>
            <a:pPr lvl="1"/>
            <a:r>
              <a:rPr lang="it-IT" dirty="0" smtClean="0"/>
              <a:t>Mesopotamia</a:t>
            </a:r>
          </a:p>
          <a:p>
            <a:pPr lvl="1"/>
            <a:r>
              <a:rPr lang="it-IT" dirty="0" smtClean="0"/>
              <a:t>Mondializzazione dell’economia</a:t>
            </a:r>
          </a:p>
          <a:p>
            <a:pPr lvl="1"/>
            <a:r>
              <a:rPr lang="it-IT" dirty="0" smtClean="0"/>
              <a:t>Le bonifiche in Italia </a:t>
            </a:r>
          </a:p>
          <a:p>
            <a:r>
              <a:rPr lang="it-IT" dirty="0" smtClean="0"/>
              <a:t>Le competenze geostoriche</a:t>
            </a:r>
          </a:p>
          <a:p>
            <a:pPr lvl="1"/>
            <a:endParaRPr lang="it-IT"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pPr algn="r"/>
            <a:r>
              <a:rPr lang="it-IT" dirty="0" smtClean="0"/>
              <a:t>La progettazione</a:t>
            </a:r>
            <a:endParaRPr lang="it-IT" dirty="0"/>
          </a:p>
        </p:txBody>
      </p:sp>
      <p:pic>
        <p:nvPicPr>
          <p:cNvPr id="39938" name="Picture 2" descr="C:\Users\ivo\AppData\Roaming\PixelMetrics\CaptureWiz\LastCaptures\2011-01-14_08-45-13-073.png"/>
          <p:cNvPicPr>
            <a:picLocks noChangeAspect="1" noChangeArrowheads="1"/>
          </p:cNvPicPr>
          <p:nvPr/>
        </p:nvPicPr>
        <p:blipFill>
          <a:blip r:embed="rId2" cstate="print"/>
          <a:srcRect/>
          <a:stretch>
            <a:fillRect/>
          </a:stretch>
        </p:blipFill>
        <p:spPr bwMode="auto">
          <a:xfrm>
            <a:off x="539552" y="1484784"/>
            <a:ext cx="7171556" cy="5378667"/>
          </a:xfrm>
          <a:prstGeom prst="rect">
            <a:avLst/>
          </a:prstGeom>
          <a:noFill/>
        </p:spPr>
      </p:pic>
      <p:sp>
        <p:nvSpPr>
          <p:cNvPr id="6" name="Segnaposto data 5"/>
          <p:cNvSpPr>
            <a:spLocks noGrp="1"/>
          </p:cNvSpPr>
          <p:nvPr>
            <p:ph type="dt" sz="half" idx="10"/>
          </p:nvPr>
        </p:nvSpPr>
        <p:spPr/>
        <p:txBody>
          <a:bodyPr/>
          <a:lstStyle/>
          <a:p>
            <a:fld id="{393CE02A-1B61-4EF3-A9D9-19248F18C6EB}" type="datetime1">
              <a:rPr lang="it-IT" smtClean="0"/>
              <a:pPr/>
              <a:t>23/10/2015</a:t>
            </a:fld>
            <a:endParaRPr lang="it-IT"/>
          </a:p>
        </p:txBody>
      </p:sp>
      <p:sp>
        <p:nvSpPr>
          <p:cNvPr id="7" name="Segnaposto numero diapositiva 6"/>
          <p:cNvSpPr>
            <a:spLocks noGrp="1"/>
          </p:cNvSpPr>
          <p:nvPr>
            <p:ph type="sldNum" sz="quarter" idx="12"/>
          </p:nvPr>
        </p:nvSpPr>
        <p:spPr/>
        <p:txBody>
          <a:bodyPr>
            <a:normAutofit/>
          </a:bodyPr>
          <a:lstStyle/>
          <a:p>
            <a:fld id="{C6A98A72-AEB3-4E84-8E2F-49B885F6842B}" type="slidenum">
              <a:rPr lang="it-IT" smtClean="0"/>
              <a:pPr/>
              <a:t>60</a:t>
            </a:fld>
            <a:endParaRPr lang="it-IT"/>
          </a:p>
        </p:txBody>
      </p:sp>
      <p:sp>
        <p:nvSpPr>
          <p:cNvPr id="8" name="Segnaposto piè di pagina 7"/>
          <p:cNvSpPr>
            <a:spLocks noGrp="1"/>
          </p:cNvSpPr>
          <p:nvPr>
            <p:ph type="ftr" sz="quarter" idx="11"/>
          </p:nvPr>
        </p:nvSpPr>
        <p:spPr/>
        <p:txBody>
          <a:bodyPr/>
          <a:lstStyle/>
          <a:p>
            <a:r>
              <a:rPr lang="it-IT" smtClean="0"/>
              <a:t>ivo mattozzi, bonifiche, paesaggio, patrimonio                                     </a:t>
            </a:r>
            <a:endParaRPr lang="it-IT"/>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r"/>
            <a:r>
              <a:rPr lang="it-IT" dirty="0" smtClean="0"/>
              <a:t>Il Salento oggi</a:t>
            </a:r>
            <a:endParaRPr lang="it-IT" dirty="0"/>
          </a:p>
        </p:txBody>
      </p:sp>
      <p:pic>
        <p:nvPicPr>
          <p:cNvPr id="41002" name="Picture 42" descr="C:\Users\ivo\AppData\Roaming\PixelMetrics\CaptureWiz\LastCaptures\2011-01-14_09-07-17-957.png"/>
          <p:cNvPicPr>
            <a:picLocks noChangeAspect="1" noChangeArrowheads="1"/>
          </p:cNvPicPr>
          <p:nvPr/>
        </p:nvPicPr>
        <p:blipFill>
          <a:blip r:embed="rId2" cstate="print"/>
          <a:srcRect/>
          <a:stretch>
            <a:fillRect/>
          </a:stretch>
        </p:blipFill>
        <p:spPr bwMode="auto">
          <a:xfrm>
            <a:off x="899592" y="1916832"/>
            <a:ext cx="6667500" cy="4219575"/>
          </a:xfrm>
          <a:prstGeom prst="rect">
            <a:avLst/>
          </a:prstGeom>
          <a:noFill/>
        </p:spPr>
      </p:pic>
      <p:sp>
        <p:nvSpPr>
          <p:cNvPr id="53" name="Segnaposto data 52"/>
          <p:cNvSpPr>
            <a:spLocks noGrp="1"/>
          </p:cNvSpPr>
          <p:nvPr>
            <p:ph type="dt" sz="half" idx="10"/>
          </p:nvPr>
        </p:nvSpPr>
        <p:spPr/>
        <p:txBody>
          <a:bodyPr/>
          <a:lstStyle/>
          <a:p>
            <a:fld id="{DF2121B0-5ADE-48B6-8DDF-44891BA8C0E9}" type="datetime1">
              <a:rPr lang="it-IT" smtClean="0"/>
              <a:pPr/>
              <a:t>23/10/2015</a:t>
            </a:fld>
            <a:endParaRPr lang="it-IT"/>
          </a:p>
        </p:txBody>
      </p:sp>
      <p:sp>
        <p:nvSpPr>
          <p:cNvPr id="54" name="Segnaposto numero diapositiva 53"/>
          <p:cNvSpPr>
            <a:spLocks noGrp="1"/>
          </p:cNvSpPr>
          <p:nvPr>
            <p:ph type="sldNum" sz="quarter" idx="12"/>
          </p:nvPr>
        </p:nvSpPr>
        <p:spPr/>
        <p:txBody>
          <a:bodyPr>
            <a:normAutofit/>
          </a:bodyPr>
          <a:lstStyle/>
          <a:p>
            <a:fld id="{C6A98A72-AEB3-4E84-8E2F-49B885F6842B}" type="slidenum">
              <a:rPr lang="it-IT" smtClean="0"/>
              <a:pPr/>
              <a:t>61</a:t>
            </a:fld>
            <a:endParaRPr lang="it-IT"/>
          </a:p>
        </p:txBody>
      </p:sp>
      <p:sp>
        <p:nvSpPr>
          <p:cNvPr id="55" name="Segnaposto piè di pagina 54"/>
          <p:cNvSpPr>
            <a:spLocks noGrp="1"/>
          </p:cNvSpPr>
          <p:nvPr>
            <p:ph type="ftr" sz="quarter" idx="11"/>
          </p:nvPr>
        </p:nvSpPr>
        <p:spPr/>
        <p:txBody>
          <a:bodyPr/>
          <a:lstStyle/>
          <a:p>
            <a:r>
              <a:rPr lang="it-IT" smtClean="0"/>
              <a:t>ivo mattozzi, bonifiche, paesaggio, patrimonio                                     </a:t>
            </a:r>
            <a:endParaRPr lang="it-IT"/>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Users\ivo\AppData\Roaming\PixelMetrics\CaptureWiz\LastCaptures\2011-01-14_09-08-36-002.png"/>
          <p:cNvPicPr>
            <a:picLocks noChangeAspect="1" noChangeArrowheads="1"/>
          </p:cNvPicPr>
          <p:nvPr/>
        </p:nvPicPr>
        <p:blipFill>
          <a:blip r:embed="rId2" cstate="print"/>
          <a:srcRect/>
          <a:stretch>
            <a:fillRect/>
          </a:stretch>
        </p:blipFill>
        <p:spPr bwMode="auto">
          <a:xfrm>
            <a:off x="251520" y="1"/>
            <a:ext cx="6192688" cy="3069804"/>
          </a:xfrm>
          <a:prstGeom prst="rect">
            <a:avLst/>
          </a:prstGeom>
          <a:noFill/>
        </p:spPr>
      </p:pic>
      <p:pic>
        <p:nvPicPr>
          <p:cNvPr id="41988" name="Picture 4" descr="C:\Users\ivo\AppData\Roaming\PixelMetrics\CaptureWiz\LastCaptures\2011-01-14_09-10-07-305.png"/>
          <p:cNvPicPr>
            <a:picLocks noChangeAspect="1" noChangeArrowheads="1"/>
          </p:cNvPicPr>
          <p:nvPr/>
        </p:nvPicPr>
        <p:blipFill>
          <a:blip r:embed="rId3" cstate="print"/>
          <a:srcRect/>
          <a:stretch>
            <a:fillRect/>
          </a:stretch>
        </p:blipFill>
        <p:spPr bwMode="auto">
          <a:xfrm>
            <a:off x="2476500" y="2752725"/>
            <a:ext cx="6667500" cy="4105275"/>
          </a:xfrm>
          <a:prstGeom prst="rect">
            <a:avLst/>
          </a:prstGeom>
          <a:noFill/>
        </p:spPr>
      </p:pic>
      <p:sp>
        <p:nvSpPr>
          <p:cNvPr id="5" name="Segnaposto data 4"/>
          <p:cNvSpPr>
            <a:spLocks noGrp="1"/>
          </p:cNvSpPr>
          <p:nvPr>
            <p:ph type="dt" sz="half" idx="10"/>
          </p:nvPr>
        </p:nvSpPr>
        <p:spPr/>
        <p:txBody>
          <a:bodyPr/>
          <a:lstStyle/>
          <a:p>
            <a:fld id="{BCB2D6FC-1A6E-4F04-9925-6CC6DFF2471E}" type="datetime1">
              <a:rPr lang="it-IT" smtClean="0"/>
              <a:pPr/>
              <a:t>23/10/2015</a:t>
            </a:fld>
            <a:endParaRPr lang="it-IT"/>
          </a:p>
        </p:txBody>
      </p:sp>
      <p:sp>
        <p:nvSpPr>
          <p:cNvPr id="6" name="Segnaposto numero diapositiva 5"/>
          <p:cNvSpPr>
            <a:spLocks noGrp="1"/>
          </p:cNvSpPr>
          <p:nvPr>
            <p:ph type="sldNum" sz="quarter" idx="12"/>
          </p:nvPr>
        </p:nvSpPr>
        <p:spPr/>
        <p:txBody>
          <a:bodyPr/>
          <a:lstStyle/>
          <a:p>
            <a:fld id="{C6A98A72-AEB3-4E84-8E2F-49B885F6842B}" type="slidenum">
              <a:rPr lang="it-IT" smtClean="0"/>
              <a:pPr/>
              <a:t>62</a:t>
            </a:fld>
            <a:endParaRPr lang="it-IT"/>
          </a:p>
        </p:txBody>
      </p:sp>
      <p:sp>
        <p:nvSpPr>
          <p:cNvPr id="7" name="Segnaposto piè di pagina 6"/>
          <p:cNvSpPr>
            <a:spLocks noGrp="1"/>
          </p:cNvSpPr>
          <p:nvPr>
            <p:ph type="ftr" sz="quarter" idx="11"/>
          </p:nvPr>
        </p:nvSpPr>
        <p:spPr/>
        <p:txBody>
          <a:bodyPr/>
          <a:lstStyle/>
          <a:p>
            <a:r>
              <a:rPr lang="it-IT" smtClean="0"/>
              <a:t>ivo mattozzi, bonifiche, paesaggio, patrimonio                                     </a:t>
            </a:r>
            <a:endParaRPr lang="it-IT"/>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Users\ivo\AppData\Roaming\PixelMetrics\CaptureWiz\LastCaptures\2011-01-14_10-37-47-206.png"/>
          <p:cNvPicPr>
            <a:picLocks noChangeAspect="1" noChangeArrowheads="1"/>
          </p:cNvPicPr>
          <p:nvPr/>
        </p:nvPicPr>
        <p:blipFill>
          <a:blip r:embed="rId2" cstate="print"/>
          <a:srcRect/>
          <a:stretch>
            <a:fillRect/>
          </a:stretch>
        </p:blipFill>
        <p:spPr bwMode="auto">
          <a:xfrm>
            <a:off x="1259632" y="0"/>
            <a:ext cx="6924441" cy="6768996"/>
          </a:xfrm>
          <a:prstGeom prst="rect">
            <a:avLst/>
          </a:prstGeom>
          <a:noFill/>
        </p:spPr>
      </p:pic>
      <p:sp>
        <p:nvSpPr>
          <p:cNvPr id="3" name="Segnaposto data 2"/>
          <p:cNvSpPr>
            <a:spLocks noGrp="1"/>
          </p:cNvSpPr>
          <p:nvPr>
            <p:ph type="dt" sz="half" idx="10"/>
          </p:nvPr>
        </p:nvSpPr>
        <p:spPr/>
        <p:txBody>
          <a:bodyPr/>
          <a:lstStyle/>
          <a:p>
            <a:fld id="{6CF29BA5-73F6-4EA5-8EE3-8BBC72075153}" type="datetime1">
              <a:rPr lang="it-IT" smtClean="0"/>
              <a:pPr/>
              <a:t>23/10/2015</a:t>
            </a:fld>
            <a:endParaRPr lang="it-IT"/>
          </a:p>
        </p:txBody>
      </p:sp>
      <p:sp>
        <p:nvSpPr>
          <p:cNvPr id="4" name="Segnaposto numero diapositiva 3"/>
          <p:cNvSpPr>
            <a:spLocks noGrp="1"/>
          </p:cNvSpPr>
          <p:nvPr>
            <p:ph type="sldNum" sz="quarter" idx="12"/>
          </p:nvPr>
        </p:nvSpPr>
        <p:spPr/>
        <p:txBody>
          <a:bodyPr/>
          <a:lstStyle/>
          <a:p>
            <a:fld id="{C6A98A72-AEB3-4E84-8E2F-49B885F6842B}" type="slidenum">
              <a:rPr lang="it-IT" smtClean="0"/>
              <a:pPr/>
              <a:t>63</a:t>
            </a:fld>
            <a:endParaRPr lang="it-IT"/>
          </a:p>
        </p:txBody>
      </p:sp>
      <p:sp>
        <p:nvSpPr>
          <p:cNvPr id="5" name="Segnaposto piè di pagina 4"/>
          <p:cNvSpPr>
            <a:spLocks noGrp="1"/>
          </p:cNvSpPr>
          <p:nvPr>
            <p:ph type="ftr" sz="quarter" idx="11"/>
          </p:nvPr>
        </p:nvSpPr>
        <p:spPr/>
        <p:txBody>
          <a:bodyPr/>
          <a:lstStyle/>
          <a:p>
            <a:r>
              <a:rPr lang="it-IT" smtClean="0"/>
              <a:t>ivo mattozzi, bonifiche, paesaggio, patrimonio                                     </a:t>
            </a:r>
            <a:endParaRPr lang="it-IT"/>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Users\ivo\AppData\Roaming\PixelMetrics\CaptureWiz\LastCaptures\2011-01-14_13-43-33-273.png"/>
          <p:cNvPicPr>
            <a:picLocks noChangeAspect="1" noChangeArrowheads="1"/>
          </p:cNvPicPr>
          <p:nvPr/>
        </p:nvPicPr>
        <p:blipFill>
          <a:blip r:embed="rId2" cstate="print"/>
          <a:srcRect/>
          <a:stretch>
            <a:fillRect/>
          </a:stretch>
        </p:blipFill>
        <p:spPr bwMode="auto">
          <a:xfrm>
            <a:off x="20222" y="1844824"/>
            <a:ext cx="8800250" cy="4563560"/>
          </a:xfrm>
          <a:prstGeom prst="rect">
            <a:avLst/>
          </a:prstGeom>
          <a:noFill/>
        </p:spPr>
      </p:pic>
      <p:sp>
        <p:nvSpPr>
          <p:cNvPr id="3" name="Titolo 2"/>
          <p:cNvSpPr>
            <a:spLocks noGrp="1"/>
          </p:cNvSpPr>
          <p:nvPr>
            <p:ph type="title"/>
          </p:nvPr>
        </p:nvSpPr>
        <p:spPr/>
        <p:txBody>
          <a:bodyPr/>
          <a:lstStyle/>
          <a:p>
            <a:pPr algn="r"/>
            <a:r>
              <a:rPr lang="it-IT" dirty="0" smtClean="0"/>
              <a:t>Il Salento alla fine dell’ ‘800 </a:t>
            </a:r>
            <a:endParaRPr lang="it-IT" dirty="0"/>
          </a:p>
        </p:txBody>
      </p:sp>
      <p:sp>
        <p:nvSpPr>
          <p:cNvPr id="4" name="Segnaposto data 3"/>
          <p:cNvSpPr>
            <a:spLocks noGrp="1"/>
          </p:cNvSpPr>
          <p:nvPr>
            <p:ph type="dt" sz="half" idx="10"/>
          </p:nvPr>
        </p:nvSpPr>
        <p:spPr/>
        <p:txBody>
          <a:bodyPr/>
          <a:lstStyle/>
          <a:p>
            <a:fld id="{2BFAA831-45F4-46B4-B18A-8115415480D1}" type="datetime1">
              <a:rPr lang="it-IT" smtClean="0"/>
              <a:pPr/>
              <a:t>23/10/2015</a:t>
            </a:fld>
            <a:endParaRPr lang="it-IT"/>
          </a:p>
        </p:txBody>
      </p:sp>
      <p:sp>
        <p:nvSpPr>
          <p:cNvPr id="5" name="Segnaposto numero diapositiva 4"/>
          <p:cNvSpPr>
            <a:spLocks noGrp="1"/>
          </p:cNvSpPr>
          <p:nvPr>
            <p:ph type="sldNum" sz="quarter" idx="12"/>
          </p:nvPr>
        </p:nvSpPr>
        <p:spPr/>
        <p:txBody>
          <a:bodyPr>
            <a:normAutofit/>
          </a:bodyPr>
          <a:lstStyle/>
          <a:p>
            <a:fld id="{C6A98A72-AEB3-4E84-8E2F-49B885F6842B}" type="slidenum">
              <a:rPr lang="it-IT" smtClean="0"/>
              <a:pPr/>
              <a:t>64</a:t>
            </a:fld>
            <a:endParaRPr lang="it-IT"/>
          </a:p>
        </p:txBody>
      </p:sp>
      <p:sp>
        <p:nvSpPr>
          <p:cNvPr id="6" name="Segnaposto piè di pagina 5"/>
          <p:cNvSpPr>
            <a:spLocks noGrp="1"/>
          </p:cNvSpPr>
          <p:nvPr>
            <p:ph type="ftr" sz="quarter" idx="11"/>
          </p:nvPr>
        </p:nvSpPr>
        <p:spPr/>
        <p:txBody>
          <a:bodyPr/>
          <a:lstStyle/>
          <a:p>
            <a:r>
              <a:rPr lang="it-IT" smtClean="0"/>
              <a:t>ivo mattozzi, bonifiche, paesaggio, patrimonio                                     </a:t>
            </a:r>
            <a:endParaRPr lang="it-IT"/>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755576" y="4365104"/>
            <a:ext cx="7772400" cy="2088232"/>
          </a:xfrm>
        </p:spPr>
        <p:txBody>
          <a:bodyPr>
            <a:normAutofit/>
          </a:bodyPr>
          <a:lstStyle/>
          <a:p>
            <a:r>
              <a:rPr lang="it-IT" sz="3200" dirty="0" err="1" smtClean="0"/>
              <a:t>Ritematizzare</a:t>
            </a:r>
            <a:r>
              <a:rPr lang="it-IT" sz="3200" dirty="0" smtClean="0"/>
              <a:t> la scoperta dell’</a:t>
            </a:r>
            <a:r>
              <a:rPr lang="it-IT" sz="3200" dirty="0" err="1" smtClean="0"/>
              <a:t>america</a:t>
            </a:r>
            <a:r>
              <a:rPr lang="it-IT" sz="3200" dirty="0" smtClean="0"/>
              <a:t>  e trattare </a:t>
            </a:r>
            <a:r>
              <a:rPr lang="it-IT" sz="3200" dirty="0" err="1" smtClean="0"/>
              <a:t>geostoricamente</a:t>
            </a:r>
            <a:r>
              <a:rPr lang="it-IT" sz="3200" dirty="0" smtClean="0"/>
              <a:t> esplorazioni e colonizzazioni</a:t>
            </a:r>
            <a:endParaRPr lang="it-IT" sz="3200" dirty="0"/>
          </a:p>
        </p:txBody>
      </p:sp>
      <p:sp>
        <p:nvSpPr>
          <p:cNvPr id="4" name="Segnaposto testo 3"/>
          <p:cNvSpPr>
            <a:spLocks noGrp="1"/>
          </p:cNvSpPr>
          <p:nvPr>
            <p:ph type="body" idx="1"/>
          </p:nvPr>
        </p:nvSpPr>
        <p:spPr/>
        <p:txBody>
          <a:bodyPr>
            <a:normAutofit fontScale="92500"/>
          </a:bodyPr>
          <a:lstStyle/>
          <a:p>
            <a:r>
              <a:rPr lang="it-IT" sz="4400" dirty="0" smtClean="0">
                <a:solidFill>
                  <a:srgbClr val="C00000"/>
                </a:solidFill>
              </a:rPr>
              <a:t>La geostoria per far comprendere la mondializzazione dell’economia</a:t>
            </a:r>
            <a:endParaRPr lang="it-IT" sz="4400" dirty="0">
              <a:solidFill>
                <a:srgbClr val="C00000"/>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smtClean="0"/>
              <a:t>Le grandi vie del commercio (secoli XI-XIII)</a:t>
            </a:r>
            <a:br>
              <a:rPr lang="it-IT" dirty="0" smtClean="0"/>
            </a:br>
            <a:endParaRPr lang="it-IT" dirty="0"/>
          </a:p>
        </p:txBody>
      </p:sp>
      <p:sp>
        <p:nvSpPr>
          <p:cNvPr id="5" name="Segnaposto testo 4"/>
          <p:cNvSpPr>
            <a:spLocks noGrp="1"/>
          </p:cNvSpPr>
          <p:nvPr>
            <p:ph type="body" sz="half" idx="2"/>
          </p:nvPr>
        </p:nvSpPr>
        <p:spPr>
          <a:xfrm>
            <a:off x="0" y="1435100"/>
            <a:ext cx="3779912" cy="5422900"/>
          </a:xfrm>
        </p:spPr>
        <p:txBody>
          <a:bodyPr>
            <a:normAutofit lnSpcReduction="10000"/>
          </a:bodyPr>
          <a:lstStyle/>
          <a:p>
            <a:r>
              <a:rPr lang="it-IT" dirty="0" smtClean="0"/>
              <a:t>3 IL COMMERCIO MARITTIMO E</a:t>
            </a:r>
            <a:br>
              <a:rPr lang="it-IT" dirty="0" smtClean="0"/>
            </a:br>
            <a:r>
              <a:rPr lang="it-IT" dirty="0" smtClean="0"/>
              <a:t>LE CITTÀ MARINARE ITALIANE</a:t>
            </a:r>
          </a:p>
          <a:p>
            <a:endParaRPr lang="it-IT" dirty="0" smtClean="0"/>
          </a:p>
          <a:p>
            <a:r>
              <a:rPr lang="it-IT" dirty="0" smtClean="0"/>
              <a:t>Nel Mediterraneo, a partire dal X secolo, alcune città della penisola italica - </a:t>
            </a:r>
            <a:r>
              <a:rPr lang="it-IT" b="1" dirty="0" smtClean="0"/>
              <a:t>Amalfi, Venezia, Genova </a:t>
            </a:r>
            <a:r>
              <a:rPr lang="it-IT" dirty="0" smtClean="0"/>
              <a:t>e </a:t>
            </a:r>
            <a:r>
              <a:rPr lang="it-IT" b="1" dirty="0" smtClean="0"/>
              <a:t>Pisa </a:t>
            </a:r>
            <a:r>
              <a:rPr lang="it-IT" dirty="0" smtClean="0"/>
              <a:t>(quest’ultima collegata al Tirreno per mezzo del fiume Arno) - cominciarono ad affermarsi come </a:t>
            </a:r>
            <a:r>
              <a:rPr lang="it-IT" b="1" dirty="0" smtClean="0"/>
              <a:t>potenze marittime e commerciali.</a:t>
            </a:r>
            <a:endParaRPr lang="it-IT" dirty="0" smtClean="0"/>
          </a:p>
          <a:p>
            <a:r>
              <a:rPr lang="it-IT" dirty="0" smtClean="0"/>
              <a:t>In un tempo in cui </a:t>
            </a:r>
            <a:r>
              <a:rPr lang="it-IT" b="1" dirty="0" smtClean="0"/>
              <a:t>l’agricoltura </a:t>
            </a:r>
            <a:r>
              <a:rPr lang="it-IT" dirty="0" smtClean="0"/>
              <a:t>era ancora per tutti l’attività economica principale, queste città si dedicarono massicciamente al </a:t>
            </a:r>
            <a:r>
              <a:rPr lang="it-IT" b="1" dirty="0" smtClean="0"/>
              <a:t>commercio marittimo, </a:t>
            </a:r>
            <a:r>
              <a:rPr lang="it-IT" dirty="0" smtClean="0"/>
              <a:t>allestirono flotte, prima militari (contro le scorrerie saracene e normanne) poi mercantili, e divennero il </a:t>
            </a:r>
            <a:r>
              <a:rPr lang="it-IT" b="1" dirty="0" smtClean="0"/>
              <a:t>centro degli scambi commerciali </a:t>
            </a:r>
            <a:r>
              <a:rPr lang="it-IT" dirty="0" smtClean="0"/>
              <a:t>fra l’Europa, l’impero bizantino, il mondo musulmano e i lontani paesi d’oriente.</a:t>
            </a:r>
          </a:p>
          <a:p>
            <a:r>
              <a:rPr lang="it-IT" dirty="0" smtClean="0"/>
              <a:t>Almeno formalmente queste città marinare dipendevano da qualche potere superiore (l’impero, un ducato....) ma riuscirono a rendersi </a:t>
            </a:r>
            <a:r>
              <a:rPr lang="it-IT" b="1" dirty="0" smtClean="0"/>
              <a:t>autonome </a:t>
            </a:r>
            <a:r>
              <a:rPr lang="it-IT" dirty="0" smtClean="0"/>
              <a:t>e furono governate da ricche e potenti famiglie di mercanti. Per questo vennero poi chiamate anche “repubbliche” marinare.</a:t>
            </a:r>
          </a:p>
          <a:p>
            <a:endParaRPr lang="it-IT" dirty="0" smtClean="0"/>
          </a:p>
          <a:p>
            <a:r>
              <a:rPr lang="it-IT" dirty="0" smtClean="0"/>
              <a:t>NAVIGARE NON È FACILE</a:t>
            </a:r>
            <a:endParaRPr lang="it-IT" dirty="0"/>
          </a:p>
        </p:txBody>
      </p:sp>
      <p:pic>
        <p:nvPicPr>
          <p:cNvPr id="6" name="Picture 2" descr="C:\Users\Utente\AppData\Roaming\PixelMetrics\CaptureWiz\LastCaptures\2015-08-22_10-39-10-921.png"/>
          <p:cNvPicPr>
            <a:picLocks noGrp="1" noChangeAspect="1" noChangeArrowheads="1"/>
          </p:cNvPicPr>
          <p:nvPr>
            <p:ph idx="1"/>
          </p:nvPr>
        </p:nvPicPr>
        <p:blipFill>
          <a:blip r:embed="rId3" cstate="print"/>
          <a:srcRect/>
          <a:stretch>
            <a:fillRect/>
          </a:stretch>
        </p:blipFill>
        <p:spPr bwMode="auto">
          <a:xfrm>
            <a:off x="3773487" y="580231"/>
            <a:ext cx="4714875" cy="5238750"/>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smtClean="0"/>
              <a:t>Questioni sul commercio</a:t>
            </a:r>
            <a:endParaRPr lang="it-IT" dirty="0"/>
          </a:p>
        </p:txBody>
      </p:sp>
      <p:sp>
        <p:nvSpPr>
          <p:cNvPr id="6" name="Segnaposto contenuto 5"/>
          <p:cNvSpPr>
            <a:spLocks noGrp="1"/>
          </p:cNvSpPr>
          <p:nvPr>
            <p:ph idx="1"/>
          </p:nvPr>
        </p:nvSpPr>
        <p:spPr/>
        <p:txBody>
          <a:bodyPr/>
          <a:lstStyle/>
          <a:p>
            <a:r>
              <a:rPr lang="it-IT" dirty="0" smtClean="0"/>
              <a:t>Che merci commerciavano?</a:t>
            </a:r>
          </a:p>
          <a:p>
            <a:pPr lvl="1"/>
            <a:r>
              <a:rPr lang="it-IT" dirty="0" smtClean="0"/>
              <a:t>Risposta nella carta: spezie, seta, pietre preziose</a:t>
            </a:r>
          </a:p>
          <a:p>
            <a:r>
              <a:rPr lang="it-IT" dirty="0" smtClean="0"/>
              <a:t>Da dove arrivavano quelle merci?</a:t>
            </a:r>
          </a:p>
          <a:p>
            <a:r>
              <a:rPr lang="it-IT" dirty="0" smtClean="0"/>
              <a:t>Chi le portava sulle rive del Mediterraneo? </a:t>
            </a:r>
          </a:p>
          <a:p>
            <a:r>
              <a:rPr lang="it-IT" dirty="0" smtClean="0"/>
              <a:t>Come le portavano ? </a:t>
            </a:r>
          </a:p>
          <a:p>
            <a:r>
              <a:rPr lang="it-IT" dirty="0" smtClean="0"/>
              <a:t>Che portavano gli europei in cambio? </a:t>
            </a:r>
          </a:p>
          <a:p>
            <a:endParaRPr lang="it-IT"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Portogallo cerca sul mare possibilità di sviluppo (?????)</a:t>
            </a:r>
            <a:endParaRPr lang="it-IT" dirty="0"/>
          </a:p>
        </p:txBody>
      </p:sp>
      <p:sp>
        <p:nvSpPr>
          <p:cNvPr id="3" name="Segnaposto contenuto 2"/>
          <p:cNvSpPr>
            <a:spLocks noGrp="1"/>
          </p:cNvSpPr>
          <p:nvPr>
            <p:ph idx="1"/>
          </p:nvPr>
        </p:nvSpPr>
        <p:spPr/>
        <p:txBody>
          <a:bodyPr>
            <a:normAutofit fontScale="47500" lnSpcReduction="20000"/>
          </a:bodyPr>
          <a:lstStyle/>
          <a:p>
            <a:r>
              <a:rPr lang="es-ES" dirty="0" smtClean="0"/>
              <a:t>CAPITOLO 15</a:t>
            </a:r>
            <a:endParaRPr lang="it-IT" dirty="0" smtClean="0"/>
          </a:p>
          <a:p>
            <a:r>
              <a:rPr lang="es-ES" dirty="0" smtClean="0"/>
              <a:t>L’EUROPA DEI RE</a:t>
            </a:r>
          </a:p>
          <a:p>
            <a:pPr>
              <a:buNone/>
            </a:pPr>
            <a:endParaRPr lang="it-IT" dirty="0" smtClean="0"/>
          </a:p>
          <a:p>
            <a:r>
              <a:rPr lang="it-IT" dirty="0" smtClean="0"/>
              <a:t>IL PORTOGALLO CERCA SUL MARE POSSIBILITÀ </a:t>
            </a:r>
            <a:r>
              <a:rPr lang="it-IT" dirty="0" err="1" smtClean="0"/>
              <a:t>DI</a:t>
            </a:r>
            <a:r>
              <a:rPr lang="it-IT" dirty="0" smtClean="0"/>
              <a:t> SVILUPPO</a:t>
            </a:r>
          </a:p>
          <a:p>
            <a:r>
              <a:rPr lang="it-IT" dirty="0" smtClean="0"/>
              <a:t>Intanto il Portogallo, stretto </a:t>
            </a:r>
            <a:r>
              <a:rPr lang="it-IT" dirty="0" err="1" smtClean="0"/>
              <a:t>com</a:t>
            </a:r>
            <a:r>
              <a:rPr lang="it-IT" dirty="0" smtClean="0"/>
              <a:t> era fra l’oceano Atlantico e il regno, spesso ostile, di Castiglia, cercava sul mare possibilità di sviluppo economico. Fu la dinastia reale degli </a:t>
            </a:r>
            <a:r>
              <a:rPr lang="it-IT" dirty="0" err="1" smtClean="0"/>
              <a:t>Aviz</a:t>
            </a:r>
            <a:r>
              <a:rPr lang="it-IT" dirty="0" smtClean="0"/>
              <a:t> a guidare l’espansione commerciale del paese, prima con il re Giovanni I il Grande poi con suo figlio </a:t>
            </a:r>
            <a:r>
              <a:rPr lang="it-IT" b="1" dirty="0" smtClean="0"/>
              <a:t>Enrico.</a:t>
            </a:r>
            <a:endParaRPr lang="it-IT" dirty="0" smtClean="0"/>
          </a:p>
          <a:p>
            <a:r>
              <a:rPr lang="it-IT" dirty="0" smtClean="0"/>
              <a:t>Questi, in particolare, si guadagnò il titolo di </a:t>
            </a:r>
            <a:r>
              <a:rPr lang="it-IT" b="1" dirty="0" smtClean="0"/>
              <a:t>Navigatore, </a:t>
            </a:r>
            <a:r>
              <a:rPr lang="it-IT" dirty="0" smtClean="0"/>
              <a:t>perché favorì lo sviluppo delle attività marinare, organizzò spedizioni d’esplorazione lungo la costa occidentale dell’Africa e fondò un centro di cultura nautica, dove riunì i migliori navigatori, astronomi e disegnatori di carte geografiche (cartografi) del tempo.</a:t>
            </a:r>
          </a:p>
          <a:p>
            <a:r>
              <a:rPr lang="it-IT" dirty="0" smtClean="0"/>
              <a:t>Verso la metà del Quattrocento in Portogallo fu messo a punto un nuovo tipo di imbarcazione con due o tre alberi, eccezionalmente veloce e resistente, detta </a:t>
            </a:r>
            <a:r>
              <a:rPr lang="it-IT" b="1" dirty="0" smtClean="0"/>
              <a:t>caravella.</a:t>
            </a:r>
            <a:endParaRPr lang="it-IT" dirty="0" smtClean="0"/>
          </a:p>
          <a:p>
            <a:r>
              <a:rPr lang="it-IT" dirty="0" smtClean="0"/>
              <a:t>Manovrata da un timone unico posteriore, più maneggevole ed efficace dei due timoni laterali usati in precedenza, la caravella aveva una chiglia quasi piatta, capace di affrontare le onde oceaniche, e poteva spiegare tre grandi vele per offrire alla spinta del vento una vasta superficie: delle vele due erano quadrate e servivano per navigare col vento in poppa, la terza era triangolare (vela latina) e veniva usata per avanzare controvento, procedendo a </a:t>
            </a:r>
            <a:r>
              <a:rPr lang="it-IT" dirty="0" err="1" smtClean="0"/>
              <a:t>zig</a:t>
            </a:r>
            <a:r>
              <a:rPr lang="it-IT" dirty="0" smtClean="0"/>
              <a:t> </a:t>
            </a:r>
            <a:r>
              <a:rPr lang="it-IT" dirty="0" err="1" smtClean="0"/>
              <a:t>zag</a:t>
            </a:r>
            <a:r>
              <a:rPr lang="it-IT" dirty="0" smtClean="0"/>
              <a:t>. Per queste sue caratteristiche la caravella fu la nave delle spedizioni oceaniche e delle esplorazioni costiere.</a:t>
            </a:r>
          </a:p>
          <a:p>
            <a:endParaRPr lang="it-IT" dirty="0"/>
          </a:p>
        </p:txBody>
      </p:sp>
      <p:sp>
        <p:nvSpPr>
          <p:cNvPr id="4" name="Segnaposto testo 3"/>
          <p:cNvSpPr>
            <a:spLocks noGrp="1"/>
          </p:cNvSpPr>
          <p:nvPr>
            <p:ph type="body" sz="half" idx="2"/>
          </p:nvPr>
        </p:nvSpPr>
        <p:spPr>
          <a:xfrm>
            <a:off x="395536" y="1484784"/>
            <a:ext cx="3008313" cy="4691063"/>
          </a:xfrm>
        </p:spPr>
        <p:txBody>
          <a:bodyPr>
            <a:normAutofit lnSpcReduction="10000"/>
          </a:bodyPr>
          <a:lstStyle/>
          <a:p>
            <a:pPr>
              <a:buFont typeface="Arial" pitchFamily="34" charset="0"/>
              <a:buChar char="•"/>
            </a:pPr>
            <a:r>
              <a:rPr lang="it-IT" sz="2800" dirty="0" smtClean="0"/>
              <a:t> Che vuol dire: “cerca sul mare”? </a:t>
            </a:r>
          </a:p>
          <a:p>
            <a:r>
              <a:rPr lang="it-IT" sz="2800" dirty="0" smtClean="0"/>
              <a:t>Nulla</a:t>
            </a:r>
          </a:p>
          <a:p>
            <a:pPr>
              <a:buFont typeface="Arial" pitchFamily="34" charset="0"/>
              <a:buChar char="•"/>
            </a:pPr>
            <a:r>
              <a:rPr lang="it-IT" sz="2800" dirty="0" smtClean="0"/>
              <a:t> “Espansione commerciale” : che vuol dire? </a:t>
            </a:r>
          </a:p>
          <a:p>
            <a:pPr>
              <a:buFont typeface="Arial" pitchFamily="34" charset="0"/>
              <a:buChar char="•"/>
            </a:pPr>
            <a:r>
              <a:rPr lang="it-IT" sz="2800" dirty="0" smtClean="0"/>
              <a:t> “esplorazione lungo la costa dell’Africa”: a che scopo?  </a:t>
            </a:r>
          </a:p>
          <a:p>
            <a:r>
              <a:rPr lang="it-IT" sz="2800" dirty="0" smtClean="0"/>
              <a:t> </a:t>
            </a:r>
            <a:endParaRPr lang="it-IT" sz="28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smtClean="0"/>
              <a:t> Altro manuale più informato</a:t>
            </a:r>
            <a:endParaRPr lang="it-IT" dirty="0"/>
          </a:p>
        </p:txBody>
      </p:sp>
      <p:sp>
        <p:nvSpPr>
          <p:cNvPr id="11" name="Segnaposto contenuto 10"/>
          <p:cNvSpPr>
            <a:spLocks noGrp="1"/>
          </p:cNvSpPr>
          <p:nvPr>
            <p:ph idx="1"/>
          </p:nvPr>
        </p:nvSpPr>
        <p:spPr>
          <a:xfrm>
            <a:off x="3575050" y="273050"/>
            <a:ext cx="5317430" cy="6252294"/>
          </a:xfrm>
        </p:spPr>
        <p:txBody>
          <a:bodyPr>
            <a:noAutofit/>
          </a:bodyPr>
          <a:lstStyle/>
          <a:p>
            <a:pPr marL="627063" marR="1384300" indent="-271463" algn="just">
              <a:buNone/>
            </a:pPr>
            <a:r>
              <a:rPr lang="it-IT" sz="2400" dirty="0" smtClean="0">
                <a:solidFill>
                  <a:srgbClr val="000000"/>
                </a:solidFill>
                <a:ea typeface="Calibri"/>
                <a:cs typeface="Calibri"/>
              </a:rPr>
              <a:t>La ripresa dei commerci</a:t>
            </a:r>
            <a:endParaRPr lang="it-IT" sz="1200" dirty="0" smtClean="0">
              <a:solidFill>
                <a:srgbClr val="000000"/>
              </a:solidFill>
              <a:latin typeface="Arial Unicode MS"/>
            </a:endParaRPr>
          </a:p>
          <a:p>
            <a:pPr algn="just"/>
            <a:r>
              <a:rPr lang="it-IT" sz="1200" b="1" dirty="0" smtClean="0">
                <a:solidFill>
                  <a:srgbClr val="000000"/>
                </a:solidFill>
                <a:latin typeface="Tahoma"/>
                <a:ea typeface="Tahoma"/>
                <a:cs typeface="Tahoma"/>
              </a:rPr>
              <a:t>Le cause della ripresa del commercio </a:t>
            </a:r>
            <a:r>
              <a:rPr lang="it-IT" sz="1200" dirty="0" smtClean="0">
                <a:solidFill>
                  <a:srgbClr val="000000"/>
                </a:solidFill>
                <a:latin typeface="Arial Unicode MS"/>
              </a:rPr>
              <a:t>Abbiamo visto nei precedenti capitoli che, a partire dalla fine del X secolo, si verificarono tre fenomeni importanti:</a:t>
            </a:r>
          </a:p>
          <a:p>
            <a:pPr lvl="0" algn="just">
              <a:lnSpc>
                <a:spcPts val="1345"/>
              </a:lnSpc>
              <a:buClr>
                <a:srgbClr val="000000"/>
              </a:buClr>
              <a:buSzPts val="1050"/>
              <a:buFont typeface="Symbol"/>
              <a:buChar char="-"/>
              <a:tabLst>
                <a:tab pos="146050" algn="l"/>
              </a:tabLst>
            </a:pPr>
            <a:r>
              <a:rPr lang="it-IT" sz="1200" dirty="0" smtClean="0">
                <a:solidFill>
                  <a:srgbClr val="000000"/>
                </a:solidFill>
                <a:latin typeface="Book Antiqua"/>
                <a:ea typeface="Book Antiqua"/>
                <a:cs typeface="Book Antiqua"/>
              </a:rPr>
              <a:t>la popolazione europea ricominciò a </a:t>
            </a:r>
            <a:r>
              <a:rPr lang="it-IT" sz="1200" b="1" dirty="0" smtClean="0">
                <a:solidFill>
                  <a:srgbClr val="000000"/>
                </a:solidFill>
                <a:latin typeface="Book Antiqua"/>
                <a:ea typeface="Book Antiqua"/>
                <a:cs typeface="Book Antiqua"/>
              </a:rPr>
              <a:t>crescere;</a:t>
            </a:r>
            <a:endParaRPr lang="it-IT" sz="1200" dirty="0" smtClean="0">
              <a:solidFill>
                <a:srgbClr val="000000"/>
              </a:solidFill>
              <a:latin typeface="Book Antiqua"/>
              <a:ea typeface="Book Antiqua"/>
              <a:cs typeface="Book Antiqua"/>
            </a:endParaRPr>
          </a:p>
          <a:p>
            <a:pPr lvl="0" algn="just">
              <a:lnSpc>
                <a:spcPts val="1345"/>
              </a:lnSpc>
              <a:buClr>
                <a:srgbClr val="000000"/>
              </a:buClr>
              <a:buSzPts val="1050"/>
              <a:buFont typeface="Symbol"/>
              <a:buChar char="-"/>
              <a:tabLst>
                <a:tab pos="143510" algn="l"/>
              </a:tabLst>
            </a:pPr>
            <a:r>
              <a:rPr lang="it-IT" sz="1200" dirty="0" smtClean="0">
                <a:solidFill>
                  <a:srgbClr val="000000"/>
                </a:solidFill>
                <a:latin typeface="Book Antiqua"/>
                <a:ea typeface="Book Antiqua"/>
                <a:cs typeface="Book Antiqua"/>
              </a:rPr>
              <a:t>la </a:t>
            </a:r>
            <a:r>
              <a:rPr lang="it-IT" sz="1200" b="1" dirty="0" smtClean="0">
                <a:solidFill>
                  <a:srgbClr val="000000"/>
                </a:solidFill>
                <a:latin typeface="Book Antiqua"/>
                <a:ea typeface="Book Antiqua"/>
                <a:cs typeface="Book Antiqua"/>
              </a:rPr>
              <a:t>produzione agricola aumentò; </a:t>
            </a:r>
            <a:r>
              <a:rPr lang="it-IT" sz="1200" dirty="0" smtClean="0">
                <a:solidFill>
                  <a:srgbClr val="000000"/>
                </a:solidFill>
                <a:latin typeface="Book Antiqua"/>
                <a:ea typeface="Book Antiqua"/>
                <a:cs typeface="Book Antiqua"/>
              </a:rPr>
              <a:t>fu così possibile non solo soddisfare i bisogni della popolazione, ma anche mettere in vendita ciò che avanzava, cioè le eccedenze;</a:t>
            </a:r>
          </a:p>
          <a:p>
            <a:pPr lvl="0" algn="just">
              <a:lnSpc>
                <a:spcPts val="1345"/>
              </a:lnSpc>
              <a:buClr>
                <a:srgbClr val="000000"/>
              </a:buClr>
              <a:buSzPts val="1050"/>
              <a:buFont typeface="Symbol"/>
              <a:buChar char="-"/>
              <a:tabLst>
                <a:tab pos="146050" algn="l"/>
              </a:tabLst>
            </a:pPr>
            <a:r>
              <a:rPr lang="it-IT" sz="1200" dirty="0" smtClean="0">
                <a:solidFill>
                  <a:srgbClr val="000000"/>
                </a:solidFill>
                <a:latin typeface="Book Antiqua"/>
                <a:ea typeface="Book Antiqua"/>
                <a:cs typeface="Book Antiqua"/>
              </a:rPr>
              <a:t>la situazione politica e militare divenne più </a:t>
            </a:r>
            <a:r>
              <a:rPr lang="it-IT" sz="1200" b="1" dirty="0" smtClean="0">
                <a:solidFill>
                  <a:srgbClr val="000000"/>
                </a:solidFill>
                <a:latin typeface="Book Antiqua"/>
                <a:ea typeface="Book Antiqua"/>
                <a:cs typeface="Book Antiqua"/>
              </a:rPr>
              <a:t>tranquilla, </a:t>
            </a:r>
            <a:r>
              <a:rPr lang="it-IT" sz="1200" dirty="0" smtClean="0">
                <a:solidFill>
                  <a:srgbClr val="000000"/>
                </a:solidFill>
                <a:latin typeface="Book Antiqua"/>
                <a:ea typeface="Book Antiqua"/>
                <a:cs typeface="Book Antiqua"/>
              </a:rPr>
              <a:t>dopo la fine delle ultime invasioni del </a:t>
            </a:r>
            <a:r>
              <a:rPr lang="it-IT" sz="1200" dirty="0" err="1" smtClean="0">
                <a:solidFill>
                  <a:srgbClr val="000000"/>
                </a:solidFill>
                <a:latin typeface="Book Antiqua"/>
                <a:ea typeface="Book Antiqua"/>
                <a:cs typeface="Book Antiqua"/>
              </a:rPr>
              <a:t>IX</a:t>
            </a:r>
            <a:r>
              <a:rPr lang="it-IT" sz="1200" dirty="0" smtClean="0">
                <a:solidFill>
                  <a:srgbClr val="000000"/>
                </a:solidFill>
                <a:latin typeface="Book Antiqua"/>
                <a:ea typeface="Book Antiqua"/>
                <a:cs typeface="Book Antiqua"/>
              </a:rPr>
              <a:t> e X secolo </a:t>
            </a:r>
            <a:r>
              <a:rPr lang="it-IT" sz="1200" dirty="0" smtClean="0">
                <a:solidFill>
                  <a:srgbClr val="000000"/>
                </a:solidFill>
                <a:latin typeface="Tahoma"/>
                <a:ea typeface="Tahoma"/>
                <a:cs typeface="Tahoma"/>
              </a:rPr>
              <a:t>(►RICORDA CHE...).</a:t>
            </a:r>
            <a:endParaRPr lang="it-IT" sz="1200" dirty="0" smtClean="0">
              <a:solidFill>
                <a:srgbClr val="000000"/>
              </a:solidFill>
              <a:latin typeface="Book Antiqua"/>
              <a:ea typeface="Book Antiqua"/>
              <a:cs typeface="Book Antiqua"/>
            </a:endParaRPr>
          </a:p>
          <a:p>
            <a:pPr algn="just">
              <a:spcAft>
                <a:spcPts val="900"/>
              </a:spcAft>
            </a:pPr>
            <a:r>
              <a:rPr lang="it-IT" sz="1200" dirty="0" smtClean="0">
                <a:solidFill>
                  <a:srgbClr val="000000"/>
                </a:solidFill>
                <a:latin typeface="Arial Unicode MS"/>
              </a:rPr>
              <a:t>L’aumento della popolazione, e quindi dei possibili compratori, la disponibilità di merci da vendere e la maggiore sicurezza delle strade e delle rotte causarono in quasi tutta Europa </a:t>
            </a:r>
            <a:r>
              <a:rPr lang="it-IT" sz="1200" b="1" dirty="0" smtClean="0">
                <a:solidFill>
                  <a:srgbClr val="000000"/>
                </a:solidFill>
                <a:latin typeface="Book Antiqua"/>
                <a:ea typeface="Book Antiqua"/>
                <a:cs typeface="Book Antiqua"/>
              </a:rPr>
              <a:t>una straordinaria ripresa dei commerci. </a:t>
            </a:r>
            <a:r>
              <a:rPr lang="it-IT" sz="1200" dirty="0" smtClean="0">
                <a:solidFill>
                  <a:srgbClr val="000000"/>
                </a:solidFill>
                <a:latin typeface="Arial Unicode MS"/>
              </a:rPr>
              <a:t>Essa va sotto il nome di “rivoluzione commerciale” del Medioevo.</a:t>
            </a:r>
          </a:p>
          <a:p>
            <a:pPr algn="just"/>
            <a:r>
              <a:rPr lang="it-IT" sz="1200" b="1" dirty="0" smtClean="0">
                <a:solidFill>
                  <a:srgbClr val="000000"/>
                </a:solidFill>
                <a:latin typeface="Tahoma"/>
                <a:ea typeface="Tahoma"/>
                <a:cs typeface="Tahoma"/>
              </a:rPr>
              <a:t>Che cosa Si commerciava </a:t>
            </a:r>
            <a:r>
              <a:rPr lang="it-IT" sz="1200" dirty="0" smtClean="0">
                <a:solidFill>
                  <a:srgbClr val="000000"/>
                </a:solidFill>
                <a:latin typeface="Arial Unicode MS"/>
              </a:rPr>
              <a:t>Con l’aumento della popolazione, crebbe parallelamente la </a:t>
            </a:r>
            <a:r>
              <a:rPr lang="it-IT" sz="1200" dirty="0" smtClean="0">
                <a:solidFill>
                  <a:srgbClr val="000000"/>
                </a:solidFill>
                <a:latin typeface="Tahoma"/>
                <a:ea typeface="Tahoma"/>
                <a:cs typeface="Tahoma"/>
              </a:rPr>
              <a:t>domanda </a:t>
            </a:r>
            <a:r>
              <a:rPr lang="it-IT" sz="1200" dirty="0" smtClean="0">
                <a:solidFill>
                  <a:srgbClr val="000000"/>
                </a:solidFill>
                <a:latin typeface="Arial Unicode MS"/>
              </a:rPr>
              <a:t>di cibi e bevande (a seconda delle zone, vino o birra o altri liquidi alcolici), di tessuti, di pietre, metalli e legname per la costruzione di abitazioni, strade e ponti, di fabbriche e officine artigianali per la produzione, navi e carri per il trasporto delle merci. Sulle rotte del Mediterraneo, il commercio delle merci pregiate (spezie, </a:t>
            </a:r>
            <a:r>
              <a:rPr lang="it-IT" sz="1200" b="1" dirty="0" smtClean="0">
                <a:solidFill>
                  <a:srgbClr val="C00000"/>
                </a:solidFill>
                <a:latin typeface="Arial Unicode MS"/>
              </a:rPr>
              <a:t>sete, pietre preziose e profumi) non era mai venuto meno, anche nei secoli dell’alto Medioevo durante i quali l'economia si era ridotta alla produzione di sussistenza (vedi capitolo 4). </a:t>
            </a:r>
            <a:r>
              <a:rPr lang="it-IT" sz="1200" dirty="0" smtClean="0">
                <a:solidFill>
                  <a:srgbClr val="000000"/>
                </a:solidFill>
                <a:latin typeface="Arial Unicode MS"/>
              </a:rPr>
              <a:t>La novità dopo l’anno Mille fu la ripresa del commercio delle </a:t>
            </a:r>
            <a:r>
              <a:rPr lang="it-IT" sz="1200" b="1" dirty="0" smtClean="0">
                <a:solidFill>
                  <a:srgbClr val="000000"/>
                </a:solidFill>
                <a:latin typeface="Book Antiqua"/>
                <a:ea typeface="Book Antiqua"/>
                <a:cs typeface="Book Antiqua"/>
              </a:rPr>
              <a:t>“merci grosse” </a:t>
            </a:r>
            <a:r>
              <a:rPr lang="it-IT" sz="1200" dirty="0" smtClean="0">
                <a:solidFill>
                  <a:srgbClr val="000000"/>
                </a:solidFill>
                <a:latin typeface="Arial Unicode MS"/>
              </a:rPr>
              <a:t>(così chiamate perché voluminose e pesanti) in grandi quantitativi: il grano, il sale, il vino, il pesce salato o essiccato, i tessuti e i materiali per la tintoria come </a:t>
            </a:r>
            <a:r>
              <a:rPr lang="it-IT" sz="1200" dirty="0" smtClean="0">
                <a:solidFill>
                  <a:srgbClr val="000000"/>
                </a:solidFill>
                <a:latin typeface="Book Antiqua"/>
                <a:ea typeface="Book Antiqua"/>
                <a:cs typeface="Book Antiqua"/>
              </a:rPr>
              <a:t>l’al</a:t>
            </a:r>
            <a:r>
              <a:rPr lang="it-IT" sz="1200" dirty="0" smtClean="0">
                <a:solidFill>
                  <a:srgbClr val="000000"/>
                </a:solidFill>
                <a:latin typeface="Tahoma"/>
                <a:ea typeface="Tahoma"/>
                <a:cs typeface="Tahoma"/>
              </a:rPr>
              <a:t>lume, </a:t>
            </a:r>
            <a:r>
              <a:rPr lang="it-IT" sz="1200" dirty="0" smtClean="0">
                <a:solidFill>
                  <a:srgbClr val="000000"/>
                </a:solidFill>
                <a:latin typeface="Arial Unicode MS"/>
              </a:rPr>
              <a:t>il legno e ogni altra merce di ampio consumo.</a:t>
            </a:r>
            <a:endParaRPr lang="it-IT" sz="1200" dirty="0">
              <a:solidFill>
                <a:srgbClr val="000000"/>
              </a:solidFill>
              <a:latin typeface="Arial Unicode MS"/>
            </a:endParaRPr>
          </a:p>
        </p:txBody>
      </p:sp>
      <p:sp>
        <p:nvSpPr>
          <p:cNvPr id="522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smtClean="0">
                <a:ln>
                  <a:noFill/>
                </a:ln>
                <a:solidFill>
                  <a:schemeClr val="tx1"/>
                </a:solidFill>
                <a:effectLst/>
                <a:latin typeface="Arial" pitchFamily="34" charset="0"/>
                <a:cs typeface="Arial" pitchFamily="34" charset="0"/>
              </a:rPr>
              <a:t/>
            </a:r>
            <a:br>
              <a:rPr kumimoji="0" lang="it-IT" sz="1800" b="0" i="0" u="none" strike="noStrike" cap="none" normalizeH="0" baseline="0" smtClean="0">
                <a:ln>
                  <a:noFill/>
                </a:ln>
                <a:solidFill>
                  <a:schemeClr val="tx1"/>
                </a:solidFill>
                <a:effectLst/>
                <a:latin typeface="Arial" pitchFamily="34" charset="0"/>
                <a:cs typeface="Arial" pitchFamily="34" charset="0"/>
              </a:rPr>
            </a:b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pic>
        <p:nvPicPr>
          <p:cNvPr id="13" name="Picture 4" descr="C:\Users\Utente\AppData\Roaming\PixelMetrics\CaptureWiz\LastCaptures\2015-08-22_14-40-55-066.png"/>
          <p:cNvPicPr>
            <a:picLocks noChangeAspect="1" noChangeArrowheads="1"/>
          </p:cNvPicPr>
          <p:nvPr/>
        </p:nvPicPr>
        <p:blipFill>
          <a:blip r:embed="rId2" cstate="print"/>
          <a:srcRect/>
          <a:stretch>
            <a:fillRect/>
          </a:stretch>
        </p:blipFill>
        <p:spPr bwMode="auto">
          <a:xfrm>
            <a:off x="179512" y="1529408"/>
            <a:ext cx="3339703" cy="441987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Parole chiave della geostoria</a:t>
            </a:r>
            <a:endParaRPr lang="it-IT" dirty="0"/>
          </a:p>
        </p:txBody>
      </p:sp>
      <p:sp>
        <p:nvSpPr>
          <p:cNvPr id="3" name="Segnaposto contenuto 2"/>
          <p:cNvSpPr>
            <a:spLocks noGrp="1"/>
          </p:cNvSpPr>
          <p:nvPr>
            <p:ph idx="1"/>
          </p:nvPr>
        </p:nvSpPr>
        <p:spPr>
          <a:xfrm>
            <a:off x="395536" y="1600200"/>
            <a:ext cx="8291264" cy="5257800"/>
          </a:xfrm>
        </p:spPr>
        <p:txBody>
          <a:bodyPr>
            <a:normAutofit fontScale="77500" lnSpcReduction="20000"/>
          </a:bodyPr>
          <a:lstStyle/>
          <a:p>
            <a:r>
              <a:rPr lang="it-IT" b="1" dirty="0" smtClean="0">
                <a:solidFill>
                  <a:srgbClr val="C00000"/>
                </a:solidFill>
              </a:rPr>
              <a:t>Ambiente</a:t>
            </a:r>
            <a:r>
              <a:rPr lang="it-IT" dirty="0" smtClean="0"/>
              <a:t> – relazione gruppi umani/ambienti</a:t>
            </a:r>
          </a:p>
          <a:p>
            <a:r>
              <a:rPr lang="it-IT" b="1" dirty="0" smtClean="0">
                <a:solidFill>
                  <a:srgbClr val="0070C0"/>
                </a:solidFill>
              </a:rPr>
              <a:t>Territorio</a:t>
            </a:r>
            <a:r>
              <a:rPr lang="it-IT" dirty="0" smtClean="0"/>
              <a:t>  - territorializzazione</a:t>
            </a:r>
          </a:p>
          <a:p>
            <a:r>
              <a:rPr lang="it-IT" b="1" dirty="0" smtClean="0">
                <a:solidFill>
                  <a:srgbClr val="FF0000"/>
                </a:solidFill>
              </a:rPr>
              <a:t>Paesaggio</a:t>
            </a:r>
            <a:r>
              <a:rPr lang="it-IT" dirty="0" smtClean="0"/>
              <a:t> – la faccia di ambienti e di territori</a:t>
            </a:r>
          </a:p>
          <a:p>
            <a:r>
              <a:rPr lang="it-IT" b="1" dirty="0" smtClean="0">
                <a:solidFill>
                  <a:srgbClr val="69BD63"/>
                </a:solidFill>
              </a:rPr>
              <a:t>Spazio</a:t>
            </a:r>
            <a:r>
              <a:rPr lang="it-IT" dirty="0" smtClean="0"/>
              <a:t> – termine generico e operatore cognitivo</a:t>
            </a:r>
          </a:p>
          <a:p>
            <a:r>
              <a:rPr lang="it-IT" b="1" dirty="0" smtClean="0">
                <a:solidFill>
                  <a:srgbClr val="0070C0"/>
                </a:solidFill>
              </a:rPr>
              <a:t>Lunga durata </a:t>
            </a:r>
            <a:r>
              <a:rPr lang="it-IT" dirty="0" smtClean="0"/>
              <a:t>delle permanenze e dei processi </a:t>
            </a:r>
          </a:p>
          <a:p>
            <a:r>
              <a:rPr lang="it-IT" b="1" dirty="0" smtClean="0">
                <a:solidFill>
                  <a:srgbClr val="3333CC"/>
                </a:solidFill>
              </a:rPr>
              <a:t>Descrizione</a:t>
            </a:r>
            <a:r>
              <a:rPr lang="it-IT" dirty="0" smtClean="0"/>
              <a:t> – Forma discorsiva preminente Esempi di descrizioni efficaci</a:t>
            </a:r>
          </a:p>
          <a:p>
            <a:r>
              <a:rPr lang="it-IT" b="1" dirty="0" smtClean="0"/>
              <a:t>Formazione geostorica </a:t>
            </a:r>
            <a:r>
              <a:rPr lang="it-IT" dirty="0" smtClean="0"/>
              <a:t>: </a:t>
            </a:r>
          </a:p>
          <a:p>
            <a:pPr lvl="1"/>
            <a:r>
              <a:rPr lang="it-IT" dirty="0" smtClean="0">
                <a:solidFill>
                  <a:srgbClr val="0070C0"/>
                </a:solidFill>
              </a:rPr>
              <a:t>abilità e conoscenze per percepire i segni dei processi storici negli ambienti e nei territori  </a:t>
            </a:r>
          </a:p>
          <a:p>
            <a:pPr lvl="1"/>
            <a:r>
              <a:rPr lang="it-IT" dirty="0" smtClean="0">
                <a:solidFill>
                  <a:srgbClr val="0070C0"/>
                </a:solidFill>
              </a:rPr>
              <a:t>Abilità  per comprendere i processi storici a partire dalle conoscenze geografiche</a:t>
            </a:r>
          </a:p>
          <a:p>
            <a:pPr lvl="1"/>
            <a:r>
              <a:rPr lang="it-IT" dirty="0" smtClean="0">
                <a:solidFill>
                  <a:srgbClr val="0070C0"/>
                </a:solidFill>
              </a:rPr>
              <a:t>Abilità e conoscenze per comprendere le responsabilità dei soggetti nella gestione degli ambienti e dei territori </a:t>
            </a:r>
          </a:p>
          <a:p>
            <a:r>
              <a:rPr lang="it-IT" b="1" dirty="0" smtClean="0">
                <a:solidFill>
                  <a:srgbClr val="FF0000"/>
                </a:solidFill>
              </a:rPr>
              <a:t>Competenze</a:t>
            </a:r>
            <a:r>
              <a:rPr lang="it-IT" dirty="0" smtClean="0"/>
              <a:t> in geostoria </a:t>
            </a:r>
            <a:endParaRPr lang="it-IT"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Un cenno irrilevante</a:t>
            </a:r>
            <a:endParaRPr lang="it-IT" dirty="0"/>
          </a:p>
        </p:txBody>
      </p:sp>
      <p:sp>
        <p:nvSpPr>
          <p:cNvPr id="3" name="Segnaposto contenuto 2"/>
          <p:cNvSpPr>
            <a:spLocks noGrp="1"/>
          </p:cNvSpPr>
          <p:nvPr>
            <p:ph idx="1"/>
          </p:nvPr>
        </p:nvSpPr>
        <p:spPr/>
        <p:txBody>
          <a:bodyPr>
            <a:normAutofit fontScale="77500" lnSpcReduction="20000"/>
          </a:bodyPr>
          <a:lstStyle/>
          <a:p>
            <a:r>
              <a:rPr lang="it-IT" b="1" dirty="0" smtClean="0"/>
              <a:t>Il commercio con gli "infedeli" </a:t>
            </a:r>
          </a:p>
          <a:p>
            <a:r>
              <a:rPr lang="it-IT" dirty="0" smtClean="0"/>
              <a:t>Nel X secolo Venezia era così forte da potersi permettere di commerciare con gli “infedeli” musulmani, nonostante questo fosse proibito sia dalla Chiesa sia da Costantinopoli</a:t>
            </a:r>
            <a:r>
              <a:rPr lang="it-IT" dirty="0" smtClean="0">
                <a:solidFill>
                  <a:srgbClr val="C00000"/>
                </a:solidFill>
              </a:rPr>
              <a:t>. I mercanti veneziani si spingevano in Siria, in Egitto e nell’Africa settentrionale; importavano spezie, profumi e tessuti pregiati che i bizantini e gli arabi acquistavano in Asia; </a:t>
            </a:r>
            <a:r>
              <a:rPr lang="it-IT" dirty="0" smtClean="0"/>
              <a:t>da Venezia partivano verso Oriente legname istriano, il sale estratto nelle miniere di salgemma in centro Europa, tessuti e pellami.</a:t>
            </a:r>
          </a:p>
          <a:p>
            <a:r>
              <a:rPr lang="it-IT" dirty="0" smtClean="0"/>
              <a:t>Un commercio ancora vivo che fece la fortuna di Venezia fu quello degli</a:t>
            </a:r>
          </a:p>
          <a:p>
            <a:endParaRPr lang="it-IT" dirty="0"/>
          </a:p>
        </p:txBody>
      </p:sp>
      <p:sp>
        <p:nvSpPr>
          <p:cNvPr id="4" name="Segnaposto testo 3"/>
          <p:cNvSpPr>
            <a:spLocks noGrp="1"/>
          </p:cNvSpPr>
          <p:nvPr>
            <p:ph type="body" sz="half" idx="2"/>
          </p:nvPr>
        </p:nvSpPr>
        <p:spPr/>
        <p:txBody>
          <a:bodyPr>
            <a:normAutofit/>
          </a:bodyPr>
          <a:lstStyle/>
          <a:p>
            <a:r>
              <a:rPr lang="it-IT" sz="2800" b="1" dirty="0" smtClean="0"/>
              <a:t>Questioni </a:t>
            </a:r>
          </a:p>
          <a:p>
            <a:endParaRPr lang="it-IT" sz="2800" b="1" dirty="0" smtClean="0"/>
          </a:p>
          <a:p>
            <a:r>
              <a:rPr lang="it-IT" sz="2800" b="1" dirty="0" smtClean="0"/>
              <a:t>In Asia</a:t>
            </a:r>
          </a:p>
          <a:p>
            <a:r>
              <a:rPr lang="it-IT" sz="2800" b="1" dirty="0" smtClean="0"/>
              <a:t>Da dove in particolare?</a:t>
            </a:r>
          </a:p>
          <a:p>
            <a:r>
              <a:rPr lang="it-IT" sz="2800" b="1" dirty="0" smtClean="0"/>
              <a:t>Come viaggiavano?</a:t>
            </a:r>
          </a:p>
          <a:p>
            <a:r>
              <a:rPr lang="it-IT" sz="2800" b="1" dirty="0" smtClean="0"/>
              <a:t>Bizantini e arabi </a:t>
            </a:r>
          </a:p>
          <a:p>
            <a:r>
              <a:rPr lang="it-IT" sz="2800" b="1" dirty="0" smtClean="0"/>
              <a:t>Soli? </a:t>
            </a:r>
            <a:endParaRPr lang="it-IT" sz="2800" b="1"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Geostoria? </a:t>
            </a:r>
            <a:br>
              <a:rPr lang="it-IT" dirty="0" smtClean="0"/>
            </a:br>
            <a:r>
              <a:rPr lang="it-IT" dirty="0" smtClean="0"/>
              <a:t>Altri cenni</a:t>
            </a:r>
            <a:endParaRPr lang="it-IT" dirty="0"/>
          </a:p>
        </p:txBody>
      </p:sp>
      <p:sp>
        <p:nvSpPr>
          <p:cNvPr id="4" name="Segnaposto testo 3"/>
          <p:cNvSpPr>
            <a:spLocks noGrp="1"/>
          </p:cNvSpPr>
          <p:nvPr>
            <p:ph type="body" sz="half" idx="2"/>
          </p:nvPr>
        </p:nvSpPr>
        <p:spPr/>
        <p:txBody>
          <a:bodyPr>
            <a:normAutofit lnSpcReduction="10000"/>
          </a:bodyPr>
          <a:lstStyle/>
          <a:p>
            <a:r>
              <a:rPr lang="it-IT" b="1" dirty="0" smtClean="0"/>
              <a:t>Un sistema di scambi "globalizzato“</a:t>
            </a:r>
          </a:p>
          <a:p>
            <a:r>
              <a:rPr lang="it-IT" dirty="0" smtClean="0"/>
              <a:t> </a:t>
            </a:r>
          </a:p>
          <a:p>
            <a:r>
              <a:rPr lang="it-IT" dirty="0" smtClean="0"/>
              <a:t>Questa carta si basa sulla descrizione del mondo fatta da </a:t>
            </a:r>
            <a:r>
              <a:rPr lang="it-IT" b="1" dirty="0" err="1" smtClean="0"/>
              <a:t>Muqaddasi</a:t>
            </a:r>
            <a:r>
              <a:rPr lang="it-IT" b="1" dirty="0" smtClean="0"/>
              <a:t>, </a:t>
            </a:r>
            <a:r>
              <a:rPr lang="it-IT" dirty="0" smtClean="0"/>
              <a:t>un geografo arabo vissuto nel X secolo. </a:t>
            </a:r>
            <a:br>
              <a:rPr lang="it-IT" dirty="0" smtClean="0"/>
            </a:br>
            <a:r>
              <a:rPr lang="it-IT" dirty="0" smtClean="0"/>
              <a:t>Come vedi, i toponimi sono in gran parte diversi da quelli che noi conosciamo: per esempio, il mar Mediterraneo è indicato come mare di </a:t>
            </a:r>
            <a:r>
              <a:rPr lang="it-IT" dirty="0" err="1" smtClean="0"/>
              <a:t>Roumelia</a:t>
            </a:r>
            <a:r>
              <a:rPr lang="it-IT" dirty="0" smtClean="0"/>
              <a:t>, l’oceano Atlantico si chiama mare delle Tenebre, la Francia </a:t>
            </a:r>
            <a:r>
              <a:rPr lang="it-IT" dirty="0" err="1" smtClean="0"/>
              <a:t>Ifrany</a:t>
            </a:r>
            <a:r>
              <a:rPr lang="it-IT" dirty="0" smtClean="0"/>
              <a:t>. Nella carta è evidenziata </a:t>
            </a:r>
            <a:r>
              <a:rPr lang="it-IT" b="1" dirty="0" smtClean="0"/>
              <a:t>l’estesa rete </a:t>
            </a:r>
            <a:r>
              <a:rPr lang="it-IT" dirty="0" smtClean="0"/>
              <a:t>di rotte marittime e di vie terrestri del commercio arabo, grazie al quale, nei secoli della rinascita  economica, anche il commercio europeo trasse beneficio. Attraverso i mercanti arabi giunsero dall’Oriente in Europa nuove piante alimentari e nuove tecnologie.</a:t>
            </a:r>
          </a:p>
          <a:p>
            <a:r>
              <a:rPr lang="it-IT" dirty="0" smtClean="0"/>
              <a:t>Con un termine attuale, possiamo dire che si trattava di un sistema di scambi “ globalizzato”</a:t>
            </a:r>
          </a:p>
          <a:p>
            <a:endParaRPr lang="it-IT" dirty="0"/>
          </a:p>
        </p:txBody>
      </p:sp>
      <p:pic>
        <p:nvPicPr>
          <p:cNvPr id="53250" name="Picture 2" descr="C:\Users\Utente\AppData\Roaming\PixelMetrics\CaptureWiz\LastCaptures\2015-08-22_15-11-24-732.png"/>
          <p:cNvPicPr>
            <a:picLocks noChangeAspect="1" noChangeArrowheads="1"/>
          </p:cNvPicPr>
          <p:nvPr/>
        </p:nvPicPr>
        <p:blipFill>
          <a:blip r:embed="rId2" cstate="print"/>
          <a:srcRect/>
          <a:stretch>
            <a:fillRect/>
          </a:stretch>
        </p:blipFill>
        <p:spPr bwMode="auto">
          <a:xfrm>
            <a:off x="3419872" y="2204864"/>
            <a:ext cx="5578849" cy="3297164"/>
          </a:xfrm>
          <a:prstGeom prst="rect">
            <a:avLst/>
          </a:prstGeom>
          <a:noFill/>
        </p:spPr>
      </p:pic>
      <p:pic>
        <p:nvPicPr>
          <p:cNvPr id="53252" name="Picture 4" descr="C:\Users\Utente\AppData\Roaming\PixelMetrics\CaptureWiz\LastCaptures\2015-08-22_15-13-04-122.png"/>
          <p:cNvPicPr>
            <a:picLocks noChangeAspect="1" noChangeArrowheads="1"/>
          </p:cNvPicPr>
          <p:nvPr/>
        </p:nvPicPr>
        <p:blipFill>
          <a:blip r:embed="rId3" cstate="print"/>
          <a:srcRect/>
          <a:stretch>
            <a:fillRect/>
          </a:stretch>
        </p:blipFill>
        <p:spPr bwMode="auto">
          <a:xfrm>
            <a:off x="3563888" y="404664"/>
            <a:ext cx="3257550" cy="885825"/>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Inconsistenza manualistica</a:t>
            </a:r>
            <a:endParaRPr lang="it-IT" dirty="0"/>
          </a:p>
        </p:txBody>
      </p:sp>
      <p:sp>
        <p:nvSpPr>
          <p:cNvPr id="3" name="Segnaposto contenuto 2"/>
          <p:cNvSpPr>
            <a:spLocks noGrp="1"/>
          </p:cNvSpPr>
          <p:nvPr>
            <p:ph idx="1"/>
          </p:nvPr>
        </p:nvSpPr>
        <p:spPr>
          <a:xfrm>
            <a:off x="395536" y="1600200"/>
            <a:ext cx="8291264" cy="5069160"/>
          </a:xfrm>
        </p:spPr>
        <p:txBody>
          <a:bodyPr>
            <a:noAutofit/>
          </a:bodyPr>
          <a:lstStyle/>
          <a:p>
            <a:r>
              <a:rPr lang="it-IT" sz="1600" dirty="0" smtClean="0"/>
              <a:t>Ti invio anche la riproduzione di un planisfero dell'XI secolo, collocato all'interno del capitolo dedicato alla formazione delle monarchie nazionali (sic!).</a:t>
            </a:r>
            <a:br>
              <a:rPr lang="it-IT" sz="1600" dirty="0" smtClean="0"/>
            </a:br>
            <a:r>
              <a:rPr lang="it-IT" sz="1600" dirty="0" smtClean="0"/>
              <a:t>Si accenna all'argomento commerci con l'oriente anche in:</a:t>
            </a:r>
            <a:br>
              <a:rPr lang="it-IT" sz="1600" dirty="0" smtClean="0"/>
            </a:br>
            <a:r>
              <a:rPr lang="it-IT" sz="1600" dirty="0" smtClean="0"/>
              <a:t>cap. 6 "L'Europa carolingia", paragrafo "La vita economica:agricoltura e scambi" : esistenza nell'alto medioevo di rapporti commerciali a lunga distanza con Bisanzio e gli Arabi di Spagna di cui si occupavano principalmente mercanti veneziani ed ebrei;</a:t>
            </a:r>
          </a:p>
          <a:p>
            <a:r>
              <a:rPr lang="it-IT" sz="1600" dirty="0" smtClean="0"/>
              <a:t>cap. 8 "Saraceni, Ungari e Normanni" : scorrerie, predoni, Sicilia centro di commerci tra Africa islamica ed Europa;</a:t>
            </a:r>
          </a:p>
          <a:p>
            <a:r>
              <a:rPr lang="it-IT" sz="1600" dirty="0" smtClean="0"/>
              <a:t>cap. 14 "Il Trecento un secolo di crisi e trasformazioni": si parla della peste, delle galere genovesi provenienti da </a:t>
            </a:r>
            <a:r>
              <a:rPr lang="it-IT" sz="1600" dirty="0" err="1" smtClean="0"/>
              <a:t>Caffa</a:t>
            </a:r>
            <a:r>
              <a:rPr lang="it-IT" sz="1600" dirty="0" smtClean="0"/>
              <a:t> e approdate a Messina, delle compagnie commerciali</a:t>
            </a:r>
          </a:p>
          <a:p>
            <a:r>
              <a:rPr lang="it-IT" sz="1600" dirty="0" smtClean="0"/>
              <a:t>cap. 15 "L'Europa dei re": tramonto dell'impero bizantino e il commercio internazionale passa totalmente in mano veneziana.</a:t>
            </a:r>
          </a:p>
          <a:p>
            <a:r>
              <a:rPr lang="it-IT" sz="1600" dirty="0" smtClean="0"/>
              <a:t>cap. 17 "Uno sguardo oltre l'Europa" : è l'ultimo capitolo del libro e parla di mongoli, turchi, indiani, cinesi e giapponesi; si parla anche delle vie carovaniere per il lontano oriente, di Giovanni da Pian del Carpine e di Marco Polo  </a:t>
            </a:r>
            <a:br>
              <a:rPr lang="it-IT" sz="1600" dirty="0" smtClean="0"/>
            </a:br>
            <a:r>
              <a:rPr lang="it-IT" sz="1600" dirty="0" smtClean="0"/>
              <a:t>nel  secondo volume, all'inizio del cap. 1 "Dal mar Mediterraneo agli oceani infiniti" si ricorda che "...passavano attraverso l'Egitto, per arrivare poi sui mercati europei, l'oro del Sudan, la seta della Cina, le spezie dell'India e le merci preziose dell'estremo oriente": dopo la conquista di Costantinopoli i Turchi possono controllare direttamente tutti questi traffici.</a:t>
            </a:r>
          </a:p>
          <a:p>
            <a:endParaRPr lang="it-IT" sz="1600"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Le scoperte geografiche </a:t>
            </a:r>
            <a:endParaRPr lang="it-IT" dirty="0"/>
          </a:p>
        </p:txBody>
      </p:sp>
      <p:sp>
        <p:nvSpPr>
          <p:cNvPr id="5" name="Segnaposto testo 4"/>
          <p:cNvSpPr>
            <a:spLocks noGrp="1"/>
          </p:cNvSpPr>
          <p:nvPr>
            <p:ph type="body" idx="1"/>
          </p:nvPr>
        </p:nvSpPr>
        <p:spPr/>
        <p:txBody>
          <a:bodyPr>
            <a:normAutofit/>
          </a:bodyPr>
          <a:lstStyle/>
          <a:p>
            <a:r>
              <a:rPr lang="it-IT" sz="4400" dirty="0" smtClean="0">
                <a:solidFill>
                  <a:schemeClr val="tx1"/>
                </a:solidFill>
              </a:rPr>
              <a:t>Cartiglia, </a:t>
            </a:r>
            <a:r>
              <a:rPr lang="it-IT" sz="4400" i="1" dirty="0" smtClean="0">
                <a:solidFill>
                  <a:schemeClr val="tx1"/>
                </a:solidFill>
              </a:rPr>
              <a:t>Storia amica, </a:t>
            </a:r>
            <a:r>
              <a:rPr lang="it-IT" sz="4400" dirty="0" err="1" smtClean="0">
                <a:solidFill>
                  <a:schemeClr val="tx1"/>
                </a:solidFill>
              </a:rPr>
              <a:t>vol</a:t>
            </a:r>
            <a:r>
              <a:rPr lang="it-IT" sz="4400" dirty="0" smtClean="0">
                <a:solidFill>
                  <a:schemeClr val="tx1"/>
                </a:solidFill>
              </a:rPr>
              <a:t> 2 (2004)</a:t>
            </a:r>
            <a:endParaRPr lang="it-IT" sz="4400" dirty="0">
              <a:solidFill>
                <a:schemeClr val="tx1"/>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I NUOVI MONDI: LE SCOPERTE </a:t>
            </a:r>
            <a:endParaRPr lang="it-IT" dirty="0"/>
          </a:p>
        </p:txBody>
      </p:sp>
      <p:sp>
        <p:nvSpPr>
          <p:cNvPr id="3" name="Segnaposto contenuto 2"/>
          <p:cNvSpPr>
            <a:spLocks noGrp="1"/>
          </p:cNvSpPr>
          <p:nvPr>
            <p:ph idx="1"/>
          </p:nvPr>
        </p:nvSpPr>
        <p:spPr>
          <a:xfrm>
            <a:off x="467544" y="1556792"/>
            <a:ext cx="8229600" cy="4525963"/>
          </a:xfrm>
        </p:spPr>
        <p:txBody>
          <a:bodyPr>
            <a:normAutofit fontScale="55000" lnSpcReduction="20000"/>
          </a:bodyPr>
          <a:lstStyle/>
          <a:p>
            <a:r>
              <a:rPr lang="it-IT" b="1" dirty="0" smtClean="0"/>
              <a:t>Le nuove dimensioni della Terra</a:t>
            </a:r>
          </a:p>
          <a:p>
            <a:r>
              <a:rPr lang="it-IT" dirty="0" smtClean="0"/>
              <a:t>Ancora verso il 1450 il mondo era, in un certo senso, un «mondo isolato». Vi erano stati e vi erano, certamente, viaggi e contatti tra popoli lontani e diversi, ma, di fatto, i gruppi umani vivevano ancora staccati gli uni dagli altri e i collegamenti tra regione e regione, rari e insicuri, avvenivano con difficoltà e, per le grandi distanze, seguendo vie di terra. </a:t>
            </a:r>
            <a:r>
              <a:rPr lang="it-IT" b="1" dirty="0" smtClean="0"/>
              <a:t>Nessuna nave si era mai avventurata nel cuore del Pacifico, dell’Atlantico o dell’Oceano Indiano; l’attività marinara dell’uomo si svolgeva tutta nei bacini chiusi o comunque protetti, come il Medi- terraneo, il Golfo del Bengala in India, il Golfo del Tonchino e il Mar Giallo in Cina, il Mare del Giappone. Indiani, Cinesi, Giapponesi possedevano incerte informazioni sugli altri popoli;</a:t>
            </a:r>
            <a:r>
              <a:rPr lang="it-IT" dirty="0" smtClean="0"/>
              <a:t> gli Europei conoscevano alcune zone e alcune città dell’Oriente, ma avevano una confusa e spesso fantasiosa idea dell’Africa e non immaginavano che esistesse anche il continente americano. D’altra parte, coloro che vivevano in America non sapevano nulla del resto del mondo.</a:t>
            </a:r>
          </a:p>
          <a:p>
            <a:r>
              <a:rPr lang="it-IT" b="1" dirty="0" smtClean="0"/>
              <a:t>Una rivoluzione epocale</a:t>
            </a:r>
          </a:p>
          <a:p>
            <a:r>
              <a:rPr lang="it-IT" dirty="0" smtClean="0"/>
              <a:t>In meno di 40 anni - tra il 1485 e il 1520 - tutto ciò cambiò. Il confronto tra le 2 mappe - una del 1480 (► 1	), l’altra del 1502 (► 2 ) - mostra con eccezionale chiarezza questa vera </a:t>
            </a:r>
            <a:endParaRPr lang="it-IT"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smtClean="0"/>
              <a:t>Miglioriamo la conoscenza del manuale</a:t>
            </a:r>
            <a:endParaRPr lang="it-IT" sz="3600" dirty="0"/>
          </a:p>
        </p:txBody>
      </p:sp>
      <p:sp>
        <p:nvSpPr>
          <p:cNvPr id="3" name="Segnaposto contenuto 2"/>
          <p:cNvSpPr>
            <a:spLocks noGrp="1"/>
          </p:cNvSpPr>
          <p:nvPr>
            <p:ph idx="1"/>
          </p:nvPr>
        </p:nvSpPr>
        <p:spPr/>
        <p:txBody>
          <a:bodyPr>
            <a:normAutofit fontScale="92500" lnSpcReduction="20000"/>
          </a:bodyPr>
          <a:lstStyle/>
          <a:p>
            <a:r>
              <a:rPr lang="it-IT" dirty="0" smtClean="0"/>
              <a:t>Le notizie del manuale sul commercio sono inconsistenti</a:t>
            </a:r>
          </a:p>
          <a:p>
            <a:r>
              <a:rPr lang="it-IT" dirty="0" smtClean="0"/>
              <a:t>Fanno vedere una sola faccia della medaglia o della luna </a:t>
            </a:r>
          </a:p>
          <a:p>
            <a:r>
              <a:rPr lang="it-IT" dirty="0" smtClean="0"/>
              <a:t>Proviamo a cercare in una storia scritta da un romanziere le informazioni che ci mancano </a:t>
            </a:r>
          </a:p>
          <a:p>
            <a:r>
              <a:rPr lang="it-IT" dirty="0" smtClean="0"/>
              <a:t>Alla fine riscriviamo il testo del manuale</a:t>
            </a:r>
          </a:p>
          <a:p>
            <a:r>
              <a:rPr lang="it-IT" dirty="0" smtClean="0"/>
              <a:t>Leggete le prime 60 pagine del romanzo con lo scopo di estrarre le informazioni storiche che servono per dare risposta alle  questioni già formulate.</a:t>
            </a:r>
            <a:endParaRPr lang="it-IT"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smtClean="0"/>
              <a:t>Aden e </a:t>
            </a:r>
            <a:r>
              <a:rPr lang="it-IT" sz="3600" dirty="0" err="1" smtClean="0"/>
              <a:t>Mangalore</a:t>
            </a:r>
            <a:r>
              <a:rPr lang="it-IT" sz="3600" dirty="0" smtClean="0"/>
              <a:t> e le isole delle spezie</a:t>
            </a:r>
            <a:endParaRPr lang="it-IT" sz="3600" dirty="0"/>
          </a:p>
        </p:txBody>
      </p:sp>
      <p:pic>
        <p:nvPicPr>
          <p:cNvPr id="144386" name="Picture 2" descr="https://upload.wikimedia.org/wikipedia/commons/thumb/0/00/Aden_Colony_dependencies.png/220px-Aden_Colony_dependencies.png"/>
          <p:cNvPicPr>
            <a:picLocks noChangeAspect="1" noChangeArrowheads="1"/>
          </p:cNvPicPr>
          <p:nvPr/>
        </p:nvPicPr>
        <p:blipFill>
          <a:blip r:embed="rId2" cstate="print"/>
          <a:srcRect/>
          <a:stretch>
            <a:fillRect/>
          </a:stretch>
        </p:blipFill>
        <p:spPr bwMode="auto">
          <a:xfrm>
            <a:off x="395536" y="1556792"/>
            <a:ext cx="3212154" cy="3168352"/>
          </a:xfrm>
          <a:prstGeom prst="rect">
            <a:avLst/>
          </a:prstGeom>
          <a:noFill/>
        </p:spPr>
      </p:pic>
      <p:pic>
        <p:nvPicPr>
          <p:cNvPr id="4" name="Picture 2" descr="C:\Users\Utente\AppData\Roaming\PixelMetrics\CaptureWiz\LastCaptures\2015-09-09_14-32-28-983.png"/>
          <p:cNvPicPr>
            <a:picLocks noChangeAspect="1" noChangeArrowheads="1"/>
          </p:cNvPicPr>
          <p:nvPr/>
        </p:nvPicPr>
        <p:blipFill>
          <a:blip r:embed="rId3" cstate="print"/>
          <a:srcRect/>
          <a:stretch>
            <a:fillRect/>
          </a:stretch>
        </p:blipFill>
        <p:spPr bwMode="auto">
          <a:xfrm>
            <a:off x="4143445" y="1484784"/>
            <a:ext cx="5000555" cy="3240360"/>
          </a:xfrm>
          <a:prstGeom prst="rect">
            <a:avLst/>
          </a:prstGeom>
          <a:noFill/>
        </p:spPr>
      </p:pic>
      <p:sp>
        <p:nvSpPr>
          <p:cNvPr id="5" name="CasellaDiTesto 4"/>
          <p:cNvSpPr txBox="1"/>
          <p:nvPr/>
        </p:nvSpPr>
        <p:spPr>
          <a:xfrm>
            <a:off x="395536" y="5157192"/>
            <a:ext cx="8352928" cy="646331"/>
          </a:xfrm>
          <a:prstGeom prst="rect">
            <a:avLst/>
          </a:prstGeom>
          <a:noFill/>
          <a:ln>
            <a:solidFill>
              <a:srgbClr val="C00000"/>
            </a:solidFill>
          </a:ln>
        </p:spPr>
        <p:txBody>
          <a:bodyPr wrap="square" rtlCol="0">
            <a:spAutoFit/>
          </a:bodyPr>
          <a:lstStyle/>
          <a:p>
            <a:r>
              <a:rPr lang="it-IT" dirty="0" smtClean="0"/>
              <a:t>Nella carta geografica seguente segnate con una X la Palestina o Israele – dove si trova Gerusalemme,  Aden e </a:t>
            </a:r>
            <a:r>
              <a:rPr lang="it-IT" dirty="0" err="1" smtClean="0"/>
              <a:t>Mangalore</a:t>
            </a:r>
            <a:endParaRPr lang="it-IT"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Palestina, Aden e </a:t>
            </a:r>
            <a:r>
              <a:rPr lang="it-IT" dirty="0" err="1" smtClean="0"/>
              <a:t>Mangalore</a:t>
            </a:r>
            <a:endParaRPr lang="it-IT" dirty="0"/>
          </a:p>
        </p:txBody>
      </p:sp>
      <p:grpSp>
        <p:nvGrpSpPr>
          <p:cNvPr id="3" name="Gruppo 6"/>
          <p:cNvGrpSpPr/>
          <p:nvPr/>
        </p:nvGrpSpPr>
        <p:grpSpPr>
          <a:xfrm>
            <a:off x="755576" y="1628800"/>
            <a:ext cx="7920880" cy="4580752"/>
            <a:chOff x="755576" y="1628800"/>
            <a:chExt cx="7920880" cy="4580752"/>
          </a:xfrm>
        </p:grpSpPr>
        <p:pic>
          <p:nvPicPr>
            <p:cNvPr id="143362" name="Picture 2" descr="http://www.uniquevisitor.it/images/zanzibar-mappa.jpg"/>
            <p:cNvPicPr>
              <a:picLocks noChangeAspect="1" noChangeArrowheads="1"/>
            </p:cNvPicPr>
            <p:nvPr/>
          </p:nvPicPr>
          <p:blipFill>
            <a:blip r:embed="rId2" cstate="print"/>
            <a:srcRect/>
            <a:stretch>
              <a:fillRect/>
            </a:stretch>
          </p:blipFill>
          <p:spPr bwMode="auto">
            <a:xfrm>
              <a:off x="755576" y="1628800"/>
              <a:ext cx="7920880" cy="4580752"/>
            </a:xfrm>
            <a:prstGeom prst="rect">
              <a:avLst/>
            </a:prstGeom>
            <a:noFill/>
          </p:spPr>
        </p:pic>
        <p:sp>
          <p:nvSpPr>
            <p:cNvPr id="4" name="Per 3"/>
            <p:cNvSpPr/>
            <p:nvPr/>
          </p:nvSpPr>
          <p:spPr>
            <a:xfrm>
              <a:off x="3707904" y="2348880"/>
              <a:ext cx="216024" cy="216024"/>
            </a:xfrm>
            <a:prstGeom prst="mathMultiply">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00000"/>
                </a:solidFill>
              </a:endParaRPr>
            </a:p>
          </p:txBody>
        </p:sp>
        <p:sp>
          <p:nvSpPr>
            <p:cNvPr id="5" name="Per 4"/>
            <p:cNvSpPr/>
            <p:nvPr/>
          </p:nvSpPr>
          <p:spPr>
            <a:xfrm>
              <a:off x="5796136" y="3429000"/>
              <a:ext cx="216024" cy="216024"/>
            </a:xfrm>
            <a:prstGeom prst="mathMultiply">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00000"/>
                </a:solidFill>
              </a:endParaRPr>
            </a:p>
          </p:txBody>
        </p:sp>
        <p:sp>
          <p:nvSpPr>
            <p:cNvPr id="6" name="Per 5"/>
            <p:cNvSpPr/>
            <p:nvPr/>
          </p:nvSpPr>
          <p:spPr>
            <a:xfrm>
              <a:off x="4283968" y="3284984"/>
              <a:ext cx="207640" cy="279648"/>
            </a:xfrm>
            <a:prstGeom prst="mathMultiply">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C00000"/>
                </a:solidFill>
              </a:endParaRPr>
            </a:p>
          </p:txBody>
        </p:sp>
      </p:gr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Competenze geostoriche </a:t>
            </a:r>
            <a:endParaRPr lang="it-IT" dirty="0"/>
          </a:p>
        </p:txBody>
      </p:sp>
      <p:sp>
        <p:nvSpPr>
          <p:cNvPr id="5" name="Segnaposto testo 4"/>
          <p:cNvSpPr>
            <a:spLocks noGrp="1"/>
          </p:cNvSpPr>
          <p:nvPr>
            <p:ph type="body" idx="1"/>
          </p:nvPr>
        </p:nvSpPr>
        <p:spPr/>
        <p:txBody>
          <a:bodyPr/>
          <a:lstStyle/>
          <a:p>
            <a:endParaRPr lang="it-IT"/>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Ritornando alle indicazioni…</a:t>
            </a:r>
            <a:endParaRPr lang="it-IT" dirty="0"/>
          </a:p>
        </p:txBody>
      </p:sp>
      <p:sp>
        <p:nvSpPr>
          <p:cNvPr id="3" name="Segnaposto contenuto 2"/>
          <p:cNvSpPr>
            <a:spLocks noGrp="1"/>
          </p:cNvSpPr>
          <p:nvPr>
            <p:ph idx="1"/>
          </p:nvPr>
        </p:nvSpPr>
        <p:spPr/>
        <p:txBody>
          <a:bodyPr>
            <a:normAutofit fontScale="85000" lnSpcReduction="20000"/>
          </a:bodyPr>
          <a:lstStyle/>
          <a:p>
            <a:pPr marL="114300" indent="0">
              <a:buNone/>
            </a:pPr>
            <a:r>
              <a:rPr lang="it-IT" b="1" dirty="0" smtClean="0">
                <a:solidFill>
                  <a:srgbClr val="FF0000"/>
                </a:solidFill>
              </a:rPr>
              <a:t>Le due anime nella «Certificazione </a:t>
            </a:r>
            <a:r>
              <a:rPr lang="it-IT" b="1" dirty="0">
                <a:solidFill>
                  <a:srgbClr val="FF0000"/>
                </a:solidFill>
              </a:rPr>
              <a:t>delle </a:t>
            </a:r>
            <a:r>
              <a:rPr lang="it-IT" b="1" dirty="0" smtClean="0">
                <a:solidFill>
                  <a:srgbClr val="FF0000"/>
                </a:solidFill>
              </a:rPr>
              <a:t>competenze»</a:t>
            </a:r>
            <a:endParaRPr lang="fr-FR" b="1" dirty="0">
              <a:solidFill>
                <a:srgbClr val="FF0000"/>
              </a:solidFill>
            </a:endParaRPr>
          </a:p>
          <a:p>
            <a:r>
              <a:rPr lang="it-IT" dirty="0" smtClean="0"/>
              <a:t>Particolare </a:t>
            </a:r>
            <a:r>
              <a:rPr lang="it-IT" dirty="0"/>
              <a:t>attenzione sarà posta a </a:t>
            </a:r>
            <a:r>
              <a:rPr lang="it-IT" b="1" u="sng" dirty="0"/>
              <a:t>come</a:t>
            </a:r>
            <a:r>
              <a:rPr lang="it-IT" b="1" dirty="0"/>
              <a:t> ciascuno studente mobilita e orchestra le proprie risorse – conoscenze, abilità, atteggiamenti, emozioni </a:t>
            </a:r>
            <a:r>
              <a:rPr lang="it-IT" dirty="0"/>
              <a:t>– per affrontare efficacemente le situazioni che la realtà quotidianamente propone, in relazione alle proprie potenzialità e attitudini.  </a:t>
            </a:r>
            <a:r>
              <a:rPr lang="it-IT" dirty="0" smtClean="0"/>
              <a:t>(</a:t>
            </a:r>
            <a:r>
              <a:rPr lang="it-IT" b="1" dirty="0" smtClean="0"/>
              <a:t>anima orientativa</a:t>
            </a:r>
            <a:r>
              <a:rPr lang="it-IT" dirty="0" smtClean="0"/>
              <a:t>)</a:t>
            </a:r>
          </a:p>
          <a:p>
            <a:pPr marL="114300" indent="0">
              <a:buNone/>
            </a:pPr>
            <a:endParaRPr lang="it-IT" dirty="0" smtClean="0"/>
          </a:p>
          <a:p>
            <a:r>
              <a:rPr lang="it-IT" dirty="0"/>
              <a:t>Le certificazioni nel primo ciclo descrivono e attestano la </a:t>
            </a:r>
            <a:r>
              <a:rPr lang="it-IT" b="1" dirty="0"/>
              <a:t>padronanza</a:t>
            </a:r>
            <a:r>
              <a:rPr lang="it-IT" dirty="0"/>
              <a:t> delle competenze progressivamente </a:t>
            </a:r>
            <a:r>
              <a:rPr lang="it-IT" dirty="0" smtClean="0"/>
              <a:t>acquisite, </a:t>
            </a:r>
            <a:r>
              <a:rPr lang="it-IT" dirty="0"/>
              <a:t>sostenendo e orientando gli studenti verso la scuola del secondo ciclo</a:t>
            </a:r>
            <a:r>
              <a:rPr lang="it-IT" dirty="0" smtClean="0"/>
              <a:t>. (</a:t>
            </a:r>
            <a:r>
              <a:rPr lang="it-IT" b="1" dirty="0" smtClean="0"/>
              <a:t>anima certificativa</a:t>
            </a:r>
            <a:r>
              <a:rPr lang="it-IT" dirty="0" smtClean="0"/>
              <a:t>)</a:t>
            </a:r>
            <a:endParaRPr lang="fr-FR" dirty="0"/>
          </a:p>
          <a:p>
            <a:endParaRPr lang="it-IT" dirty="0"/>
          </a:p>
        </p:txBody>
      </p:sp>
      <p:pic>
        <p:nvPicPr>
          <p:cNvPr id="4" name="Immagin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244408" y="116632"/>
            <a:ext cx="794929" cy="750193"/>
          </a:xfrm>
          <a:prstGeom prst="rect">
            <a:avLst/>
          </a:prstGeom>
        </p:spPr>
      </p:pic>
    </p:spTree>
    <p:extLst>
      <p:ext uri="{BB962C8B-B14F-4D97-AF65-F5344CB8AC3E}">
        <p14:creationId xmlns="" xmlns:p14="http://schemas.microsoft.com/office/powerpoint/2010/main" val="38271411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idx="1"/>
          </p:nvPr>
        </p:nvSpPr>
        <p:spPr>
          <a:xfrm>
            <a:off x="457200" y="1600200"/>
            <a:ext cx="8229600" cy="4997152"/>
          </a:xfrm>
        </p:spPr>
        <p:txBody>
          <a:bodyPr>
            <a:normAutofit fontScale="85000" lnSpcReduction="20000"/>
          </a:bodyPr>
          <a:lstStyle/>
          <a:p>
            <a:r>
              <a:rPr lang="it-IT" dirty="0" smtClean="0"/>
              <a:t>“La geostoria è la storia che </a:t>
            </a:r>
            <a:r>
              <a:rPr lang="it-IT" b="1" dirty="0" smtClean="0"/>
              <a:t>l’ambiente</a:t>
            </a:r>
            <a:r>
              <a:rPr lang="it-IT" dirty="0" smtClean="0"/>
              <a:t> impone agli uomini condizionandoli con le sue </a:t>
            </a:r>
            <a:r>
              <a:rPr lang="it-IT" b="1" dirty="0" smtClean="0"/>
              <a:t>costanti</a:t>
            </a:r>
            <a:r>
              <a:rPr lang="it-IT" dirty="0" smtClean="0"/>
              <a:t> oppure con le sue leggere </a:t>
            </a:r>
            <a:r>
              <a:rPr lang="it-IT" b="1" dirty="0" smtClean="0"/>
              <a:t>variazioni</a:t>
            </a:r>
            <a:r>
              <a:rPr lang="it-IT" dirty="0" smtClean="0"/>
              <a:t> (…). </a:t>
            </a:r>
          </a:p>
          <a:p>
            <a:r>
              <a:rPr lang="it-IT" dirty="0" smtClean="0"/>
              <a:t>Ma la geostoria è anche la storia dell’uomo alle prese col suo </a:t>
            </a:r>
            <a:r>
              <a:rPr lang="it-IT" dirty="0" smtClean="0">
                <a:solidFill>
                  <a:srgbClr val="C00000"/>
                </a:solidFill>
              </a:rPr>
              <a:t>spazio, </a:t>
            </a:r>
            <a:r>
              <a:rPr lang="it-IT" dirty="0" err="1" smtClean="0">
                <a:solidFill>
                  <a:srgbClr val="C00000"/>
                </a:solidFill>
              </a:rPr>
              <a:t>spazio</a:t>
            </a:r>
            <a:r>
              <a:rPr lang="it-IT" dirty="0" smtClean="0"/>
              <a:t> contro il quale lotta per tutta una vita di fatiche e di sforzi e che riesce a vincere grazie ad un lavoro continuo e incessantemente ricominciato.</a:t>
            </a:r>
          </a:p>
          <a:p>
            <a:r>
              <a:rPr lang="it-IT" dirty="0" smtClean="0"/>
              <a:t> La geostoria è lo studio di una </a:t>
            </a:r>
            <a:r>
              <a:rPr lang="it-IT" b="1" dirty="0" smtClean="0"/>
              <a:t>duplice</a:t>
            </a:r>
            <a:r>
              <a:rPr lang="it-IT" dirty="0" smtClean="0"/>
              <a:t> </a:t>
            </a:r>
            <a:r>
              <a:rPr lang="it-IT" b="1" dirty="0" smtClean="0"/>
              <a:t>relazione</a:t>
            </a:r>
            <a:r>
              <a:rPr lang="it-IT" dirty="0" smtClean="0"/>
              <a:t> che va dalla </a:t>
            </a:r>
            <a:r>
              <a:rPr lang="it-IT" b="1" dirty="0" smtClean="0"/>
              <a:t>natura</a:t>
            </a:r>
            <a:r>
              <a:rPr lang="it-IT" dirty="0" smtClean="0"/>
              <a:t> </a:t>
            </a:r>
            <a:r>
              <a:rPr lang="it-IT" b="1" dirty="0" smtClean="0"/>
              <a:t>all’uomo</a:t>
            </a:r>
            <a:r>
              <a:rPr lang="it-IT" dirty="0" smtClean="0"/>
              <a:t> e </a:t>
            </a:r>
            <a:r>
              <a:rPr lang="it-IT" b="1" dirty="0" smtClean="0"/>
              <a:t>dall’uomo</a:t>
            </a:r>
            <a:r>
              <a:rPr lang="it-IT" dirty="0" smtClean="0"/>
              <a:t> alla </a:t>
            </a:r>
            <a:r>
              <a:rPr lang="it-IT" b="1" dirty="0" smtClean="0"/>
              <a:t>natura</a:t>
            </a:r>
            <a:r>
              <a:rPr lang="it-IT" dirty="0" smtClean="0"/>
              <a:t>. </a:t>
            </a:r>
          </a:p>
          <a:p>
            <a:r>
              <a:rPr lang="it-IT" dirty="0" smtClean="0"/>
              <a:t>Lo studio di </a:t>
            </a:r>
            <a:r>
              <a:rPr lang="it-IT" b="1" dirty="0" smtClean="0"/>
              <a:t>un’azione e di una reazione mescolate</a:t>
            </a:r>
            <a:r>
              <a:rPr lang="it-IT" dirty="0" smtClean="0"/>
              <a:t>, confuse, ripetute senza fine nella realtà di ogni giorno.”</a:t>
            </a:r>
          </a:p>
          <a:p>
            <a:r>
              <a:rPr lang="it-IT" dirty="0" smtClean="0"/>
              <a:t>(F. </a:t>
            </a:r>
            <a:r>
              <a:rPr lang="it-IT" dirty="0" err="1" smtClean="0"/>
              <a:t>Braudel</a:t>
            </a:r>
            <a:r>
              <a:rPr lang="it-IT" dirty="0" smtClean="0"/>
              <a:t>, </a:t>
            </a:r>
            <a:r>
              <a:rPr lang="it-IT" i="1" dirty="0" smtClean="0"/>
              <a:t>Storia misura del mondo</a:t>
            </a:r>
            <a:r>
              <a:rPr lang="it-IT" dirty="0" smtClean="0"/>
              <a:t>) </a:t>
            </a:r>
          </a:p>
          <a:p>
            <a:r>
              <a:rPr lang="it-IT" dirty="0" smtClean="0"/>
              <a:t>Citato da </a:t>
            </a:r>
            <a:r>
              <a:rPr lang="it-IT" dirty="0" err="1" smtClean="0"/>
              <a:t>Maila</a:t>
            </a:r>
            <a:r>
              <a:rPr lang="it-IT" dirty="0" smtClean="0"/>
              <a:t> </a:t>
            </a:r>
            <a:r>
              <a:rPr lang="it-IT" dirty="0" err="1" smtClean="0"/>
              <a:t>Pentucci</a:t>
            </a:r>
            <a:endParaRPr lang="it-IT" dirty="0"/>
          </a:p>
        </p:txBody>
      </p:sp>
      <p:sp>
        <p:nvSpPr>
          <p:cNvPr id="3" name="Titolo 2"/>
          <p:cNvSpPr>
            <a:spLocks noGrp="1"/>
          </p:cNvSpPr>
          <p:nvPr>
            <p:ph type="title"/>
          </p:nvPr>
        </p:nvSpPr>
        <p:spPr>
          <a:xfrm>
            <a:off x="395536" y="188640"/>
            <a:ext cx="8229600" cy="1143000"/>
          </a:xfrm>
        </p:spPr>
        <p:style>
          <a:lnRef idx="2">
            <a:schemeClr val="accent1">
              <a:shade val="50000"/>
            </a:schemeClr>
          </a:lnRef>
          <a:fillRef idx="1">
            <a:schemeClr val="accent1"/>
          </a:fillRef>
          <a:effectRef idx="0">
            <a:schemeClr val="accent1"/>
          </a:effectRef>
          <a:fontRef idx="minor">
            <a:schemeClr val="lt1"/>
          </a:fontRef>
        </p:style>
        <p:txBody>
          <a:bodyPr/>
          <a:lstStyle/>
          <a:p>
            <a:r>
              <a:rPr lang="it-IT" dirty="0" smtClean="0"/>
              <a:t>UN ANTICO CONNUBIO</a:t>
            </a:r>
            <a:endParaRPr lang="it-IT"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caso delle mie competenze </a:t>
            </a:r>
            <a:endParaRPr lang="it-IT" dirty="0"/>
          </a:p>
        </p:txBody>
      </p:sp>
      <p:sp>
        <p:nvSpPr>
          <p:cNvPr id="4" name="Segnaposto contenuto 3"/>
          <p:cNvSpPr>
            <a:spLocks noGrp="1"/>
          </p:cNvSpPr>
          <p:nvPr>
            <p:ph idx="1"/>
          </p:nvPr>
        </p:nvSpPr>
        <p:spPr/>
        <p:txBody>
          <a:bodyPr/>
          <a:lstStyle/>
          <a:p>
            <a:r>
              <a:rPr lang="it-IT" dirty="0" smtClean="0"/>
              <a:t>Associazioni di idee sulla base di conoscenze e di interessi</a:t>
            </a:r>
          </a:p>
          <a:p>
            <a:r>
              <a:rPr lang="it-IT" dirty="0" smtClean="0"/>
              <a:t>interesse</a:t>
            </a:r>
            <a:endParaRPr lang="it-IT"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Territorio/ambiente / paesaggi</a:t>
            </a:r>
            <a:endParaRPr lang="it-IT" dirty="0"/>
          </a:p>
        </p:txBody>
      </p:sp>
      <p:sp>
        <p:nvSpPr>
          <p:cNvPr id="3" name="Segnaposto contenuto 2"/>
          <p:cNvSpPr>
            <a:spLocks noGrp="1"/>
          </p:cNvSpPr>
          <p:nvPr>
            <p:ph idx="1"/>
          </p:nvPr>
        </p:nvSpPr>
        <p:spPr>
          <a:xfrm>
            <a:off x="457200" y="1600200"/>
            <a:ext cx="8229600" cy="4853136"/>
          </a:xfrm>
        </p:spPr>
        <p:txBody>
          <a:bodyPr>
            <a:normAutofit fontScale="62500" lnSpcReduction="20000"/>
          </a:bodyPr>
          <a:lstStyle/>
          <a:p>
            <a:r>
              <a:rPr lang="it-IT" dirty="0" smtClean="0"/>
              <a:t>Caro Ivo, grazie sia per la considerazione nei riguardi del mio lavoro che per l’articolo!</a:t>
            </a:r>
          </a:p>
          <a:p>
            <a:r>
              <a:rPr lang="it-IT" dirty="0" smtClean="0"/>
              <a:t>Naturalmente puoi usare le definizioni dei mie alunni come vuoi!</a:t>
            </a:r>
          </a:p>
          <a:p>
            <a:r>
              <a:rPr lang="it-IT" dirty="0" smtClean="0"/>
              <a:t>Per quanto riguarda l’articolo l’ho letto con grande interesse e l'ho trovato davvero illuminante e come sempre scritto con grande chiarezza (ho letto anche quello sul fascicolo di Vita Scolastica sulle competenze: bellissimo!), ma c’è una parte quella intitolata </a:t>
            </a:r>
            <a:r>
              <a:rPr lang="it-IT" b="1" dirty="0" smtClean="0"/>
              <a:t>La </a:t>
            </a:r>
            <a:r>
              <a:rPr lang="it-IT" b="1" dirty="0"/>
              <a:t>dialettica e la dinamica ambienti/territori/paesaggi </a:t>
            </a:r>
            <a:r>
              <a:rPr lang="it-IT" dirty="0"/>
              <a:t>in cui non so se ho capito tutto bene, perciò ti espongo i miei dubbi:</a:t>
            </a:r>
            <a:endParaRPr lang="it-IT" dirty="0" smtClean="0"/>
          </a:p>
          <a:p>
            <a:r>
              <a:rPr lang="it-IT" b="1" dirty="0">
                <a:solidFill>
                  <a:srgbClr val="C00000"/>
                </a:solidFill>
              </a:rPr>
              <a:t>gli ambienti sono solo quelli naturali, altrimenti dobbiamo parlare di ambiente antropizzato?</a:t>
            </a:r>
            <a:r>
              <a:rPr lang="it-IT" dirty="0"/>
              <a:t> </a:t>
            </a:r>
            <a:endParaRPr lang="it-IT" dirty="0" smtClean="0"/>
          </a:p>
          <a:p>
            <a:r>
              <a:rPr lang="it-IT" dirty="0"/>
              <a:t>Quando stiamo parlando di un territorio (quindi con tutta la connotazione giuridica, politica, amministrativa), diciamo che in quel territorio ci sono ambienti solo in relazione all’ecologia e quindi o </a:t>
            </a:r>
            <a:r>
              <a:rPr lang="it-IT" dirty="0" smtClean="0"/>
              <a:t>perché </a:t>
            </a:r>
            <a:r>
              <a:rPr lang="it-IT" dirty="0"/>
              <a:t>sono ancora incontaminati (ad esempio una riserva faunistica) o in relazione ai “danni” che l’uomo causa (vedi il tuo esempio della fabbrica)? </a:t>
            </a:r>
            <a:endParaRPr lang="it-IT" dirty="0" smtClean="0"/>
          </a:p>
          <a:p>
            <a:r>
              <a:rPr lang="it-IT" dirty="0"/>
              <a:t>Ma quando chiamarlo </a:t>
            </a:r>
            <a:r>
              <a:rPr lang="it-IT" b="1" dirty="0"/>
              <a:t>territorio</a:t>
            </a:r>
            <a:r>
              <a:rPr lang="it-IT" dirty="0"/>
              <a:t> e quando </a:t>
            </a:r>
            <a:r>
              <a:rPr lang="it-IT" b="1" dirty="0"/>
              <a:t>struttura territoriale?</a:t>
            </a:r>
            <a:endParaRPr lang="it-IT" b="1" dirty="0" smtClean="0"/>
          </a:p>
          <a:p>
            <a:endParaRPr lang="it-IT"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Ambiente/territorio</a:t>
            </a:r>
            <a:endParaRPr lang="it-IT" dirty="0"/>
          </a:p>
        </p:txBody>
      </p:sp>
      <p:sp>
        <p:nvSpPr>
          <p:cNvPr id="3" name="Segnaposto contenuto 2"/>
          <p:cNvSpPr>
            <a:spLocks noGrp="1"/>
          </p:cNvSpPr>
          <p:nvPr>
            <p:ph idx="1"/>
          </p:nvPr>
        </p:nvSpPr>
        <p:spPr>
          <a:xfrm>
            <a:off x="0" y="1268760"/>
            <a:ext cx="9144000" cy="5589240"/>
          </a:xfrm>
        </p:spPr>
        <p:txBody>
          <a:bodyPr>
            <a:noAutofit/>
          </a:bodyPr>
          <a:lstStyle/>
          <a:p>
            <a:r>
              <a:rPr lang="it-IT" sz="1800" dirty="0" smtClean="0"/>
              <a:t>Cara  ….</a:t>
            </a:r>
            <a:br>
              <a:rPr lang="it-IT" sz="1800" dirty="0" smtClean="0"/>
            </a:br>
            <a:r>
              <a:rPr lang="it-IT" sz="1800" dirty="0" smtClean="0"/>
              <a:t>provo a risponderti immediatamente. </a:t>
            </a:r>
            <a:br>
              <a:rPr lang="it-IT" sz="1800" dirty="0" smtClean="0"/>
            </a:br>
            <a:r>
              <a:rPr lang="it-IT" sz="1800" dirty="0"/>
              <a:t> gli ambienti sono solo quelli naturali, altrimenti dobbiamo parlare di ambiente antropizzato? </a:t>
            </a:r>
            <a:endParaRPr lang="it-IT" sz="1800" dirty="0" smtClean="0"/>
          </a:p>
          <a:p>
            <a:r>
              <a:rPr lang="it-IT" sz="1800" dirty="0" smtClean="0"/>
              <a:t>In primo luogo parliamo di  ambienti naturali (es. la laguna che chiamiamo di Venezia). Ma una volta che un ambiente sia stato antropizzato  (esempio, la laguna dove ormai ci sono città e infrastrutture circolano mezzi a remi e a motore ecc.) esso è stato territorializzato ed è un territorio. Ma continua ad essere costituito di elementi che costituiscono una sorta di bolla in cui viviamo noi viventi. La bolla è costituita da </a:t>
            </a:r>
            <a:r>
              <a:rPr lang="it-IT" sz="1800" b="1" dirty="0"/>
              <a:t>il complesso degli organismi viventi, piante, animali e uomini </a:t>
            </a:r>
            <a:r>
              <a:rPr lang="it-IT" sz="1800" dirty="0" smtClean="0"/>
              <a:t>e suolo - terreno - e sottosuolo e clima. </a:t>
            </a:r>
            <a:br>
              <a:rPr lang="it-IT" sz="1800" dirty="0" smtClean="0"/>
            </a:br>
            <a:r>
              <a:rPr lang="it-IT" sz="1800" dirty="0" smtClean="0"/>
              <a:t>Perciò in un ambiente  ormai antropizzato e diventato territorio, continuiamo a poter distinguere ambienti: ed essi sono prodotti e modificati via via dalle attività umane e dagli artefatti e prodotti immessi nel </a:t>
            </a:r>
            <a:r>
              <a:rPr lang="it-IT" sz="1800" b="1" dirty="0" smtClean="0"/>
              <a:t>territorio</a:t>
            </a:r>
            <a:r>
              <a:rPr lang="it-IT" sz="1800" dirty="0" smtClean="0"/>
              <a:t> dagli umani. Perciò continuiamo a parlare di </a:t>
            </a:r>
            <a:r>
              <a:rPr lang="it-IT" sz="1800" b="1" dirty="0" smtClean="0"/>
              <a:t>ambiente lagunare </a:t>
            </a:r>
            <a:r>
              <a:rPr lang="it-IT" sz="1800" dirty="0" smtClean="0"/>
              <a:t>in rapporto con l'inquinamento o al maggior rischio di acque alte ecc. ecc. Marghera è un territorio industrializzato che ha modificato gli ambienti lagunari, ma ora contiene ambienti intossicati dagli elementi chimici interrati dalle industrie. </a:t>
            </a:r>
            <a:br>
              <a:rPr lang="it-IT" sz="1800" dirty="0" smtClean="0"/>
            </a:br>
            <a:r>
              <a:rPr lang="it-IT" sz="1800" dirty="0" smtClean="0"/>
              <a:t>Insomma, non basta dire ambiente antropizzato, il territorio è l'ambiente antropizzato, cioè trasformato dall'antropizzazione, cioè dalle attività e dai prodotti umani. Ma il territorio dal punto di vista ambientale continua ad essere oggetto di studi ecologici. </a:t>
            </a:r>
            <a:br>
              <a:rPr lang="it-IT" sz="1800" dirty="0" smtClean="0"/>
            </a:br>
            <a:endParaRPr lang="it-IT" sz="1800" dirty="0" smtClean="0"/>
          </a:p>
          <a:p>
            <a:endParaRPr lang="it-IT" sz="1800" dirty="0" smtClean="0"/>
          </a:p>
          <a:p>
            <a:endParaRPr lang="it-IT" sz="1800"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Territorio e struttura territoriale</a:t>
            </a:r>
            <a:endParaRPr lang="it-IT" dirty="0"/>
          </a:p>
        </p:txBody>
      </p:sp>
      <p:sp>
        <p:nvSpPr>
          <p:cNvPr id="3" name="Segnaposto contenuto 2"/>
          <p:cNvSpPr>
            <a:spLocks noGrp="1"/>
          </p:cNvSpPr>
          <p:nvPr>
            <p:ph idx="1"/>
          </p:nvPr>
        </p:nvSpPr>
        <p:spPr/>
        <p:txBody>
          <a:bodyPr>
            <a:normAutofit fontScale="55000" lnSpcReduction="20000"/>
          </a:bodyPr>
          <a:lstStyle/>
          <a:p>
            <a:r>
              <a:rPr lang="it-IT" dirty="0" smtClean="0"/>
              <a:t>Spero di aver risposto anche alla seconda questione.</a:t>
            </a:r>
            <a:br>
              <a:rPr lang="it-IT" dirty="0" smtClean="0"/>
            </a:br>
            <a:endParaRPr lang="it-IT" dirty="0" smtClean="0"/>
          </a:p>
          <a:p>
            <a:r>
              <a:rPr lang="it-IT" dirty="0" smtClean="0"/>
              <a:t>Per la terza (territorio e struttura territoriale) : un ambiente antropizzato e diventato territorio si costituisce in struttura nel senso che si riempie di elementi antropici e di elementi naturali che sono in relazione tra di loro. Il che vuol dire che se cambiano certi elementi cambia la struttura. </a:t>
            </a:r>
            <a:br>
              <a:rPr lang="it-IT" dirty="0" smtClean="0"/>
            </a:br>
            <a:endParaRPr lang="it-IT" dirty="0" smtClean="0"/>
          </a:p>
          <a:p>
            <a:r>
              <a:rPr lang="it-IT" dirty="0" smtClean="0"/>
              <a:t>Prendi questo esempio tratto da una Storia dell'ambiente europeo:</a:t>
            </a:r>
          </a:p>
          <a:p>
            <a:r>
              <a:rPr lang="it-IT" dirty="0" smtClean="0"/>
              <a:t>“La storia delle foreste</a:t>
            </a:r>
            <a:r>
              <a:rPr lang="it-IT" baseline="30000" dirty="0" smtClean="0"/>
              <a:t>27</a:t>
            </a:r>
            <a:r>
              <a:rPr lang="it-IT" dirty="0" smtClean="0"/>
              <a:t> scorre parallelamente a quella </a:t>
            </a:r>
            <a:r>
              <a:rPr lang="it-IT" i="1" dirty="0" smtClean="0"/>
              <a:t>dell'</a:t>
            </a:r>
            <a:r>
              <a:rPr lang="it-IT" i="1" dirty="0" err="1" smtClean="0"/>
              <a:t>ager</a:t>
            </a:r>
            <a:r>
              <a:rPr lang="it-IT" i="1" dirty="0" smtClean="0"/>
              <a:t>, </a:t>
            </a:r>
            <a:r>
              <a:rPr lang="it-IT" dirty="0" smtClean="0"/>
              <a:t>che le ha aggredite facendole arretrare, soprattutto perché le necessità energetiche si fondavano principalmente sul legno o perché arretrando, permettevano il ritorno dei boschi cedui e, con l'aiuto dell'uomo, di vigorose fustaie. Con i nostri climi, come abbiamo visto, la foresta può in linea di massima ricostituirsi nel momento in cui l'uomo attraversa una crisi di debolezza. Tuttavia essa non si ricostituisce obbligatoria­mente nei luoghi che ha abbandonato, né con le stesse essenze”</a:t>
            </a:r>
          </a:p>
          <a:p>
            <a:r>
              <a:rPr lang="it-IT" b="1" dirty="0" smtClean="0"/>
              <a:t>Come vedi, gli elementi naturali (foreste) sono in interazione sistemica con l'estensione dei terreni coltivati e con le decisioni di gruppi umani. </a:t>
            </a:r>
            <a:br>
              <a:rPr lang="it-IT" b="1" dirty="0" smtClean="0"/>
            </a:br>
            <a:r>
              <a:rPr lang="it-IT" b="1" dirty="0" smtClean="0"/>
              <a:t>Insomma, è il modo di considerare le cose che ci fa parlare semplicemente di "territorio", di "strutture territoriali", di "ambienti".</a:t>
            </a:r>
            <a:endParaRPr lang="it-IT"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paesaggio dei bambini</a:t>
            </a:r>
            <a:endParaRPr lang="it-IT" dirty="0"/>
          </a:p>
        </p:txBody>
      </p:sp>
      <p:sp>
        <p:nvSpPr>
          <p:cNvPr id="3" name="Segnaposto contenuto 2"/>
          <p:cNvSpPr>
            <a:spLocks noGrp="1"/>
          </p:cNvSpPr>
          <p:nvPr>
            <p:ph idx="1"/>
          </p:nvPr>
        </p:nvSpPr>
        <p:spPr>
          <a:xfrm>
            <a:off x="395536" y="1196752"/>
            <a:ext cx="8291264" cy="5400600"/>
          </a:xfrm>
        </p:spPr>
        <p:txBody>
          <a:bodyPr>
            <a:noAutofit/>
          </a:bodyPr>
          <a:lstStyle/>
          <a:p>
            <a:pPr>
              <a:buNone/>
            </a:pPr>
            <a:r>
              <a:rPr lang="it-IT" sz="1600" dirty="0" smtClean="0"/>
              <a:t>quest’anno per la prima volta nella mia carriera scolastica, insegnerò geografia (sono in seconda). […] così partendo dalle vacanze appena trascorse, ho fatto portare ai b foto e cartoline. Le ho distribuite chiedendo loro di non guardare le persone, ma il paesaggio. Poi mi è sorto un dubbio: sapranno cosa significa la parola paesaggio? Così l’ho chiesto e alcuni di loro hanno alzato la mano (mentre l’altra metà classe proprio non lo sapeva!) e queste sono le loro spiegazioni:</a:t>
            </a:r>
          </a:p>
          <a:p>
            <a:pPr lvl="0"/>
            <a:r>
              <a:rPr lang="it-IT" sz="1600" b="1" dirty="0" smtClean="0"/>
              <a:t>dove c’è la fontana</a:t>
            </a:r>
          </a:p>
          <a:p>
            <a:pPr lvl="0"/>
            <a:r>
              <a:rPr lang="it-IT" sz="1600" b="1" dirty="0" smtClean="0"/>
              <a:t>è una città</a:t>
            </a:r>
          </a:p>
          <a:p>
            <a:pPr lvl="0"/>
            <a:r>
              <a:rPr lang="it-IT" sz="1600" b="1" dirty="0" smtClean="0"/>
              <a:t>è una bella vista</a:t>
            </a:r>
          </a:p>
          <a:p>
            <a:pPr lvl="0"/>
            <a:r>
              <a:rPr lang="it-IT" sz="1600" b="1" dirty="0" smtClean="0"/>
              <a:t>c’è il mare e l’acqua che splende e di notte che tu stai lì a guardare l’acqua e ti sembra come un paesaggio</a:t>
            </a:r>
          </a:p>
          <a:p>
            <a:pPr lvl="0"/>
            <a:r>
              <a:rPr lang="it-IT" sz="1600" b="1" dirty="0" smtClean="0"/>
              <a:t>quando sei al mare e vedi tutte le montagne dietro</a:t>
            </a:r>
          </a:p>
          <a:p>
            <a:pPr lvl="0"/>
            <a:r>
              <a:rPr lang="it-IT" sz="1600" b="1" dirty="0" smtClean="0"/>
              <a:t>è quando guardi in una foto, è quello che c’è dietro a te che dopo puoi capire dove sei</a:t>
            </a:r>
          </a:p>
          <a:p>
            <a:pPr lvl="0"/>
            <a:r>
              <a:rPr lang="it-IT" sz="1600" b="1" dirty="0" smtClean="0"/>
              <a:t>non siamo noi ma le cose che ci sono intorno</a:t>
            </a:r>
          </a:p>
          <a:p>
            <a:pPr lvl="0"/>
            <a:r>
              <a:rPr lang="it-IT" sz="1600" b="1" dirty="0" smtClean="0"/>
              <a:t>il brutto paesaggio è fumo, fuoco, così...; il bel paesaggio è montagne e mare.</a:t>
            </a:r>
          </a:p>
          <a:p>
            <a:pPr>
              <a:buNone/>
            </a:pPr>
            <a:r>
              <a:rPr lang="it-IT" sz="1600" dirty="0" smtClean="0"/>
              <a:t> </a:t>
            </a:r>
          </a:p>
          <a:p>
            <a:pPr>
              <a:buNone/>
            </a:pPr>
            <a:r>
              <a:rPr lang="it-IT" sz="1600" dirty="0" smtClean="0"/>
              <a:t>Forse per voi sono cose già sentite, ma per me che è la prima volta, sono state così interessanti da tanti punti di vista e mi sono piaciute così tanto, che ho voluto condividerle con voi!</a:t>
            </a:r>
          </a:p>
          <a:p>
            <a:r>
              <a:rPr lang="it-IT" sz="1600" dirty="0" smtClean="0"/>
              <a:t>Questa nuova sfida mi elettrizza e sono carica! Ora come ora insegnerei solo geografia!</a:t>
            </a:r>
          </a:p>
          <a:p>
            <a:endParaRPr lang="it-IT" sz="1600"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Competenze geostoriche competenze di cittadinanza</a:t>
            </a:r>
            <a:endParaRPr lang="it-IT" dirty="0"/>
          </a:p>
        </p:txBody>
      </p:sp>
      <p:sp>
        <p:nvSpPr>
          <p:cNvPr id="5" name="Segnaposto testo 4"/>
          <p:cNvSpPr>
            <a:spLocks noGrp="1"/>
          </p:cNvSpPr>
          <p:nvPr>
            <p:ph type="body" idx="1"/>
          </p:nvPr>
        </p:nvSpPr>
        <p:spPr/>
        <p:txBody>
          <a:bodyPr/>
          <a:lstStyle/>
          <a:p>
            <a:endParaRPr lang="it-IT"/>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Geostoria del paleolitico</a:t>
            </a:r>
            <a:endParaRPr lang="it-IT" dirty="0"/>
          </a:p>
        </p:txBody>
      </p:sp>
      <p:sp>
        <p:nvSpPr>
          <p:cNvPr id="3" name="Segnaposto contenuto 2"/>
          <p:cNvSpPr>
            <a:spLocks noGrp="1"/>
          </p:cNvSpPr>
          <p:nvPr>
            <p:ph idx="1"/>
          </p:nvPr>
        </p:nvSpPr>
        <p:spPr/>
        <p:txBody>
          <a:bodyPr>
            <a:normAutofit fontScale="70000" lnSpcReduction="20000"/>
          </a:bodyPr>
          <a:lstStyle/>
          <a:p>
            <a:r>
              <a:rPr lang="it-IT" dirty="0" smtClean="0"/>
              <a:t>Davvero straordinaria la geostoria di quei millenni, dis­seminata di grandi drammi: ghiacciai che avanzano, si riti­rano, ritornano per poi allontanarsi di nuovo, mentre, al­trove, assistiamo a un succedersi di vicende come quelle del Sahara: prima cosparso di laghi (i laghi </a:t>
            </a:r>
            <a:r>
              <a:rPr lang="it-IT" dirty="0" err="1" smtClean="0"/>
              <a:t>Tchad</a:t>
            </a:r>
            <a:r>
              <a:rPr lang="it-IT" dirty="0" smtClean="0"/>
              <a:t>, sostiene </a:t>
            </a:r>
            <a:r>
              <a:rPr lang="it-IT" dirty="0" err="1" smtClean="0"/>
              <a:t>Théodore</a:t>
            </a:r>
            <a:r>
              <a:rPr lang="it-IT" dirty="0" smtClean="0"/>
              <a:t> </a:t>
            </a:r>
            <a:r>
              <a:rPr lang="it-IT" dirty="0" err="1" smtClean="0"/>
              <a:t>Monod</a:t>
            </a:r>
            <a:r>
              <a:rPr lang="it-IT" dirty="0" smtClean="0"/>
              <a:t>) poi desertificato, quindi di nuovo co­perto di laghi e infine tornato allo stato di deserto. Per due volte una umanità, probabilmente nera, ha avanzato, si è ac­campata, si è sistemata stabilmente nello spazio del Sahara e per due volte ne è stata cacciata da un cataclisma, lasciando dietro di sé, nella sua tremenda ritirata, dei residui di popo­lazioni umane e un enorme materiale culturale che solo in anni recenti si è iniziato a raccogliere: utensili, ami, asce, se­ghe, raschietti, mole per macinare i semi...</a:t>
            </a:r>
          </a:p>
          <a:p>
            <a:r>
              <a:rPr lang="it-IT" dirty="0" smtClean="0">
                <a:solidFill>
                  <a:srgbClr val="C00000"/>
                </a:solidFill>
              </a:rPr>
              <a:t>Questi drammi geografici, prima di arrivare a compi­mento, hanno occupato archi di tempo di lunghezza inim­maginabile</a:t>
            </a:r>
            <a:r>
              <a:rPr lang="it-IT" dirty="0" smtClean="0"/>
              <a:t>.</a:t>
            </a:r>
          </a:p>
          <a:p>
            <a:endParaRPr lang="it-IT"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Fattori di storia</a:t>
            </a:r>
            <a:endParaRPr lang="it-IT" dirty="0"/>
          </a:p>
        </p:txBody>
      </p:sp>
      <p:sp>
        <p:nvSpPr>
          <p:cNvPr id="3" name="Segnaposto contenuto 2"/>
          <p:cNvSpPr>
            <a:spLocks noGrp="1"/>
          </p:cNvSpPr>
          <p:nvPr>
            <p:ph idx="1"/>
          </p:nvPr>
        </p:nvSpPr>
        <p:spPr>
          <a:xfrm>
            <a:off x="323528" y="1196752"/>
            <a:ext cx="8363272" cy="5328592"/>
          </a:xfrm>
        </p:spPr>
        <p:txBody>
          <a:bodyPr>
            <a:normAutofit fontScale="77500" lnSpcReduction="20000"/>
          </a:bodyPr>
          <a:lstStyle/>
          <a:p>
            <a:r>
              <a:rPr lang="it-IT" dirty="0" smtClean="0"/>
              <a:t>In un libro recente mi sono occupato della storia del Mediterraneo nel XVI secolo. Sotto questo titolo non ho inteso comprendere soltanto la storia dei governi e delle flotte da guerra, delle economie, delle società e delle singole civiltà, tutto un passato denso di grandi eventi; ma anche la storia monotona, benché ricca e determinante, di </a:t>
            </a:r>
            <a:r>
              <a:rPr lang="it-IT" dirty="0" err="1" smtClean="0"/>
              <a:t>quei_fattori</a:t>
            </a:r>
            <a:r>
              <a:rPr lang="it-IT" dirty="0" smtClean="0"/>
              <a:t> condizionanti e permanenti che sono i suoli, i climi e gli ambienti in cui si svolge la vita.</a:t>
            </a:r>
          </a:p>
          <a:p>
            <a:r>
              <a:rPr lang="it-IT" dirty="0" smtClean="0"/>
              <a:t>Ho tentato di rivalutare il ruolo costante, organico della ripartizione delle terre e dei mari, la funzione storica della regolarità stagionale. Nel XVI secolo infatti — ed oggi come allora — le stagioni, con i </a:t>
            </a:r>
            <a:r>
              <a:rPr lang="it-IT" baseline="-25000" dirty="0" smtClean="0"/>
              <a:t>; </a:t>
            </a:r>
            <a:r>
              <a:rPr lang="it-IT" dirty="0" smtClean="0"/>
              <a:t>condizionamenti, gli effetti, le creazioni che impongono,  sono fattori di storia. Vi pare ragionevole dimenticare que­ste realtà in una storia che si vuole «resurrezione integrale» del passato?</a:t>
            </a:r>
          </a:p>
          <a:p>
            <a:r>
              <a:rPr lang="it-IT" dirty="0" smtClean="0"/>
              <a:t>85-86</a:t>
            </a:r>
            <a:endParaRPr lang="it-IT"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77500" lnSpcReduction="20000"/>
          </a:bodyPr>
          <a:lstStyle/>
          <a:p>
            <a:r>
              <a:rPr lang="it-IT" dirty="0" smtClean="0"/>
              <a:t>“Il geografo lavora sull’attuale, sul mondo come è;e se si richiama al passato, cosa che gli accade spesso, lo fa per spiegare il presente. Cercare di trasferire nel passato il lavoro che compiamo sull’attualità; chiedersi ad esempio, </a:t>
            </a:r>
            <a:r>
              <a:rPr lang="it-IT" b="1" dirty="0" smtClean="0">
                <a:solidFill>
                  <a:srgbClr val="C00000"/>
                </a:solidFill>
              </a:rPr>
              <a:t>quale sia stata la geografia umana sociale della Francia ai tempi di Luigi XIII, oppure di una parte qualsiasi dell’America precolombiana, eccovi, in poche parole, il programma della </a:t>
            </a:r>
            <a:r>
              <a:rPr lang="it-IT" b="1" dirty="0" err="1" smtClean="0">
                <a:solidFill>
                  <a:srgbClr val="C00000"/>
                </a:solidFill>
              </a:rPr>
              <a:t>geostoria</a:t>
            </a:r>
            <a:r>
              <a:rPr lang="it-IT" dirty="0" err="1" smtClean="0"/>
              <a:t>…</a:t>
            </a:r>
            <a:endParaRPr lang="it-IT" dirty="0" smtClean="0"/>
          </a:p>
          <a:p>
            <a:r>
              <a:rPr lang="it-IT" dirty="0" smtClean="0"/>
              <a:t>“La vita di una società dipende da fattori fisici e biologici, coi quali essa è in contatto e in simbiosi; tali fattori infatti ne plasmano, favoriscono o intralciano la vita e perciò stesso la </a:t>
            </a:r>
            <a:r>
              <a:rPr lang="it-IT" dirty="0" err="1" smtClean="0"/>
              <a:t>storia…</a:t>
            </a:r>
            <a:r>
              <a:rPr lang="it-IT" dirty="0" smtClean="0"/>
              <a:t> </a:t>
            </a:r>
          </a:p>
          <a:p>
            <a:r>
              <a:rPr lang="it-IT" b="1" dirty="0" smtClean="0">
                <a:solidFill>
                  <a:srgbClr val="C00000"/>
                </a:solidFill>
              </a:rPr>
              <a:t>Non tutta la storia, ma una parte; e proprio a questa parte proponiamo di dare il nome di geostoria” (pag.85); </a:t>
            </a:r>
            <a:r>
              <a:rPr lang="it-IT" dirty="0" smtClean="0"/>
              <a:t>	</a:t>
            </a:r>
          </a:p>
          <a:p>
            <a:endParaRPr lang="it-IT"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Geostoria in storia</a:t>
            </a:r>
            <a:endParaRPr lang="it-IT" dirty="0"/>
          </a:p>
        </p:txBody>
      </p:sp>
      <p:sp>
        <p:nvSpPr>
          <p:cNvPr id="5" name="Segnaposto contenuto 4"/>
          <p:cNvSpPr>
            <a:spLocks noGrp="1"/>
          </p:cNvSpPr>
          <p:nvPr>
            <p:ph idx="1"/>
          </p:nvPr>
        </p:nvSpPr>
        <p:spPr/>
        <p:txBody>
          <a:bodyPr>
            <a:normAutofit lnSpcReduction="10000"/>
          </a:bodyPr>
          <a:lstStyle/>
          <a:p>
            <a:r>
              <a:rPr lang="it-IT" dirty="0" smtClean="0"/>
              <a:t>In storia la didattica dei quadri di civiltà deve mettere in gioco i quattro concetti. Le civiltà si formano e si sviluppano in ambienti, si caratterizzano per la territorializzazione di essi, foggiano paesaggi, trasformano territori gestiscono spazi.  </a:t>
            </a:r>
          </a:p>
          <a:p>
            <a:r>
              <a:rPr lang="it-IT" dirty="0" smtClean="0"/>
              <a:t>I processi di trasformazione per la maggior parte trasformano ambienti, territori e paesaggi</a:t>
            </a:r>
          </a:p>
          <a:p>
            <a:endParaRPr lang="it-IT"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Macondo come lezione geostorica</a:t>
            </a:r>
            <a:endParaRPr lang="it-IT" dirty="0"/>
          </a:p>
        </p:txBody>
      </p:sp>
      <p:sp>
        <p:nvSpPr>
          <p:cNvPr id="5" name="CasellaDiTesto 4"/>
          <p:cNvSpPr txBox="1"/>
          <p:nvPr/>
        </p:nvSpPr>
        <p:spPr>
          <a:xfrm>
            <a:off x="611560" y="1628800"/>
            <a:ext cx="4139952" cy="4708981"/>
          </a:xfrm>
          <a:prstGeom prst="rect">
            <a:avLst/>
          </a:prstGeom>
          <a:noFill/>
          <a:ln>
            <a:solidFill>
              <a:srgbClr val="C00000"/>
            </a:solidFill>
          </a:ln>
        </p:spPr>
        <p:txBody>
          <a:bodyPr wrap="square" rtlCol="0">
            <a:spAutoFit/>
          </a:bodyPr>
          <a:lstStyle/>
          <a:p>
            <a:r>
              <a:rPr lang="it-IT" sz="2000" dirty="0" smtClean="0"/>
              <a:t>4. José </a:t>
            </a:r>
            <a:r>
              <a:rPr lang="it-IT" sz="2000" dirty="0" err="1" smtClean="0"/>
              <a:t>Arcadio</a:t>
            </a:r>
            <a:r>
              <a:rPr lang="it-IT" sz="2000" dirty="0" smtClean="0"/>
              <a:t> </a:t>
            </a:r>
            <a:r>
              <a:rPr lang="it-IT" sz="2000" dirty="0" err="1" smtClean="0"/>
              <a:t>Buendìa</a:t>
            </a:r>
            <a:r>
              <a:rPr lang="it-IT" sz="2000" dirty="0" smtClean="0"/>
              <a:t> ignorava completamente la geografia della regione. Sapeva che verso oriente c’era la Sierra impenetrabile e al di là della Sierra l'antica città di </a:t>
            </a:r>
            <a:r>
              <a:rPr lang="it-IT" sz="2000" dirty="0" err="1" smtClean="0"/>
              <a:t>Riohacha</a:t>
            </a:r>
            <a:r>
              <a:rPr lang="it-IT" sz="2000" dirty="0" smtClean="0"/>
              <a:t>. […]</a:t>
            </a:r>
          </a:p>
          <a:p>
            <a:r>
              <a:rPr lang="it-IT" sz="2000" dirty="0" smtClean="0"/>
              <a:t>Nella sua gioventù, lui e i suoi uomini, con donne e bambini e animali ed ogni sorta di utensili domestici, avevano attraversato la Sierra in cerca di uno sbocco sul mare, e dopo ventisei mesi avevano abbandonato l'impresa </a:t>
            </a:r>
            <a:r>
              <a:rPr lang="it-IT" sz="2000" b="1" dirty="0" smtClean="0">
                <a:solidFill>
                  <a:srgbClr val="0070C0"/>
                </a:solidFill>
              </a:rPr>
              <a:t>e fondato Macondo per non dover intraprendere il cammino di ritorno.</a:t>
            </a:r>
            <a:endParaRPr lang="it-IT" sz="2000" b="1" dirty="0">
              <a:solidFill>
                <a:srgbClr val="0070C0"/>
              </a:solidFill>
            </a:endParaRPr>
          </a:p>
        </p:txBody>
      </p:sp>
      <p:sp>
        <p:nvSpPr>
          <p:cNvPr id="6" name="Callout 2 5"/>
          <p:cNvSpPr/>
          <p:nvPr/>
        </p:nvSpPr>
        <p:spPr>
          <a:xfrm>
            <a:off x="6012160" y="5157192"/>
            <a:ext cx="3131840" cy="432048"/>
          </a:xfrm>
          <a:prstGeom prst="borderCallout2">
            <a:avLst>
              <a:gd name="adj1" fmla="val 18750"/>
              <a:gd name="adj2" fmla="val -8333"/>
              <a:gd name="adj3" fmla="val 18750"/>
              <a:gd name="adj4" fmla="val -16667"/>
              <a:gd name="adj5" fmla="val 56987"/>
              <a:gd name="adj6" fmla="val -5023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solidFill>
                  <a:srgbClr val="3333CC"/>
                </a:solidFill>
              </a:rPr>
              <a:t>territorializzazione</a:t>
            </a:r>
            <a:endParaRPr lang="it-IT" sz="2400" b="1" dirty="0">
              <a:solidFill>
                <a:srgbClr val="3333CC"/>
              </a:solidFill>
            </a:endParaRPr>
          </a:p>
        </p:txBody>
      </p:sp>
      <p:sp>
        <p:nvSpPr>
          <p:cNvPr id="7" name="Callout 2 6"/>
          <p:cNvSpPr/>
          <p:nvPr/>
        </p:nvSpPr>
        <p:spPr>
          <a:xfrm>
            <a:off x="5796136" y="3573016"/>
            <a:ext cx="3131840" cy="432048"/>
          </a:xfrm>
          <a:prstGeom prst="borderCallout2">
            <a:avLst>
              <a:gd name="adj1" fmla="val 18750"/>
              <a:gd name="adj2" fmla="val -8333"/>
              <a:gd name="adj3" fmla="val 18750"/>
              <a:gd name="adj4" fmla="val -16667"/>
              <a:gd name="adj5" fmla="val 56987"/>
              <a:gd name="adj6" fmla="val -5023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solidFill>
                  <a:srgbClr val="3333CC"/>
                </a:solidFill>
              </a:rPr>
              <a:t>soggetti</a:t>
            </a:r>
            <a:endParaRPr lang="it-IT" sz="2400" b="1" dirty="0">
              <a:solidFill>
                <a:srgbClr val="3333CC"/>
              </a:solidFill>
            </a:endParaRPr>
          </a:p>
        </p:txBody>
      </p:sp>
      <p:sp>
        <p:nvSpPr>
          <p:cNvPr id="8" name="CasellaDiTesto 7"/>
          <p:cNvSpPr txBox="1"/>
          <p:nvPr/>
        </p:nvSpPr>
        <p:spPr>
          <a:xfrm>
            <a:off x="5508104" y="5733256"/>
            <a:ext cx="3456384" cy="923330"/>
          </a:xfrm>
          <a:prstGeom prst="rect">
            <a:avLst/>
          </a:prstGeom>
          <a:noFill/>
        </p:spPr>
        <p:txBody>
          <a:bodyPr wrap="square" rtlCol="0">
            <a:spAutoFit/>
          </a:bodyPr>
          <a:lstStyle/>
          <a:p>
            <a:r>
              <a:rPr lang="it-IT" dirty="0" smtClean="0">
                <a:solidFill>
                  <a:srgbClr val="FF0000"/>
                </a:solidFill>
              </a:rPr>
              <a:t>In corso di pubblicazione su una guida digitale della Giunti di storia e  geografia</a:t>
            </a:r>
            <a:endParaRPr lang="it-IT" dirty="0">
              <a:solidFill>
                <a:srgbClr val="FF0000"/>
              </a:solidFil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Geostoria in geografia </a:t>
            </a:r>
            <a:endParaRPr lang="it-IT" dirty="0"/>
          </a:p>
        </p:txBody>
      </p:sp>
      <p:sp>
        <p:nvSpPr>
          <p:cNvPr id="3" name="Segnaposto contenuto 2"/>
          <p:cNvSpPr>
            <a:spLocks noGrp="1"/>
          </p:cNvSpPr>
          <p:nvPr>
            <p:ph idx="1"/>
          </p:nvPr>
        </p:nvSpPr>
        <p:spPr>
          <a:xfrm>
            <a:off x="539552" y="1340768"/>
            <a:ext cx="8157592" cy="5112568"/>
          </a:xfrm>
        </p:spPr>
        <p:txBody>
          <a:bodyPr>
            <a:normAutofit fontScale="85000" lnSpcReduction="20000"/>
          </a:bodyPr>
          <a:lstStyle/>
          <a:p>
            <a:r>
              <a:rPr lang="it-IT" dirty="0" smtClean="0"/>
              <a:t>In geografia la lunga durata è il tempo dei sistemi ambientali e dei sistemi territoriali </a:t>
            </a:r>
          </a:p>
          <a:p>
            <a:r>
              <a:rPr lang="it-IT" dirty="0" smtClean="0"/>
              <a:t>I processi di trasformazione danno conto di come ambienti, territori, paesaggi si sono formati e sono attualmente </a:t>
            </a:r>
          </a:p>
          <a:p>
            <a:r>
              <a:rPr lang="it-IT" dirty="0" smtClean="0"/>
              <a:t>Le conoscenze storiche servono per capire come si stanno trasformando territori, ambienti, paesaggi per gli interventi umani</a:t>
            </a:r>
          </a:p>
          <a:p>
            <a:r>
              <a:rPr lang="it-IT" dirty="0" smtClean="0"/>
              <a:t>«Introdurre nel problema geografico la coordinata del tempo significa considerare da storico la geografia umana con la massa di problemi di vita, con i rapporti di causa effetto che essa implica.» </a:t>
            </a:r>
          </a:p>
          <a:p>
            <a:r>
              <a:rPr lang="it-IT" dirty="0" err="1" smtClean="0"/>
              <a:t>Braudel</a:t>
            </a:r>
            <a:r>
              <a:rPr lang="it-IT" dirty="0" smtClean="0"/>
              <a:t>, Ivi,</a:t>
            </a:r>
            <a:r>
              <a:rPr lang="it-IT" i="1" dirty="0" smtClean="0"/>
              <a:t> </a:t>
            </a:r>
            <a:r>
              <a:rPr lang="it-IT" dirty="0" smtClean="0"/>
              <a:t>p. 86.</a:t>
            </a:r>
          </a:p>
          <a:p>
            <a:endParaRPr lang="it-IT" dirty="0" smtClean="0"/>
          </a:p>
          <a:p>
            <a:endParaRPr lang="it-IT"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Pensare </a:t>
            </a:r>
            <a:r>
              <a:rPr lang="it-IT" dirty="0" err="1" smtClean="0"/>
              <a:t>geostoricamente</a:t>
            </a:r>
            <a:r>
              <a:rPr lang="it-IT" dirty="0" smtClean="0"/>
              <a:t> </a:t>
            </a:r>
            <a:endParaRPr lang="it-IT" dirty="0"/>
          </a:p>
        </p:txBody>
      </p:sp>
      <p:sp>
        <p:nvSpPr>
          <p:cNvPr id="3" name="Segnaposto contenuto 2"/>
          <p:cNvSpPr>
            <a:spLocks noGrp="1"/>
          </p:cNvSpPr>
          <p:nvPr>
            <p:ph idx="1"/>
          </p:nvPr>
        </p:nvSpPr>
        <p:spPr/>
        <p:txBody>
          <a:bodyPr/>
          <a:lstStyle/>
          <a:p>
            <a:r>
              <a:rPr lang="it-IT" dirty="0" smtClean="0"/>
              <a:t>I benefici formativi: </a:t>
            </a:r>
          </a:p>
          <a:p>
            <a:pPr lvl="1"/>
            <a:r>
              <a:rPr lang="it-IT" dirty="0" smtClean="0"/>
              <a:t>Le conoscenze diventano più significative e utili</a:t>
            </a:r>
          </a:p>
          <a:p>
            <a:pPr lvl="1"/>
            <a:r>
              <a:rPr lang="it-IT" dirty="0" smtClean="0"/>
              <a:t>È più agevole promuovere la visione interculturale come connessioni che i gruppi umani stabiliscono tra ambienti e territori diversi </a:t>
            </a:r>
          </a:p>
          <a:p>
            <a:pPr lvl="1"/>
            <a:r>
              <a:rPr lang="it-IT" dirty="0" smtClean="0"/>
              <a:t>Forma una visione della Terra come habitat dell’umanità </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Consigli di letture</a:t>
            </a:r>
            <a:endParaRPr lang="it-IT" dirty="0"/>
          </a:p>
        </p:txBody>
      </p:sp>
      <p:sp>
        <p:nvSpPr>
          <p:cNvPr id="3" name="Segnaposto contenuto 2"/>
          <p:cNvSpPr>
            <a:spLocks noGrp="1"/>
          </p:cNvSpPr>
          <p:nvPr>
            <p:ph idx="1"/>
          </p:nvPr>
        </p:nvSpPr>
        <p:spPr/>
        <p:txBody>
          <a:bodyPr>
            <a:normAutofit fontScale="92500"/>
          </a:bodyPr>
          <a:lstStyle/>
          <a:p>
            <a:r>
              <a:rPr lang="it-IT" b="1" dirty="0" smtClean="0"/>
              <a:t>Chi ha paura della geostoria?</a:t>
            </a:r>
            <a:endParaRPr lang="it-IT" dirty="0" smtClean="0"/>
          </a:p>
          <a:p>
            <a:r>
              <a:rPr lang="it-IT" dirty="0" smtClean="0"/>
              <a:t>Ivo Mattozzi </a:t>
            </a:r>
          </a:p>
          <a:p>
            <a:r>
              <a:rPr lang="it-IT" dirty="0" smtClean="0"/>
              <a:t>[pubblicato in </a:t>
            </a:r>
            <a:r>
              <a:rPr lang="it-IT" i="1" dirty="0" err="1" smtClean="0"/>
              <a:t>Geo-storie</a:t>
            </a:r>
            <a:r>
              <a:rPr lang="it-IT" i="1" dirty="0" smtClean="0"/>
              <a:t> d’Italia. Una alleanza possibile, </a:t>
            </a:r>
            <a:r>
              <a:rPr lang="it-IT" dirty="0" smtClean="0"/>
              <a:t>a cura di Luciana Coltri, Daniela </a:t>
            </a:r>
            <a:r>
              <a:rPr lang="it-IT" dirty="0" err="1" smtClean="0"/>
              <a:t>Dalola</a:t>
            </a:r>
            <a:r>
              <a:rPr lang="it-IT" dirty="0" smtClean="0"/>
              <a:t> e Maria Teresa Rabitti, e-book, disponibile anche in stampa su domanda, </a:t>
            </a:r>
            <a:r>
              <a:rPr lang="it-IT" dirty="0" err="1" smtClean="0"/>
              <a:t>Cenacchi</a:t>
            </a:r>
            <a:r>
              <a:rPr lang="it-IT" dirty="0" smtClean="0"/>
              <a:t> editrice, 2013 </a:t>
            </a:r>
            <a:r>
              <a:rPr lang="it-IT" u="sng" dirty="0" smtClean="0">
                <a:hlinkClick r:id="rId2"/>
              </a:rPr>
              <a:t>www.cenacchieditrice.it</a:t>
            </a:r>
            <a:r>
              <a:rPr lang="it-IT" dirty="0" smtClean="0"/>
              <a:t>,  Contiene anche il contributo Ivo Mattozzi, </a:t>
            </a:r>
            <a:r>
              <a:rPr lang="it-IT" i="1" dirty="0" smtClean="0"/>
              <a:t>Tra storia e geografia: una complementarità da costruire</a:t>
            </a:r>
            <a:r>
              <a:rPr lang="it-IT" b="1" dirty="0" smtClean="0"/>
              <a:t>]</a:t>
            </a:r>
            <a:endParaRPr lang="it-IT" dirty="0" smtClean="0"/>
          </a:p>
          <a:p>
            <a:endParaRPr lang="it-IT"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pPr>
              <a:defRPr/>
            </a:pPr>
            <a:r>
              <a:rPr lang="it-IT" smtClean="0">
                <a:solidFill>
                  <a:srgbClr val="775F55"/>
                </a:solidFill>
              </a:rPr>
              <a:t>i. mattozzi, arte di progettare un curricolo di storia</a:t>
            </a:r>
            <a:endParaRPr lang="it-IT">
              <a:solidFill>
                <a:srgbClr val="775F55"/>
              </a:solidFill>
            </a:endParaRPr>
          </a:p>
        </p:txBody>
      </p:sp>
      <p:sp>
        <p:nvSpPr>
          <p:cNvPr id="5" name="Segnaposto numero diapositiva 4"/>
          <p:cNvSpPr>
            <a:spLocks noGrp="1"/>
          </p:cNvSpPr>
          <p:nvPr>
            <p:ph type="sldNum" sz="quarter" idx="12"/>
          </p:nvPr>
        </p:nvSpPr>
        <p:spPr/>
        <p:txBody>
          <a:bodyPr>
            <a:normAutofit/>
          </a:bodyPr>
          <a:lstStyle/>
          <a:p>
            <a:pPr>
              <a:defRPr/>
            </a:pPr>
            <a:fld id="{E446F00A-E805-4FEC-A304-52A1C67F16F3}" type="slidenum">
              <a:rPr lang="it-IT" smtClean="0"/>
              <a:pPr>
                <a:defRPr/>
              </a:pPr>
              <a:t>93</a:t>
            </a:fld>
            <a:endParaRPr lang="it-IT"/>
          </a:p>
        </p:txBody>
      </p:sp>
      <p:pic>
        <p:nvPicPr>
          <p:cNvPr id="1026" name="Picture 2" descr="C:\Users\Utente\AppData\Roaming\PixelMetrics\CaptureWiz\LastCaptures\2015-10-22_09-55-17-431.png"/>
          <p:cNvPicPr>
            <a:picLocks noChangeAspect="1" noChangeArrowheads="1"/>
          </p:cNvPicPr>
          <p:nvPr/>
        </p:nvPicPr>
        <p:blipFill>
          <a:blip r:embed="rId2" cstate="print"/>
          <a:srcRect/>
          <a:stretch>
            <a:fillRect/>
          </a:stretch>
        </p:blipFill>
        <p:spPr bwMode="auto">
          <a:xfrm>
            <a:off x="3131840" y="2492896"/>
            <a:ext cx="5756663" cy="3312368"/>
          </a:xfrm>
          <a:prstGeom prst="rect">
            <a:avLst/>
          </a:prstGeom>
          <a:noFill/>
        </p:spPr>
      </p:pic>
      <p:sp>
        <p:nvSpPr>
          <p:cNvPr id="7" name="Fumetto 4 6"/>
          <p:cNvSpPr/>
          <p:nvPr/>
        </p:nvSpPr>
        <p:spPr>
          <a:xfrm>
            <a:off x="0" y="0"/>
            <a:ext cx="4824536" cy="3024336"/>
          </a:xfrm>
          <a:prstGeom prst="cloudCallout">
            <a:avLst>
              <a:gd name="adj1" fmla="val 64922"/>
              <a:gd name="adj2" fmla="val 702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solidFill>
                  <a:srgbClr val="00B0F0"/>
                </a:solidFill>
              </a:rPr>
              <a:t>Se vi prendete cura del mio apprendimento della geostoria e me la insegnate in modo interessante e utile</a:t>
            </a:r>
            <a:endParaRPr lang="it-IT" sz="2400" b="1" dirty="0">
              <a:solidFill>
                <a:srgbClr val="00B0F0"/>
              </a:solidFill>
            </a:endParaRPr>
          </a:p>
        </p:txBody>
      </p:sp>
    </p:spTree>
  </p:cSld>
  <p:clrMapOvr>
    <a:masterClrMapping/>
  </p:clrMapOvr>
  <p:transition/>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diacente">
  <a:themeElements>
    <a:clrScheme name="Onde">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iacent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4939</TotalTime>
  <Words>7294</Words>
  <Application>Microsoft Office PowerPoint</Application>
  <PresentationFormat>Presentazione su schermo (4:3)</PresentationFormat>
  <Paragraphs>507</Paragraphs>
  <Slides>93</Slides>
  <Notes>1</Notes>
  <HiddenSlides>0</HiddenSlides>
  <MMClips>0</MMClips>
  <ScaleCrop>false</ScaleCrop>
  <HeadingPairs>
    <vt:vector size="4" baseType="variant">
      <vt:variant>
        <vt:lpstr>Tema</vt:lpstr>
      </vt:variant>
      <vt:variant>
        <vt:i4>2</vt:i4>
      </vt:variant>
      <vt:variant>
        <vt:lpstr>Titoli diapositive</vt:lpstr>
      </vt:variant>
      <vt:variant>
        <vt:i4>93</vt:i4>
      </vt:variant>
    </vt:vector>
  </HeadingPairs>
  <TitlesOfParts>
    <vt:vector size="95" baseType="lpstr">
      <vt:lpstr>Tema di Office</vt:lpstr>
      <vt:lpstr>Adiacente</vt:lpstr>
      <vt:lpstr>  La Geostoria bis-trattata.  Parole chiave della formazione geostorica.  </vt:lpstr>
      <vt:lpstr>Materiali Rain</vt:lpstr>
      <vt:lpstr>Bisogni emersi</vt:lpstr>
      <vt:lpstr>Obiettivi da raggiungere</vt:lpstr>
      <vt:lpstr>1. Geostoria bis-trattata</vt:lpstr>
      <vt:lpstr>Indice </vt:lpstr>
      <vt:lpstr>Parole chiave della geostoria</vt:lpstr>
      <vt:lpstr>UN ANTICO CONNUBIO</vt:lpstr>
      <vt:lpstr>Macondo come lezione geostorica</vt:lpstr>
      <vt:lpstr>Macondo come lezione geostorica</vt:lpstr>
      <vt:lpstr>Macondo: Ambiente / territorio /</vt:lpstr>
      <vt:lpstr>Macondo</vt:lpstr>
      <vt:lpstr>Macondo: ambiente</vt:lpstr>
      <vt:lpstr>Trasformazioni del territorio</vt:lpstr>
      <vt:lpstr>Trasformazioni del territorio </vt:lpstr>
      <vt:lpstr>Territorio/ambiente modificati</vt:lpstr>
      <vt:lpstr>Macondo : geostoria </vt:lpstr>
      <vt:lpstr>Tiriamo le somme sui concetti di ambiente, territorio, paesaggio</vt:lpstr>
      <vt:lpstr>Ambiente </vt:lpstr>
      <vt:lpstr>Territorio</vt:lpstr>
      <vt:lpstr>Paesaggio </vt:lpstr>
      <vt:lpstr>La dialettica e la dinamica ambienti/territori/paesaggi </vt:lpstr>
      <vt:lpstr>Le operazioni spaziali per capire Macondo </vt:lpstr>
      <vt:lpstr>Spazio</vt:lpstr>
      <vt:lpstr>La questione del pensare</vt:lpstr>
      <vt:lpstr>Lunga durata delle permanenze e lungo periodo dei processi di trasformazione </vt:lpstr>
      <vt:lpstr>La storia lenta</vt:lpstr>
      <vt:lpstr>Storia quasi immobile</vt:lpstr>
      <vt:lpstr>Storia lenta</vt:lpstr>
      <vt:lpstr>Descrizione importante forma discorsiva </vt:lpstr>
      <vt:lpstr>Una descrizione che spiega</vt:lpstr>
      <vt:lpstr>Esempi di descrizioni </vt:lpstr>
      <vt:lpstr>Una descrizione</vt:lpstr>
      <vt:lpstr>la geostoria nelle pratiche di insegnamento: qualche esempio</vt:lpstr>
      <vt:lpstr>Geostoria del neolitico: modello sbagliato</vt:lpstr>
      <vt:lpstr>Geostoria del neolitico: modello corretto</vt:lpstr>
      <vt:lpstr>Geostoria d’Italia</vt:lpstr>
      <vt:lpstr>Diapositiva 38</vt:lpstr>
      <vt:lpstr>Diapositiva 39</vt:lpstr>
      <vt:lpstr>Ambiente/territorio/paesaggio</vt:lpstr>
      <vt:lpstr>Il caso di una bonifica</vt:lpstr>
      <vt:lpstr>La costa di S. Eufemia</vt:lpstr>
      <vt:lpstr>Diapositiva 43</vt:lpstr>
      <vt:lpstr>La bonifica in cartografia</vt:lpstr>
      <vt:lpstr>Bonifica della piana di S. Eufemia</vt:lpstr>
      <vt:lpstr>Diapositiva 46</vt:lpstr>
      <vt:lpstr>Diapositiva 47</vt:lpstr>
      <vt:lpstr>La piana di Sant’Eufemia</vt:lpstr>
      <vt:lpstr>1928-39 e 1950 circa</vt:lpstr>
      <vt:lpstr>Il processo </vt:lpstr>
      <vt:lpstr>Le paludi nel Regno di Napoli</vt:lpstr>
      <vt:lpstr>La malaria</vt:lpstr>
      <vt:lpstr>…1926, 1928 …. 1950</vt:lpstr>
      <vt:lpstr>La piana di Rosarno</vt:lpstr>
      <vt:lpstr>Piana di Sibari</vt:lpstr>
      <vt:lpstr>Piana di Sibari</vt:lpstr>
      <vt:lpstr>Piana di Sibari</vt:lpstr>
      <vt:lpstr>Un’applicazione didattica</vt:lpstr>
      <vt:lpstr>Marina di Ugento</vt:lpstr>
      <vt:lpstr>La progettazione</vt:lpstr>
      <vt:lpstr>Il Salento oggi</vt:lpstr>
      <vt:lpstr>Diapositiva 62</vt:lpstr>
      <vt:lpstr>Diapositiva 63</vt:lpstr>
      <vt:lpstr>Il Salento alla fine dell’ ‘800 </vt:lpstr>
      <vt:lpstr>Ritematizzare la scoperta dell’america  e trattare geostoricamente esplorazioni e colonizzazioni</vt:lpstr>
      <vt:lpstr>Le grandi vie del commercio (secoli XI-XIII) </vt:lpstr>
      <vt:lpstr>Questioni sul commercio</vt:lpstr>
      <vt:lpstr>Il Portogallo cerca sul mare possibilità di sviluppo (?????)</vt:lpstr>
      <vt:lpstr> Altro manuale più informato</vt:lpstr>
      <vt:lpstr>Un cenno irrilevante</vt:lpstr>
      <vt:lpstr>Geostoria?  Altri cenni</vt:lpstr>
      <vt:lpstr>Inconsistenza manualistica</vt:lpstr>
      <vt:lpstr>Le scoperte geografiche </vt:lpstr>
      <vt:lpstr>I NUOVI MONDI: LE SCOPERTE </vt:lpstr>
      <vt:lpstr>Miglioriamo la conoscenza del manuale</vt:lpstr>
      <vt:lpstr>Aden e Mangalore e le isole delle spezie</vt:lpstr>
      <vt:lpstr>Palestina, Aden e Mangalore</vt:lpstr>
      <vt:lpstr>Competenze geostoriche </vt:lpstr>
      <vt:lpstr>Ritornando alle indicazioni…</vt:lpstr>
      <vt:lpstr>Il caso delle mie competenze </vt:lpstr>
      <vt:lpstr>Territorio/ambiente / paesaggi</vt:lpstr>
      <vt:lpstr>Ambiente/territorio</vt:lpstr>
      <vt:lpstr>Territorio e struttura territoriale</vt:lpstr>
      <vt:lpstr>Il paesaggio dei bambini</vt:lpstr>
      <vt:lpstr>Competenze geostoriche competenze di cittadinanza</vt:lpstr>
      <vt:lpstr>Geostoria del paleolitico</vt:lpstr>
      <vt:lpstr>Fattori di storia</vt:lpstr>
      <vt:lpstr>Diapositiva 88</vt:lpstr>
      <vt:lpstr>Geostoria in storia</vt:lpstr>
      <vt:lpstr>Geostoria in geografia </vt:lpstr>
      <vt:lpstr>Pensare geostoricamente </vt:lpstr>
      <vt:lpstr>Consigli di letture</vt:lpstr>
      <vt:lpstr>Diapositiva 93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La Geostoria bis-trattata. Parole chiave della formazione geostorica.  </dc:title>
  <dc:creator>Utente</dc:creator>
  <cp:lastModifiedBy>user1</cp:lastModifiedBy>
  <cp:revision>126</cp:revision>
  <dcterms:created xsi:type="dcterms:W3CDTF">2015-09-29T08:59:26Z</dcterms:created>
  <dcterms:modified xsi:type="dcterms:W3CDTF">2015-10-23T11:22:06Z</dcterms:modified>
</cp:coreProperties>
</file>