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4" r:id="rId1"/>
  </p:sldMasterIdLst>
  <p:notesMasterIdLst>
    <p:notesMasterId r:id="rId53"/>
  </p:notesMasterIdLst>
  <p:sldIdLst>
    <p:sldId id="256" r:id="rId2"/>
    <p:sldId id="267" r:id="rId3"/>
    <p:sldId id="268" r:id="rId4"/>
    <p:sldId id="258" r:id="rId5"/>
    <p:sldId id="259" r:id="rId6"/>
    <p:sldId id="260" r:id="rId7"/>
    <p:sldId id="261" r:id="rId8"/>
    <p:sldId id="262" r:id="rId9"/>
    <p:sldId id="263" r:id="rId10"/>
    <p:sldId id="291" r:id="rId11"/>
    <p:sldId id="265" r:id="rId12"/>
    <p:sldId id="264" r:id="rId13"/>
    <p:sldId id="266" r:id="rId14"/>
    <p:sldId id="313" r:id="rId15"/>
    <p:sldId id="272" r:id="rId16"/>
    <p:sldId id="275" r:id="rId17"/>
    <p:sldId id="294" r:id="rId18"/>
    <p:sldId id="276" r:id="rId19"/>
    <p:sldId id="277" r:id="rId20"/>
    <p:sldId id="278" r:id="rId21"/>
    <p:sldId id="279" r:id="rId22"/>
    <p:sldId id="295" r:id="rId23"/>
    <p:sldId id="299" r:id="rId24"/>
    <p:sldId id="300" r:id="rId25"/>
    <p:sldId id="301" r:id="rId26"/>
    <p:sldId id="302" r:id="rId27"/>
    <p:sldId id="285" r:id="rId28"/>
    <p:sldId id="280" r:id="rId29"/>
    <p:sldId id="281" r:id="rId30"/>
    <p:sldId id="293" r:id="rId31"/>
    <p:sldId id="271" r:id="rId32"/>
    <p:sldId id="257" r:id="rId33"/>
    <p:sldId id="282" r:id="rId34"/>
    <p:sldId id="283" r:id="rId35"/>
    <p:sldId id="284" r:id="rId36"/>
    <p:sldId id="286" r:id="rId37"/>
    <p:sldId id="287" r:id="rId38"/>
    <p:sldId id="288" r:id="rId39"/>
    <p:sldId id="289" r:id="rId40"/>
    <p:sldId id="290" r:id="rId41"/>
    <p:sldId id="292" r:id="rId42"/>
    <p:sldId id="296" r:id="rId43"/>
    <p:sldId id="297" r:id="rId44"/>
    <p:sldId id="298" r:id="rId45"/>
    <p:sldId id="306" r:id="rId46"/>
    <p:sldId id="308" r:id="rId47"/>
    <p:sldId id="307" r:id="rId48"/>
    <p:sldId id="309" r:id="rId49"/>
    <p:sldId id="310" r:id="rId50"/>
    <p:sldId id="311" r:id="rId51"/>
    <p:sldId id="312" r:id="rId52"/>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snapToGrid="0">
      <p:cViewPr varScale="1">
        <p:scale>
          <a:sx n="48" d="100"/>
          <a:sy n="48" d="100"/>
        </p:scale>
        <p:origin x="14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86834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F1778B92-BAA2-484C-89C8-A63B84C474A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a:extLst>
              <a:ext uri="{FF2B5EF4-FFF2-40B4-BE49-F238E27FC236}">
                <a16:creationId xmlns:a16="http://schemas.microsoft.com/office/drawing/2014/main" id="{63D06B9D-42D7-427F-9393-1DC1B16C04C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6165239" y="1663902"/>
            <a:ext cx="6847765" cy="7102296"/>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58614" y="758614"/>
            <a:ext cx="8753370" cy="4443308"/>
          </a:xfrm>
        </p:spPr>
        <p:txBody>
          <a:bodyPr anchor="b">
            <a:normAutofit/>
          </a:bodyPr>
          <a:lstStyle>
            <a:lvl1pPr algn="l">
              <a:defRPr sz="6258">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758614" y="5466834"/>
            <a:ext cx="7046044" cy="2721374"/>
          </a:xfrm>
        </p:spPr>
        <p:txBody>
          <a:bodyPr anchor="t">
            <a:normAutofit/>
          </a:bodyPr>
          <a:lstStyle>
            <a:lvl1pPr marL="0" indent="0" algn="l">
              <a:buNone/>
              <a:defRPr sz="2844">
                <a:solidFill>
                  <a:schemeClr val="bg2">
                    <a:lumMod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3548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lstStyle/>
          <a:p>
            <a:r>
              <a:rPr lang="it-IT"/>
              <a:t>Fare clic per modificare lo stile del titolo dello schema</a:t>
            </a:r>
            <a:endParaRPr lang="en-US" dirty="0"/>
          </a:p>
        </p:txBody>
      </p:sp>
      <p:sp>
        <p:nvSpPr>
          <p:cNvPr id="6" name="Picture Placeholder 2"/>
          <p:cNvSpPr>
            <a:spLocks noGrp="1" noChangeAspect="1"/>
          </p:cNvSpPr>
          <p:nvPr>
            <p:ph type="pic" idx="13"/>
          </p:nvPr>
        </p:nvSpPr>
        <p:spPr>
          <a:xfrm>
            <a:off x="758614" y="758613"/>
            <a:ext cx="11487573" cy="4443307"/>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it-IT"/>
              <a:t>Fare clic sull'icona per inserire un'immagine</a:t>
            </a:r>
            <a:endParaRPr lang="en-US" dirty="0"/>
          </a:p>
        </p:txBody>
      </p:sp>
      <p:sp>
        <p:nvSpPr>
          <p:cNvPr id="9" name="Text Placeholder 9"/>
          <p:cNvSpPr>
            <a:spLocks noGrp="1"/>
          </p:cNvSpPr>
          <p:nvPr>
            <p:ph type="body" sz="quarter" idx="14"/>
          </p:nvPr>
        </p:nvSpPr>
        <p:spPr>
          <a:xfrm>
            <a:off x="1083736" y="5466833"/>
            <a:ext cx="10355672" cy="650240"/>
          </a:xfrm>
        </p:spPr>
        <p:txBody>
          <a:bodyPr anchor="t">
            <a:normAutofit/>
          </a:bodyPr>
          <a:lstStyle>
            <a:lvl1pPr marL="0" indent="0">
              <a:buFontTx/>
              <a:buNone/>
              <a:defRPr sz="2276"/>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66618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758614" y="758613"/>
            <a:ext cx="11487573" cy="4118187"/>
          </a:xfrm>
        </p:spPr>
        <p:txBody>
          <a:bodyPr anchor="ctr">
            <a:normAutofit/>
          </a:bodyPr>
          <a:lstStyle>
            <a:lvl1pPr algn="l">
              <a:defRPr sz="3982"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58613" y="5852160"/>
            <a:ext cx="9078830" cy="2709333"/>
          </a:xfrm>
        </p:spPr>
        <p:txBody>
          <a:bodyPr anchor="ctr">
            <a:normAutofit/>
          </a:bodyPr>
          <a:lstStyle>
            <a:lvl1pPr marL="0" indent="0" algn="l">
              <a:buNone/>
              <a:defRPr sz="2560">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96210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17825" y="758613"/>
            <a:ext cx="9756142" cy="4118187"/>
          </a:xfrm>
        </p:spPr>
        <p:txBody>
          <a:bodyPr anchor="ctr">
            <a:normAutofit/>
          </a:bodyPr>
          <a:lstStyle>
            <a:lvl1pPr algn="l">
              <a:defRPr sz="3982"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517227" y="4876800"/>
            <a:ext cx="9105731" cy="686364"/>
          </a:xfrm>
        </p:spPr>
        <p:txBody>
          <a:bodyPr anchor="ctr"/>
          <a:lstStyle>
            <a:lvl1pPr marL="0" indent="0">
              <a:buFontTx/>
              <a:buNone/>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758614" y="6117077"/>
            <a:ext cx="9077136" cy="2444416"/>
          </a:xfrm>
        </p:spPr>
        <p:txBody>
          <a:bodyPr anchor="ctr">
            <a:normAutofit/>
          </a:bodyPr>
          <a:lstStyle>
            <a:lvl1pPr marL="0" indent="0" algn="l">
              <a:buNone/>
              <a:defRPr sz="2844">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
        <p:nvSpPr>
          <p:cNvPr id="14" name="TextBox 13"/>
          <p:cNvSpPr txBox="1"/>
          <p:nvPr/>
        </p:nvSpPr>
        <p:spPr>
          <a:xfrm>
            <a:off x="325121" y="1010665"/>
            <a:ext cx="650409" cy="831681"/>
          </a:xfrm>
          <a:prstGeom prst="rect">
            <a:avLst/>
          </a:prstGeom>
        </p:spPr>
        <p:txBody>
          <a:bodyPr vert="horz" lIns="130048" tIns="65024" rIns="130048" bIns="65024" rtlCol="0" anchor="ctr">
            <a:noAutofit/>
          </a:bodyPr>
          <a:lstStyle/>
          <a:p>
            <a:pPr lvl="0"/>
            <a:r>
              <a:rPr lang="en-US" sz="11378" dirty="0">
                <a:solidFill>
                  <a:schemeClr val="tx1"/>
                </a:solidFill>
                <a:effectLst/>
              </a:rPr>
              <a:t>“</a:t>
            </a:r>
          </a:p>
        </p:txBody>
      </p:sp>
      <p:sp>
        <p:nvSpPr>
          <p:cNvPr id="15" name="TextBox 14"/>
          <p:cNvSpPr txBox="1"/>
          <p:nvPr/>
        </p:nvSpPr>
        <p:spPr>
          <a:xfrm>
            <a:off x="10945708" y="3937566"/>
            <a:ext cx="650409" cy="831681"/>
          </a:xfrm>
          <a:prstGeom prst="rect">
            <a:avLst/>
          </a:prstGeom>
        </p:spPr>
        <p:txBody>
          <a:bodyPr vert="horz" lIns="130048" tIns="65024" rIns="130048" bIns="65024" rtlCol="0" anchor="ctr">
            <a:noAutofit/>
          </a:bodyPr>
          <a:lstStyle/>
          <a:p>
            <a:pPr lvl="0" algn="r"/>
            <a:r>
              <a:rPr lang="en-US" sz="11378" dirty="0">
                <a:solidFill>
                  <a:schemeClr val="tx1"/>
                </a:solidFill>
                <a:effectLst/>
              </a:rPr>
              <a:t>”</a:t>
            </a:r>
          </a:p>
        </p:txBody>
      </p:sp>
    </p:spTree>
    <p:extLst>
      <p:ext uri="{BB962C8B-B14F-4D97-AF65-F5344CB8AC3E}">
        <p14:creationId xmlns:p14="http://schemas.microsoft.com/office/powerpoint/2010/main" val="138118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758614" y="4876800"/>
            <a:ext cx="9077136" cy="2414080"/>
          </a:xfrm>
        </p:spPr>
        <p:txBody>
          <a:bodyPr anchor="b">
            <a:normAutofit/>
          </a:bodyPr>
          <a:lstStyle>
            <a:lvl1pPr algn="l">
              <a:defRPr sz="3982"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58613" y="7300239"/>
            <a:ext cx="9078830" cy="1261254"/>
          </a:xfrm>
        </p:spPr>
        <p:txBody>
          <a:bodyPr anchor="t">
            <a:normAutofit/>
          </a:bodyPr>
          <a:lstStyle>
            <a:lvl1pPr marL="0" indent="0" algn="l">
              <a:buNone/>
              <a:defRPr sz="2560">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58741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217826" y="758613"/>
            <a:ext cx="9756140" cy="4118187"/>
          </a:xfrm>
        </p:spPr>
        <p:txBody>
          <a:bodyPr anchor="ctr">
            <a:normAutofit/>
          </a:bodyPr>
          <a:lstStyle>
            <a:lvl1pPr algn="l">
              <a:defRPr sz="3982"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758614" y="5527040"/>
            <a:ext cx="9077136" cy="1493143"/>
          </a:xfrm>
        </p:spPr>
        <p:txBody>
          <a:bodyPr vert="horz" lIns="91440" tIns="45720" rIns="91440" bIns="45720" rtlCol="0" anchor="b">
            <a:normAutofit/>
          </a:bodyPr>
          <a:lstStyle>
            <a:lvl1pPr>
              <a:buNone/>
              <a:defRPr lang="en-US" sz="2844"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758613" y="7044267"/>
            <a:ext cx="9077134" cy="1517227"/>
          </a:xfrm>
        </p:spPr>
        <p:txBody>
          <a:bodyPr anchor="t">
            <a:normAutofit/>
          </a:bodyPr>
          <a:lstStyle>
            <a:lvl1pPr marL="0" indent="0" algn="l">
              <a:buNone/>
              <a:defRPr sz="2560">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
        <p:nvSpPr>
          <p:cNvPr id="14" name="TextBox 13"/>
          <p:cNvSpPr txBox="1"/>
          <p:nvPr/>
        </p:nvSpPr>
        <p:spPr>
          <a:xfrm>
            <a:off x="325121" y="1010665"/>
            <a:ext cx="650409" cy="831681"/>
          </a:xfrm>
          <a:prstGeom prst="rect">
            <a:avLst/>
          </a:prstGeom>
        </p:spPr>
        <p:txBody>
          <a:bodyPr vert="horz" lIns="130048" tIns="65024" rIns="130048" bIns="65024" rtlCol="0" anchor="ctr">
            <a:noAutofit/>
          </a:bodyPr>
          <a:lstStyle/>
          <a:p>
            <a:pPr lvl="0"/>
            <a:r>
              <a:rPr lang="en-US" sz="11378" dirty="0">
                <a:solidFill>
                  <a:schemeClr val="tx1"/>
                </a:solidFill>
                <a:effectLst/>
              </a:rPr>
              <a:t>“</a:t>
            </a:r>
          </a:p>
        </p:txBody>
      </p:sp>
      <p:sp>
        <p:nvSpPr>
          <p:cNvPr id="15" name="TextBox 14"/>
          <p:cNvSpPr txBox="1"/>
          <p:nvPr/>
        </p:nvSpPr>
        <p:spPr>
          <a:xfrm>
            <a:off x="10945708" y="3937566"/>
            <a:ext cx="650409" cy="831681"/>
          </a:xfrm>
          <a:prstGeom prst="rect">
            <a:avLst/>
          </a:prstGeom>
        </p:spPr>
        <p:txBody>
          <a:bodyPr vert="horz" lIns="130048" tIns="65024" rIns="130048" bIns="65024" rtlCol="0" anchor="ctr">
            <a:noAutofit/>
          </a:bodyPr>
          <a:lstStyle/>
          <a:p>
            <a:pPr lvl="0" algn="r"/>
            <a:r>
              <a:rPr lang="en-US" sz="11378" dirty="0">
                <a:solidFill>
                  <a:schemeClr val="tx1"/>
                </a:solidFill>
                <a:effectLst/>
              </a:rPr>
              <a:t>”</a:t>
            </a:r>
          </a:p>
        </p:txBody>
      </p:sp>
    </p:spTree>
    <p:extLst>
      <p:ext uri="{BB962C8B-B14F-4D97-AF65-F5344CB8AC3E}">
        <p14:creationId xmlns:p14="http://schemas.microsoft.com/office/powerpoint/2010/main" val="82355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758613" y="758613"/>
            <a:ext cx="10703158" cy="4118187"/>
          </a:xfrm>
        </p:spPr>
        <p:txBody>
          <a:bodyPr vert="horz" lIns="91440" tIns="45720" rIns="91440" bIns="45720" rtlCol="0" anchor="ctr">
            <a:normAutofit/>
          </a:bodyPr>
          <a:lstStyle>
            <a:lvl1pPr>
              <a:defRPr lang="en-US" sz="3982"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758614" y="5587248"/>
            <a:ext cx="9077136" cy="1192107"/>
          </a:xfrm>
        </p:spPr>
        <p:txBody>
          <a:bodyPr vert="horz" lIns="91440" tIns="45720" rIns="91440" bIns="45720" rtlCol="0" anchor="b">
            <a:normAutofit/>
          </a:bodyPr>
          <a:lstStyle>
            <a:lvl1pPr>
              <a:buNone/>
              <a:defRPr lang="en-US" sz="2844"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758613" y="6779357"/>
            <a:ext cx="9077134" cy="1782137"/>
          </a:xfrm>
        </p:spPr>
        <p:txBody>
          <a:bodyPr anchor="t">
            <a:normAutofit/>
          </a:bodyPr>
          <a:lstStyle>
            <a:lvl1pPr marL="0" indent="0" algn="l">
              <a:buNone/>
              <a:defRPr sz="2560">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055045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normAutofit/>
          </a:bodyPr>
          <a:lstStyle>
            <a:lvl1pPr algn="l">
              <a:defRPr sz="3982"/>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58614" y="758615"/>
            <a:ext cx="9322478" cy="535846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65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889" y="758614"/>
            <a:ext cx="2907298" cy="6285653"/>
          </a:xfrm>
        </p:spPr>
        <p:txBody>
          <a:bodyPr vert="eaVert">
            <a:normAutofit/>
          </a:bodyPr>
          <a:lstStyle>
            <a:lvl1pPr>
              <a:defRPr sz="3982"/>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58613" y="758613"/>
            <a:ext cx="8320017" cy="780288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87056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6" name="Titolo Testo"/>
          <p:cNvSpPr txBox="1">
            <a:spLocks noGrp="1"/>
          </p:cNvSpPr>
          <p:nvPr>
            <p:ph type="title"/>
          </p:nvPr>
        </p:nvSpPr>
        <p:spPr>
          <a:xfrm>
            <a:off x="787400" y="254000"/>
            <a:ext cx="11430000" cy="2438400"/>
          </a:xfrm>
          <a:prstGeom prst="rect">
            <a:avLst/>
          </a:prstGeom>
        </p:spPr>
        <p:txBody>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t>Titolo Testo</a:t>
            </a:r>
          </a:p>
        </p:txBody>
      </p:sp>
      <p:sp>
        <p:nvSpPr>
          <p:cNvPr id="137" name="Corpo livello uno…"/>
          <p:cNvSpPr txBox="1">
            <a:spLocks noGrp="1"/>
          </p:cNvSpPr>
          <p:nvPr>
            <p:ph type="body" idx="1"/>
          </p:nvPr>
        </p:nvSpPr>
        <p:spPr>
          <a:xfrm>
            <a:off x="787400" y="2768600"/>
            <a:ext cx="11430000" cy="5715000"/>
          </a:xfrm>
          <a:prstGeom prst="rect">
            <a:avLst/>
          </a:prstGeom>
        </p:spPr>
        <p:txBody>
          <a:bodyPr/>
          <a:lstStyle>
            <a:lvl1pPr marL="393700" indent="-393700">
              <a:spcBef>
                <a:spcPts val="3600"/>
              </a:spcBef>
              <a:buSzPct val="50000"/>
              <a:buBlip>
                <a:blip r:embed="rId2"/>
              </a:buBlip>
              <a:defRPr>
                <a:solidFill>
                  <a:srgbClr val="5E5E5E"/>
                </a:solidFill>
                <a:latin typeface="Hoefler Text"/>
                <a:ea typeface="Hoefler Text"/>
                <a:cs typeface="Hoefler Text"/>
                <a:sym typeface="Hoefler Text"/>
              </a:defRPr>
            </a:lvl1pPr>
            <a:lvl2pPr marL="787400" indent="-393700">
              <a:spcBef>
                <a:spcPts val="3600"/>
              </a:spcBef>
              <a:buSzPct val="50000"/>
              <a:buBlip>
                <a:blip r:embed="rId2"/>
              </a:buBlip>
              <a:defRPr>
                <a:solidFill>
                  <a:srgbClr val="5E5E5E"/>
                </a:solidFill>
                <a:latin typeface="Hoefler Text"/>
                <a:ea typeface="Hoefler Text"/>
                <a:cs typeface="Hoefler Text"/>
                <a:sym typeface="Hoefler Text"/>
              </a:defRPr>
            </a:lvl2pPr>
            <a:lvl3pPr marL="1181100" indent="-393700">
              <a:spcBef>
                <a:spcPts val="3600"/>
              </a:spcBef>
              <a:buSzPct val="50000"/>
              <a:buBlip>
                <a:blip r:embed="rId2"/>
              </a:buBlip>
              <a:defRPr>
                <a:solidFill>
                  <a:srgbClr val="5E5E5E"/>
                </a:solidFill>
                <a:latin typeface="Hoefler Text"/>
                <a:ea typeface="Hoefler Text"/>
                <a:cs typeface="Hoefler Text"/>
                <a:sym typeface="Hoefler Text"/>
              </a:defRPr>
            </a:lvl3pPr>
            <a:lvl4pPr marL="1574800" indent="-393700">
              <a:spcBef>
                <a:spcPts val="3600"/>
              </a:spcBef>
              <a:buSzPct val="50000"/>
              <a:buBlip>
                <a:blip r:embed="rId2"/>
              </a:buBlip>
              <a:defRPr>
                <a:solidFill>
                  <a:srgbClr val="5E5E5E"/>
                </a:solidFill>
                <a:latin typeface="Hoefler Text"/>
                <a:ea typeface="Hoefler Text"/>
                <a:cs typeface="Hoefler Text"/>
                <a:sym typeface="Hoefler Text"/>
              </a:defRPr>
            </a:lvl4pPr>
            <a:lvl5pPr marL="1968500" indent="-393700">
              <a:spcBef>
                <a:spcPts val="3600"/>
              </a:spcBef>
              <a:buSzPct val="50000"/>
              <a:buBlip>
                <a:blip r:embed="rId2"/>
              </a:buBlip>
              <a:defRPr>
                <a:solidFill>
                  <a:srgbClr val="5E5E5E"/>
                </a:solidFill>
                <a:latin typeface="Hoefler Text"/>
                <a:ea typeface="Hoefler Text"/>
                <a:cs typeface="Hoefler Text"/>
                <a:sym typeface="Hoefler Tex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8" name="Numero diapositiva"/>
          <p:cNvSpPr txBox="1">
            <a:spLocks noGrp="1"/>
          </p:cNvSpPr>
          <p:nvPr>
            <p:ph type="sldNum" sz="quarter" idx="2"/>
          </p:nvPr>
        </p:nvSpPr>
        <p:spPr>
          <a:xfrm>
            <a:off x="6302692" y="9131300"/>
            <a:ext cx="386716" cy="431800"/>
          </a:xfrm>
          <a:prstGeom prst="rect">
            <a:avLst/>
          </a:prstGeom>
        </p:spPr>
        <p:txBody>
          <a:bodyPr/>
          <a:lstStyle>
            <a:lvl1pPr>
              <a:defRPr sz="2200">
                <a:solidFill>
                  <a:srgbClr val="5E5E5E"/>
                </a:solidFill>
                <a:latin typeface="Hoefler Text"/>
                <a:ea typeface="Hoefler Text"/>
                <a:cs typeface="Hoefler Text"/>
                <a:sym typeface="Hoefler Text"/>
              </a:defRPr>
            </a:lvl1pPr>
          </a:lstStyle>
          <a:p>
            <a:fld id="{86CB4B4D-7CA3-9044-876B-883B54F8677D}" type="slidenum">
              <a:t>‹N›</a:t>
            </a:fld>
            <a:endParaRPr/>
          </a:p>
        </p:txBody>
      </p:sp>
    </p:spTree>
    <p:extLst>
      <p:ext uri="{BB962C8B-B14F-4D97-AF65-F5344CB8AC3E}">
        <p14:creationId xmlns:p14="http://schemas.microsoft.com/office/powerpoint/2010/main" val="35198367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26" name="Immagine"/>
          <p:cNvSpPr>
            <a:spLocks noGrp="1"/>
          </p:cNvSpPr>
          <p:nvPr>
            <p:ph type="pic" sz="half" idx="13"/>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127" name="Titolo Testo"/>
          <p:cNvSpPr txBox="1">
            <a:spLocks noGrp="1"/>
          </p:cNvSpPr>
          <p:nvPr>
            <p:ph type="title"/>
          </p:nvPr>
        </p:nvSpPr>
        <p:spPr>
          <a:xfrm>
            <a:off x="457200" y="1244600"/>
            <a:ext cx="5600700" cy="3467100"/>
          </a:xfrm>
          <a:prstGeom prst="rect">
            <a:avLst/>
          </a:prstGeom>
        </p:spPr>
        <p:txBody>
          <a:bodyPr anchor="b"/>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t>Titolo Testo</a:t>
            </a:r>
          </a:p>
        </p:txBody>
      </p:sp>
      <p:sp>
        <p:nvSpPr>
          <p:cNvPr id="128" name="Corpo livello uno…"/>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solidFill>
                  <a:srgbClr val="5E5E5E"/>
                </a:solidFill>
                <a:latin typeface="Hoefler Text"/>
                <a:ea typeface="Hoefler Text"/>
                <a:cs typeface="Hoefler Text"/>
                <a:sym typeface="Hoefler Text"/>
              </a:defRPr>
            </a:lvl1pPr>
            <a:lvl2pPr marL="0" indent="228600" algn="ctr">
              <a:spcBef>
                <a:spcPts val="0"/>
              </a:spcBef>
              <a:buSzTx/>
              <a:buNone/>
              <a:defRPr sz="4000">
                <a:solidFill>
                  <a:srgbClr val="5E5E5E"/>
                </a:solidFill>
                <a:latin typeface="Hoefler Text"/>
                <a:ea typeface="Hoefler Text"/>
                <a:cs typeface="Hoefler Text"/>
                <a:sym typeface="Hoefler Text"/>
              </a:defRPr>
            </a:lvl2pPr>
            <a:lvl3pPr marL="0" indent="457200" algn="ctr">
              <a:spcBef>
                <a:spcPts val="0"/>
              </a:spcBef>
              <a:buSzTx/>
              <a:buNone/>
              <a:defRPr sz="4000">
                <a:solidFill>
                  <a:srgbClr val="5E5E5E"/>
                </a:solidFill>
                <a:latin typeface="Hoefler Text"/>
                <a:ea typeface="Hoefler Text"/>
                <a:cs typeface="Hoefler Text"/>
                <a:sym typeface="Hoefler Text"/>
              </a:defRPr>
            </a:lvl3pPr>
            <a:lvl4pPr marL="0" indent="685800" algn="ctr">
              <a:spcBef>
                <a:spcPts val="0"/>
              </a:spcBef>
              <a:buSzTx/>
              <a:buNone/>
              <a:defRPr sz="4000">
                <a:solidFill>
                  <a:srgbClr val="5E5E5E"/>
                </a:solidFill>
                <a:latin typeface="Hoefler Text"/>
                <a:ea typeface="Hoefler Text"/>
                <a:cs typeface="Hoefler Text"/>
                <a:sym typeface="Hoefler Text"/>
              </a:defRPr>
            </a:lvl4pPr>
            <a:lvl5pPr marL="0" indent="914400" algn="ctr">
              <a:spcBef>
                <a:spcPts val="0"/>
              </a:spcBef>
              <a:buSzTx/>
              <a:buNone/>
              <a:defRPr sz="4000">
                <a:solidFill>
                  <a:srgbClr val="5E5E5E"/>
                </a:solidFill>
                <a:latin typeface="Hoefler Text"/>
                <a:ea typeface="Hoefler Text"/>
                <a:cs typeface="Hoefler Text"/>
                <a:sym typeface="Hoefler Tex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29" name="Numero diapositiva"/>
          <p:cNvSpPr txBox="1">
            <a:spLocks noGrp="1"/>
          </p:cNvSpPr>
          <p:nvPr>
            <p:ph type="sldNum" sz="quarter" idx="2"/>
          </p:nvPr>
        </p:nvSpPr>
        <p:spPr>
          <a:xfrm>
            <a:off x="6302692" y="9131300"/>
            <a:ext cx="386716" cy="431800"/>
          </a:xfrm>
          <a:prstGeom prst="rect">
            <a:avLst/>
          </a:prstGeom>
        </p:spPr>
        <p:txBody>
          <a:bodyPr/>
          <a:lstStyle>
            <a:lvl1pPr>
              <a:defRPr sz="2200">
                <a:solidFill>
                  <a:srgbClr val="5E5E5E"/>
                </a:solidFill>
                <a:latin typeface="Hoefler Text"/>
                <a:ea typeface="Hoefler Text"/>
                <a:cs typeface="Hoefler Text"/>
                <a:sym typeface="Hoefler Text"/>
              </a:defRPr>
            </a:lvl1pPr>
          </a:lstStyle>
          <a:p>
            <a:fld id="{86CB4B4D-7CA3-9044-876B-883B54F8677D}" type="slidenum">
              <a:t>‹N›</a:t>
            </a:fld>
            <a:endParaRPr/>
          </a:p>
        </p:txBody>
      </p:sp>
    </p:spTree>
    <p:extLst>
      <p:ext uri="{BB962C8B-B14F-4D97-AF65-F5344CB8AC3E}">
        <p14:creationId xmlns:p14="http://schemas.microsoft.com/office/powerpoint/2010/main" val="1057971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758614" y="758613"/>
            <a:ext cx="9322478" cy="535846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5459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58613" y="2817706"/>
            <a:ext cx="9105732" cy="3299366"/>
          </a:xfrm>
        </p:spPr>
        <p:txBody>
          <a:bodyPr anchor="b">
            <a:normAutofit/>
          </a:bodyPr>
          <a:lstStyle>
            <a:lvl1pPr algn="l">
              <a:defRPr sz="4551"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58614" y="6381985"/>
            <a:ext cx="9105731" cy="2179509"/>
          </a:xfrm>
        </p:spPr>
        <p:txBody>
          <a:bodyPr anchor="t">
            <a:normAutofit/>
          </a:bodyPr>
          <a:lstStyle>
            <a:lvl1pPr marL="0" indent="0" algn="l">
              <a:buNone/>
              <a:defRPr sz="2560">
                <a:solidFill>
                  <a:schemeClr val="bg2">
                    <a:lumMod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9675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normAutofit/>
          </a:bodyPr>
          <a:lstStyle>
            <a:lvl1pPr>
              <a:defRPr sz="4551"/>
            </a:lvl1pPr>
          </a:lstStyle>
          <a:p>
            <a:r>
              <a:rPr lang="it-IT"/>
              <a:t>Fare clic per modificare lo stile del titolo dello schema</a:t>
            </a:r>
            <a:endParaRPr lang="en-US" dirty="0"/>
          </a:p>
        </p:txBody>
      </p:sp>
      <p:sp>
        <p:nvSpPr>
          <p:cNvPr id="11" name="Content Placeholder 3"/>
          <p:cNvSpPr>
            <a:spLocks noGrp="1"/>
          </p:cNvSpPr>
          <p:nvPr>
            <p:ph sz="half" idx="13"/>
          </p:nvPr>
        </p:nvSpPr>
        <p:spPr>
          <a:xfrm>
            <a:off x="758614" y="758614"/>
            <a:ext cx="5617731" cy="535846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Content Placeholder 5"/>
          <p:cNvSpPr>
            <a:spLocks noGrp="1"/>
          </p:cNvSpPr>
          <p:nvPr>
            <p:ph sz="quarter" idx="4"/>
          </p:nvPr>
        </p:nvSpPr>
        <p:spPr>
          <a:xfrm>
            <a:off x="6630915" y="758613"/>
            <a:ext cx="5615272" cy="5346418"/>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2503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normAutofit/>
          </a:bodyPr>
          <a:lstStyle>
            <a:lvl1pPr>
              <a:defRPr sz="455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83735" y="758613"/>
            <a:ext cx="5286209" cy="866987"/>
          </a:xfrm>
        </p:spPr>
        <p:txBody>
          <a:bodyPr anchor="b">
            <a:noAutofit/>
          </a:bodyPr>
          <a:lstStyle>
            <a:lvl1pPr marL="0" indent="0">
              <a:buNone/>
              <a:defRPr sz="3413" b="0" cap="all">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758613" y="1625601"/>
            <a:ext cx="5611331" cy="449147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904912" y="806027"/>
            <a:ext cx="5353317" cy="819573"/>
          </a:xfrm>
        </p:spPr>
        <p:txBody>
          <a:bodyPr anchor="b">
            <a:noAutofit/>
          </a:bodyPr>
          <a:lstStyle>
            <a:lvl1pPr marL="0" indent="0">
              <a:buNone/>
              <a:defRPr sz="3413" b="0" cap="all">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6630915" y="1625600"/>
            <a:ext cx="5627314" cy="447943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65997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758614" y="6394027"/>
            <a:ext cx="9322478" cy="2167467"/>
          </a:xfrm>
        </p:spPr>
        <p:txBody>
          <a:bodyPr>
            <a:normAutofit/>
          </a:bodyPr>
          <a:lstStyle>
            <a:lvl1pPr>
              <a:defRPr sz="4551"/>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6453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35118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06549" y="758613"/>
            <a:ext cx="4551680" cy="2167467"/>
          </a:xfrm>
        </p:spPr>
        <p:txBody>
          <a:bodyPr anchor="b">
            <a:normAutofit/>
          </a:bodyPr>
          <a:lstStyle>
            <a:lvl1pPr algn="l">
              <a:defRPr sz="2844"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758613" y="758613"/>
            <a:ext cx="6312896" cy="780288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706549" y="3142830"/>
            <a:ext cx="4551680" cy="2974246"/>
          </a:xfrm>
        </p:spPr>
        <p:txBody>
          <a:bodyPr anchor="t">
            <a:normAutofit/>
          </a:bodyPr>
          <a:lstStyle>
            <a:lvl1pPr marL="0" indent="0">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88524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94027" y="2059093"/>
            <a:ext cx="5067745" cy="1625600"/>
          </a:xfrm>
        </p:spPr>
        <p:txBody>
          <a:bodyPr anchor="b">
            <a:normAutofit/>
          </a:bodyPr>
          <a:lstStyle>
            <a:lvl1pPr algn="l">
              <a:defRPr sz="3413" b="0"/>
            </a:lvl1p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1083733" y="1300480"/>
            <a:ext cx="4666274" cy="682752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it-IT"/>
              <a:t>Fare clic sull'icona per inserire un'immagine</a:t>
            </a:r>
            <a:endParaRPr lang="en-US" dirty="0"/>
          </a:p>
        </p:txBody>
      </p:sp>
      <p:sp>
        <p:nvSpPr>
          <p:cNvPr id="4" name="Text Placeholder 3"/>
          <p:cNvSpPr>
            <a:spLocks noGrp="1"/>
          </p:cNvSpPr>
          <p:nvPr>
            <p:ph type="body" sz="half" idx="2"/>
          </p:nvPr>
        </p:nvSpPr>
        <p:spPr>
          <a:xfrm>
            <a:off x="6394350" y="3901440"/>
            <a:ext cx="5069117" cy="2962204"/>
          </a:xfrm>
        </p:spPr>
        <p:txBody>
          <a:bodyPr anchor="t">
            <a:normAutofit/>
          </a:bodyPr>
          <a:lstStyle>
            <a:lvl1pPr marL="0" indent="0">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6" name="Footer Placeholder 5"/>
          <p:cNvSpPr>
            <a:spLocks noGrp="1"/>
          </p:cNvSpPr>
          <p:nvPr>
            <p:ph type="ftr" sz="quarter" idx="11"/>
          </p:nvPr>
        </p:nvSpPr>
        <p:spPr>
          <a:xfrm>
            <a:off x="758613" y="8778241"/>
            <a:ext cx="8265563" cy="519289"/>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5829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487182" y="5539083"/>
            <a:ext cx="3513537" cy="3781025"/>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58614" y="6394027"/>
            <a:ext cx="9322478" cy="21674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58614" y="758615"/>
            <a:ext cx="9322478" cy="535846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567460" y="8778245"/>
            <a:ext cx="1707325" cy="519289"/>
          </a:xfrm>
          <a:prstGeom prst="rect">
            <a:avLst/>
          </a:prstGeom>
        </p:spPr>
        <p:txBody>
          <a:bodyPr vert="horz" lIns="91440" tIns="45720" rIns="91440" bIns="45720" rtlCol="0" anchor="t"/>
          <a:lstStyle>
            <a:lvl1pPr algn="r">
              <a:defRPr sz="1422" b="0" i="0">
                <a:solidFill>
                  <a:schemeClr val="bg2">
                    <a:lumMod val="50000"/>
                  </a:schemeClr>
                </a:solidFill>
                <a:effectLst/>
                <a:latin typeface="+mn-lt"/>
              </a:defRPr>
            </a:lvl1pPr>
          </a:lstStyle>
          <a:p>
            <a:fld id="{B61BEF0D-F0BB-DE4B-95CE-6DB70DBA9567}" type="datetimeFigureOut">
              <a:rPr lang="en-US" smtClean="0"/>
              <a:pPr/>
              <a:t>8/5/2019</a:t>
            </a:fld>
            <a:endParaRPr lang="en-US" dirty="0"/>
          </a:p>
        </p:txBody>
      </p:sp>
      <p:sp>
        <p:nvSpPr>
          <p:cNvPr id="5" name="Footer Placeholder 4"/>
          <p:cNvSpPr>
            <a:spLocks noGrp="1"/>
          </p:cNvSpPr>
          <p:nvPr>
            <p:ph type="ftr" sz="quarter" idx="3"/>
          </p:nvPr>
        </p:nvSpPr>
        <p:spPr>
          <a:xfrm>
            <a:off x="758613" y="8778241"/>
            <a:ext cx="8265563" cy="519289"/>
          </a:xfrm>
          <a:prstGeom prst="rect">
            <a:avLst/>
          </a:prstGeom>
        </p:spPr>
        <p:txBody>
          <a:bodyPr vert="horz" lIns="91440" tIns="45720" rIns="91440" bIns="45720" rtlCol="0" anchor="t"/>
          <a:lstStyle>
            <a:lvl1pPr algn="l">
              <a:defRPr sz="1422"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1056962" y="7933836"/>
            <a:ext cx="1218712" cy="952782"/>
          </a:xfrm>
          <a:prstGeom prst="rect">
            <a:avLst/>
          </a:prstGeom>
        </p:spPr>
        <p:txBody>
          <a:bodyPr vert="horz" lIns="91440" tIns="45720" rIns="91440" bIns="45720" rtlCol="0" anchor="b"/>
          <a:lstStyle>
            <a:lvl1pPr algn="r">
              <a:defRPr sz="3982" b="0" i="0">
                <a:solidFill>
                  <a:schemeClr val="bg2">
                    <a:lumMod val="50000"/>
                  </a:schemeClr>
                </a:solidFill>
                <a:effectLst/>
                <a:latin typeface="+mn-lt"/>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7161290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3" r:id="rId18"/>
    <p:sldLayoutId id="2147483824" r:id="rId19"/>
  </p:sldLayoutIdLst>
  <p:txStyles>
    <p:titleStyle>
      <a:lvl1pPr algn="l" defTabSz="650230" rtl="0" eaLnBrk="1" latinLnBrk="0" hangingPunct="1">
        <a:spcBef>
          <a:spcPct val="0"/>
        </a:spcBef>
        <a:buNone/>
        <a:defRPr sz="4551"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tx1"/>
        </a:buClr>
        <a:buSzPct val="80000"/>
        <a:buFont typeface="Wingdings 3" panose="05040102010807070707" pitchFamily="18" charset="2"/>
        <a:buChar char=""/>
        <a:defRPr sz="2844" kern="1200" cap="none">
          <a:solidFill>
            <a:schemeClr val="bg2">
              <a:lumMod val="75000"/>
            </a:schemeClr>
          </a:solidFill>
          <a:effectLst/>
          <a:latin typeface="+mn-lt"/>
          <a:ea typeface="+mn-ea"/>
          <a:cs typeface="+mn-cs"/>
        </a:defRPr>
      </a:lvl1pPr>
      <a:lvl2pPr marL="1056623" indent="-406394" algn="l" defTabSz="650230" rtl="0" eaLnBrk="1" latinLnBrk="0" hangingPunct="1">
        <a:spcBef>
          <a:spcPct val="20000"/>
        </a:spcBef>
        <a:spcAft>
          <a:spcPts val="853"/>
        </a:spcAft>
        <a:buClr>
          <a:schemeClr val="tx1"/>
        </a:buClr>
        <a:buSzPct val="80000"/>
        <a:buFont typeface="Wingdings 3" panose="05040102010807070707" pitchFamily="18" charset="2"/>
        <a:buChar char=""/>
        <a:defRPr sz="2560" kern="1200" cap="none">
          <a:solidFill>
            <a:schemeClr val="bg2">
              <a:lumMod val="75000"/>
            </a:schemeClr>
          </a:solidFill>
          <a:effectLst/>
          <a:latin typeface="+mn-lt"/>
          <a:ea typeface="+mn-ea"/>
          <a:cs typeface="+mn-cs"/>
        </a:defRPr>
      </a:lvl2pPr>
      <a:lvl3pPr marL="1706853" indent="-406394" algn="l" defTabSz="650230" rtl="0" eaLnBrk="1" latinLnBrk="0" hangingPunct="1">
        <a:spcBef>
          <a:spcPct val="20000"/>
        </a:spcBef>
        <a:spcAft>
          <a:spcPts val="853"/>
        </a:spcAft>
        <a:buClr>
          <a:schemeClr val="tx1"/>
        </a:buClr>
        <a:buSzPct val="80000"/>
        <a:buFont typeface="Wingdings 3" panose="05040102010807070707" pitchFamily="18" charset="2"/>
        <a:buChar char=""/>
        <a:defRPr sz="2276" kern="1200" cap="none">
          <a:solidFill>
            <a:schemeClr val="bg2">
              <a:lumMod val="75000"/>
            </a:schemeClr>
          </a:solidFill>
          <a:effectLst/>
          <a:latin typeface="+mn-lt"/>
          <a:ea typeface="+mn-ea"/>
          <a:cs typeface="+mn-cs"/>
        </a:defRPr>
      </a:lvl3pPr>
      <a:lvl4pPr marL="2194526" indent="-243836"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4pPr>
      <a:lvl5pPr marL="2844756" indent="-243836"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5pPr>
      <a:lvl6pPr marL="3576264" indent="-325115"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6pPr>
      <a:lvl7pPr marL="4226494" indent="-325115"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7pPr>
      <a:lvl8pPr marL="4876724" indent="-325115"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8pPr>
      <a:lvl9pPr marL="5526954" indent="-325115" algn="l" defTabSz="650230" rtl="0" eaLnBrk="1" latinLnBrk="0" hangingPunct="1">
        <a:spcBef>
          <a:spcPct val="20000"/>
        </a:spcBef>
        <a:spcAft>
          <a:spcPts val="853"/>
        </a:spcAft>
        <a:buClr>
          <a:schemeClr val="tx1"/>
        </a:buClr>
        <a:buSzPct val="80000"/>
        <a:buFont typeface="Wingdings 3" panose="05040102010807070707" pitchFamily="18" charset="2"/>
        <a:buChar char=""/>
        <a:defRPr sz="1991" kern="1200" cap="none">
          <a:solidFill>
            <a:schemeClr val="bg2">
              <a:lumMod val="75000"/>
            </a:schemeClr>
          </a:solidFill>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hyperlink" Target="http://www.frasicelebri.it/frasi-di/neil-marc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magine" descr="Immagine"/>
          <p:cNvPicPr>
            <a:picLocks noChangeAspect="1"/>
          </p:cNvPicPr>
          <p:nvPr/>
        </p:nvPicPr>
        <p:blipFill>
          <a:blip r:embed="rId2"/>
          <a:stretch>
            <a:fillRect/>
          </a:stretch>
        </p:blipFill>
        <p:spPr>
          <a:xfrm>
            <a:off x="552450" y="438150"/>
            <a:ext cx="2120900" cy="2209800"/>
          </a:xfrm>
          <a:prstGeom prst="rect">
            <a:avLst/>
          </a:prstGeom>
          <a:ln w="12700">
            <a:miter lim="400000"/>
          </a:ln>
        </p:spPr>
      </p:pic>
      <p:sp>
        <p:nvSpPr>
          <p:cNvPr id="148" name="Università degli Studi di Macerata…"/>
          <p:cNvSpPr txBox="1"/>
          <p:nvPr/>
        </p:nvSpPr>
        <p:spPr>
          <a:xfrm>
            <a:off x="2715245" y="1036705"/>
            <a:ext cx="4475510" cy="1092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2100" b="1">
                <a:latin typeface="Calibri"/>
                <a:ea typeface="Calibri"/>
                <a:cs typeface="Calibri"/>
                <a:sym typeface="Calibri"/>
              </a:defRPr>
            </a:pPr>
            <a:r>
              <a:rPr dirty="0" err="1"/>
              <a:t>Università</a:t>
            </a:r>
            <a:r>
              <a:rPr dirty="0"/>
              <a:t> </a:t>
            </a:r>
            <a:r>
              <a:rPr dirty="0" err="1"/>
              <a:t>degli</a:t>
            </a:r>
            <a:r>
              <a:rPr dirty="0"/>
              <a:t> </a:t>
            </a:r>
            <a:r>
              <a:rPr dirty="0" err="1"/>
              <a:t>Studi</a:t>
            </a:r>
            <a:r>
              <a:rPr dirty="0"/>
              <a:t> di Macerata</a:t>
            </a:r>
            <a:endParaRPr b="0" dirty="0"/>
          </a:p>
          <a:p>
            <a:pPr defTabSz="457200">
              <a:defRPr sz="2100" b="1">
                <a:latin typeface="Calibri"/>
                <a:ea typeface="Calibri"/>
                <a:cs typeface="Calibri"/>
                <a:sym typeface="Calibri"/>
              </a:defRPr>
            </a:pPr>
            <a:r>
              <a:rPr dirty="0" err="1"/>
              <a:t>Facoltà</a:t>
            </a:r>
            <a:r>
              <a:rPr dirty="0"/>
              <a:t> di </a:t>
            </a:r>
            <a:r>
              <a:rPr dirty="0" err="1"/>
              <a:t>Scienze</a:t>
            </a:r>
            <a:r>
              <a:rPr dirty="0"/>
              <a:t> </a:t>
            </a:r>
            <a:r>
              <a:rPr dirty="0" err="1"/>
              <a:t>della</a:t>
            </a:r>
            <a:r>
              <a:rPr dirty="0"/>
              <a:t> </a:t>
            </a:r>
            <a:r>
              <a:rPr dirty="0" err="1"/>
              <a:t>formazione</a:t>
            </a:r>
            <a:r>
              <a:rPr b="0" dirty="0"/>
              <a:t> </a:t>
            </a:r>
          </a:p>
        </p:txBody>
      </p:sp>
      <p:sp>
        <p:nvSpPr>
          <p:cNvPr id="149" name="Didattica per le Disabilità Sensoriali…"/>
          <p:cNvSpPr txBox="1"/>
          <p:nvPr/>
        </p:nvSpPr>
        <p:spPr>
          <a:xfrm>
            <a:off x="552451" y="2640276"/>
            <a:ext cx="11791949" cy="6627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defRPr sz="1800">
                <a:solidFill>
                  <a:srgbClr val="941100"/>
                </a:solidFill>
                <a:latin typeface="Helvetica"/>
                <a:ea typeface="Helvetica"/>
                <a:cs typeface="Helvetica"/>
                <a:sym typeface="Helvetica"/>
              </a:defRPr>
            </a:pPr>
            <a:r>
              <a:rPr lang="it-IT" sz="5400" b="1" dirty="0">
                <a:solidFill>
                  <a:srgbClr val="002060"/>
                </a:solidFill>
                <a:latin typeface="Calibri" panose="020F0502020204030204" pitchFamily="34" charset="0"/>
              </a:rPr>
              <a:t>LABORATORIO</a:t>
            </a:r>
          </a:p>
          <a:p>
            <a:pPr algn="ctr" defTabSz="457200">
              <a:defRPr sz="1800">
                <a:solidFill>
                  <a:srgbClr val="941100"/>
                </a:solidFill>
                <a:latin typeface="Helvetica"/>
                <a:ea typeface="Helvetica"/>
                <a:cs typeface="Helvetica"/>
                <a:sym typeface="Helvetica"/>
              </a:defRPr>
            </a:pPr>
            <a:r>
              <a:rPr lang="it-IT" sz="5400" b="1" dirty="0">
                <a:solidFill>
                  <a:srgbClr val="002060"/>
                </a:solidFill>
                <a:latin typeface="Calibri" panose="020F0502020204030204" pitchFamily="34" charset="0"/>
              </a:rPr>
              <a:t>DIDATTICA PER LE DISABILITÀ SENSORIALI </a:t>
            </a:r>
          </a:p>
          <a:p>
            <a:pPr algn="ctr" defTabSz="457200">
              <a:defRPr sz="1800">
                <a:solidFill>
                  <a:srgbClr val="941100"/>
                </a:solidFill>
                <a:latin typeface="Helvetica"/>
                <a:ea typeface="Helvetica"/>
                <a:cs typeface="Helvetica"/>
                <a:sym typeface="Helvetica"/>
              </a:defRPr>
            </a:pPr>
            <a:endParaRPr sz="4000" dirty="0">
              <a:latin typeface="Calibri" panose="020F0502020204030204" pitchFamily="34" charset="0"/>
            </a:endParaRPr>
          </a:p>
          <a:p>
            <a:pPr algn="ctr" defTabSz="457200">
              <a:defRPr sz="1800">
                <a:latin typeface="Helvetica"/>
                <a:ea typeface="Helvetica"/>
                <a:cs typeface="Helvetica"/>
                <a:sym typeface="Helvetica"/>
              </a:defRPr>
            </a:pPr>
            <a:r>
              <a:rPr lang="it-IT" sz="2000" dirty="0">
                <a:latin typeface="Calibri" panose="020F0502020204030204" pitchFamily="34" charset="0"/>
              </a:rPr>
              <a:t>PRIMA</a:t>
            </a:r>
            <a:r>
              <a:rPr sz="2000" dirty="0">
                <a:latin typeface="Calibri" panose="020F0502020204030204" pitchFamily="34" charset="0"/>
              </a:rPr>
              <a:t> LEZIONE </a:t>
            </a:r>
            <a:r>
              <a:rPr lang="it-IT" sz="2000" dirty="0">
                <a:latin typeface="Calibri" panose="020F0502020204030204" pitchFamily="34" charset="0"/>
              </a:rPr>
              <a:t>2 AGOSTO 2019</a:t>
            </a:r>
            <a:br>
              <a:rPr sz="2000" dirty="0">
                <a:latin typeface="Calibri" panose="020F0502020204030204" pitchFamily="34" charset="0"/>
              </a:rPr>
            </a:br>
            <a:br>
              <a:rPr sz="2000" dirty="0">
                <a:latin typeface="Calibri" panose="020F0502020204030204" pitchFamily="34" charset="0"/>
              </a:rPr>
            </a:br>
            <a:endParaRPr sz="2000" dirty="0">
              <a:latin typeface="Calibri" panose="020F0502020204030204" pitchFamily="34" charset="0"/>
            </a:endParaRPr>
          </a:p>
          <a:p>
            <a:pPr algn="ctr" defTabSz="457200">
              <a:defRPr sz="1800">
                <a:latin typeface="Helvetica"/>
                <a:ea typeface="Helvetica"/>
                <a:cs typeface="Helvetica"/>
                <a:sym typeface="Helvetica"/>
              </a:defRPr>
            </a:pPr>
            <a:endParaRPr sz="2000" dirty="0">
              <a:latin typeface="Calibri" panose="020F0502020204030204" pitchFamily="34" charset="0"/>
            </a:endParaRPr>
          </a:p>
          <a:p>
            <a:pPr algn="ctr" defTabSz="457200">
              <a:defRPr sz="1800">
                <a:latin typeface="Helvetica"/>
                <a:ea typeface="Helvetica"/>
                <a:cs typeface="Helvetica"/>
                <a:sym typeface="Helvetica"/>
              </a:defRPr>
            </a:pPr>
            <a:endParaRPr sz="2000" dirty="0">
              <a:latin typeface="Calibri" panose="020F0502020204030204" pitchFamily="34" charset="0"/>
            </a:endParaRPr>
          </a:p>
          <a:p>
            <a:pPr algn="ctr" defTabSz="457200">
              <a:defRPr sz="1800">
                <a:latin typeface="Helvetica"/>
                <a:ea typeface="Helvetica"/>
                <a:cs typeface="Helvetica"/>
                <a:sym typeface="Helvetica"/>
              </a:defRPr>
            </a:pPr>
            <a:endParaRPr sz="2000" dirty="0">
              <a:latin typeface="Calibri" panose="020F0502020204030204" pitchFamily="34" charset="0"/>
            </a:endParaRPr>
          </a:p>
          <a:p>
            <a:pPr algn="ctr" defTabSz="457200">
              <a:defRPr sz="1800">
                <a:latin typeface="Helvetica"/>
                <a:ea typeface="Helvetica"/>
                <a:cs typeface="Helvetica"/>
                <a:sym typeface="Helvetica"/>
              </a:defRPr>
            </a:pPr>
            <a:br>
              <a:rPr sz="2000" dirty="0">
                <a:latin typeface="Calibri" panose="020F0502020204030204" pitchFamily="34" charset="0"/>
              </a:rPr>
            </a:br>
            <a:r>
              <a:rPr sz="3200" dirty="0">
                <a:latin typeface="Calibri" panose="020F0502020204030204" pitchFamily="34" charset="0"/>
              </a:rPr>
              <a:t>Prof.</a:t>
            </a:r>
            <a:r>
              <a:rPr lang="it-IT" sz="3200" dirty="0" err="1">
                <a:latin typeface="Calibri" panose="020F0502020204030204" pitchFamily="34" charset="0"/>
              </a:rPr>
              <a:t>ssa</a:t>
            </a:r>
            <a:r>
              <a:rPr sz="3200" dirty="0">
                <a:latin typeface="Calibri" panose="020F0502020204030204" pitchFamily="34" charset="0"/>
              </a:rPr>
              <a:t> </a:t>
            </a:r>
            <a:r>
              <a:rPr lang="it-IT" sz="3200" dirty="0">
                <a:latin typeface="Calibri" panose="020F0502020204030204" pitchFamily="34" charset="0"/>
              </a:rPr>
              <a:t>Maria Chiara Barchi</a:t>
            </a:r>
          </a:p>
          <a:p>
            <a:pPr algn="ctr" defTabSz="457200">
              <a:defRPr sz="1800">
                <a:latin typeface="Helvetica"/>
                <a:ea typeface="Helvetica"/>
                <a:cs typeface="Helvetica"/>
                <a:sym typeface="Helvetica"/>
              </a:defRPr>
            </a:pPr>
            <a:r>
              <a:rPr lang="it-IT" sz="2400" dirty="0">
                <a:latin typeface="Calibri" panose="020F0502020204030204" pitchFamily="34" charset="0"/>
              </a:rPr>
              <a:t>m.barchi@unimc.it</a:t>
            </a:r>
            <a:br>
              <a:rPr sz="3200"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7218CB-A0ED-43F7-9F96-1BA53E930371}"/>
              </a:ext>
            </a:extLst>
          </p:cNvPr>
          <p:cNvSpPr>
            <a:spLocks noGrp="1"/>
          </p:cNvSpPr>
          <p:nvPr>
            <p:ph type="title"/>
          </p:nvPr>
        </p:nvSpPr>
        <p:spPr>
          <a:xfrm>
            <a:off x="758614" y="758613"/>
            <a:ext cx="11487573" cy="1924952"/>
          </a:xfrm>
        </p:spPr>
        <p:txBody>
          <a:bodyPr>
            <a:normAutofit/>
          </a:bodyPr>
          <a:lstStyle/>
          <a:p>
            <a:r>
              <a:rPr lang="it-IT" b="1" dirty="0"/>
              <a:t>La classificazione internazionale del funzionamento, delle disabilità e della salute (</a:t>
            </a:r>
            <a:r>
              <a:rPr lang="it-IT" b="1" dirty="0" err="1"/>
              <a:t>icf</a:t>
            </a:r>
            <a:r>
              <a:rPr lang="it-IT" b="1" dirty="0"/>
              <a:t>) - 2001</a:t>
            </a:r>
          </a:p>
        </p:txBody>
      </p:sp>
      <p:sp>
        <p:nvSpPr>
          <p:cNvPr id="3" name="Segnaposto testo 2">
            <a:extLst>
              <a:ext uri="{FF2B5EF4-FFF2-40B4-BE49-F238E27FC236}">
                <a16:creationId xmlns:a16="http://schemas.microsoft.com/office/drawing/2014/main" id="{ED6BB85A-6538-4A15-99D3-35233DE367D1}"/>
              </a:ext>
            </a:extLst>
          </p:cNvPr>
          <p:cNvSpPr>
            <a:spLocks noGrp="1"/>
          </p:cNvSpPr>
          <p:nvPr>
            <p:ph type="body" idx="1"/>
          </p:nvPr>
        </p:nvSpPr>
        <p:spPr>
          <a:xfrm>
            <a:off x="758613" y="2683566"/>
            <a:ext cx="10909926" cy="5877928"/>
          </a:xfrm>
        </p:spPr>
        <p:txBody>
          <a:bodyPr/>
          <a:lstStyle/>
          <a:p>
            <a:r>
              <a:rPr lang="it-IT" dirty="0">
                <a:solidFill>
                  <a:schemeClr val="bg1"/>
                </a:solidFill>
              </a:rPr>
              <a:t>L’ICF valuta le ABILITÀ RESIDUE, sostituendo al concetto di «grado di disabilità»  quello di SOGLIA FUNZIONALE.</a:t>
            </a:r>
          </a:p>
          <a:p>
            <a:r>
              <a:rPr lang="it-IT" dirty="0">
                <a:solidFill>
                  <a:schemeClr val="bg1"/>
                </a:solidFill>
              </a:rPr>
              <a:t>Due macrocategorie:</a:t>
            </a:r>
          </a:p>
          <a:p>
            <a:pPr marL="514350" indent="-514350">
              <a:buAutoNum type="arabicPeriod"/>
            </a:pPr>
            <a:r>
              <a:rPr lang="it-IT" b="1" dirty="0">
                <a:solidFill>
                  <a:schemeClr val="tx1"/>
                </a:solidFill>
              </a:rPr>
              <a:t>FUNZIONAMENTO E DISABILITÀ (FATTORI ORGANICI)</a:t>
            </a:r>
          </a:p>
          <a:p>
            <a:r>
              <a:rPr lang="it-IT" dirty="0">
                <a:solidFill>
                  <a:schemeClr val="bg1"/>
                </a:solidFill>
              </a:rPr>
              <a:t> 		a) Strutture corporee (organi e strutture anatomiche);</a:t>
            </a:r>
          </a:p>
          <a:p>
            <a:r>
              <a:rPr lang="it-IT" dirty="0">
                <a:solidFill>
                  <a:schemeClr val="bg1"/>
                </a:solidFill>
              </a:rPr>
              <a:t>		b) Funzioni corporee (le funzioni fisiologiche espletate).</a:t>
            </a:r>
          </a:p>
          <a:p>
            <a:pPr marL="514350" indent="-514350">
              <a:buAutoNum type="arabicPeriod" startAt="2"/>
            </a:pPr>
            <a:r>
              <a:rPr lang="it-IT" b="1" dirty="0">
                <a:solidFill>
                  <a:schemeClr val="tx1"/>
                </a:solidFill>
              </a:rPr>
              <a:t>FATTORI CONTESTUALI</a:t>
            </a:r>
          </a:p>
          <a:p>
            <a:r>
              <a:rPr lang="it-IT" b="1" dirty="0">
                <a:solidFill>
                  <a:schemeClr val="tx1"/>
                </a:solidFill>
              </a:rPr>
              <a:t>		</a:t>
            </a:r>
            <a:r>
              <a:rPr lang="it-IT" dirty="0">
                <a:solidFill>
                  <a:schemeClr val="bg1"/>
                </a:solidFill>
              </a:rPr>
              <a:t>a) Fattori ambientali (dell’ambiente fisico-sociale);</a:t>
            </a:r>
          </a:p>
          <a:p>
            <a:r>
              <a:rPr lang="it-IT" b="1" dirty="0">
                <a:solidFill>
                  <a:schemeClr val="bg1"/>
                </a:solidFill>
              </a:rPr>
              <a:t>		</a:t>
            </a:r>
            <a:r>
              <a:rPr lang="it-IT" dirty="0">
                <a:solidFill>
                  <a:schemeClr val="bg1"/>
                </a:solidFill>
              </a:rPr>
              <a:t>b) Fattori personali (capacità di interazione con 				            l’ambiente).</a:t>
            </a:r>
            <a:endParaRPr lang="it-IT" b="1" dirty="0">
              <a:solidFill>
                <a:schemeClr val="tx1"/>
              </a:solidFill>
            </a:endParaRPr>
          </a:p>
        </p:txBody>
      </p:sp>
    </p:spTree>
    <p:extLst>
      <p:ext uri="{BB962C8B-B14F-4D97-AF65-F5344CB8AC3E}">
        <p14:creationId xmlns:p14="http://schemas.microsoft.com/office/powerpoint/2010/main" val="251152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ICF">
            <a:extLst>
              <a:ext uri="{FF2B5EF4-FFF2-40B4-BE49-F238E27FC236}">
                <a16:creationId xmlns:a16="http://schemas.microsoft.com/office/drawing/2014/main" id="{70488F0D-9933-4AD8-8EBD-DD98BD8B2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3" r="4060"/>
          <a:stretch/>
        </p:blipFill>
        <p:spPr bwMode="auto">
          <a:xfrm>
            <a:off x="1550503" y="1024679"/>
            <a:ext cx="10018645" cy="798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8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1C331AB-9DB1-47E7-A414-EFB3D9227D10}"/>
              </a:ext>
            </a:extLst>
          </p:cNvPr>
          <p:cNvSpPr>
            <a:spLocks noGrp="1"/>
          </p:cNvSpPr>
          <p:nvPr>
            <p:ph type="title"/>
          </p:nvPr>
        </p:nvSpPr>
        <p:spPr>
          <a:xfrm>
            <a:off x="758614" y="758614"/>
            <a:ext cx="11487573" cy="871404"/>
          </a:xfrm>
        </p:spPr>
        <p:txBody>
          <a:bodyPr>
            <a:normAutofit fontScale="90000"/>
          </a:bodyPr>
          <a:lstStyle/>
          <a:p>
            <a:pPr algn="ctr"/>
            <a:r>
              <a:rPr lang="it-IT" sz="7200" dirty="0">
                <a:solidFill>
                  <a:schemeClr val="bg1"/>
                </a:solidFill>
                <a:latin typeface="Calibri" panose="020F0502020204030204" pitchFamily="34" charset="0"/>
              </a:rPr>
              <a:t>        </a:t>
            </a:r>
          </a:p>
        </p:txBody>
      </p:sp>
      <p:sp>
        <p:nvSpPr>
          <p:cNvPr id="6" name="Segnaposto contenuto 5">
            <a:extLst>
              <a:ext uri="{FF2B5EF4-FFF2-40B4-BE49-F238E27FC236}">
                <a16:creationId xmlns:a16="http://schemas.microsoft.com/office/drawing/2014/main" id="{FB5432C7-5A2A-4F68-A8C8-4A9EE9869F45}"/>
              </a:ext>
            </a:extLst>
          </p:cNvPr>
          <p:cNvSpPr>
            <a:spLocks noGrp="1"/>
          </p:cNvSpPr>
          <p:nvPr>
            <p:ph type="body" idx="1"/>
          </p:nvPr>
        </p:nvSpPr>
        <p:spPr>
          <a:xfrm>
            <a:off x="758613" y="974036"/>
            <a:ext cx="11327370" cy="7587458"/>
          </a:xfrm>
        </p:spPr>
        <p:txBody>
          <a:bodyPr>
            <a:normAutofit fontScale="40000" lnSpcReduction="20000"/>
          </a:bodyPr>
          <a:lstStyle/>
          <a:p>
            <a:pPr marL="0" indent="0" algn="ctr">
              <a:buNone/>
            </a:pPr>
            <a:endParaRPr lang="it-IT" sz="7200" dirty="0">
              <a:solidFill>
                <a:schemeClr val="bg1"/>
              </a:solidFill>
              <a:latin typeface="Calibri" panose="020F0502020204030204" pitchFamily="34" charset="0"/>
            </a:endParaRPr>
          </a:p>
          <a:p>
            <a:pPr marL="0" indent="0" algn="ctr">
              <a:buNone/>
            </a:pPr>
            <a:endParaRPr lang="it-IT" sz="13100" dirty="0">
              <a:solidFill>
                <a:schemeClr val="bg1"/>
              </a:solidFill>
              <a:latin typeface="Calibri" panose="020F0502020204030204" pitchFamily="34" charset="0"/>
            </a:endParaRPr>
          </a:p>
          <a:p>
            <a:pPr marL="0" indent="0" algn="ctr">
              <a:buNone/>
            </a:pPr>
            <a:r>
              <a:rPr lang="it-IT" sz="13100" b="1" dirty="0">
                <a:solidFill>
                  <a:schemeClr val="tx1"/>
                </a:solidFill>
                <a:latin typeface="Calibri" panose="020F0502020204030204" pitchFamily="34" charset="0"/>
              </a:rPr>
              <a:t>FUNZIONI E STRUTTURE CORPOREE</a:t>
            </a:r>
            <a:r>
              <a:rPr lang="it-IT" sz="2400" b="1" dirty="0">
                <a:solidFill>
                  <a:schemeClr val="tx1"/>
                </a:solidFill>
                <a:latin typeface="Calibri" panose="020F0502020204030204" pitchFamily="34" charset="0"/>
              </a:rPr>
              <a:t>   </a:t>
            </a:r>
            <a:endParaRPr lang="it-IT" sz="13100" b="1" dirty="0">
              <a:solidFill>
                <a:schemeClr val="tx1"/>
              </a:solidFill>
              <a:latin typeface="Calibri" panose="020F0502020204030204" pitchFamily="34" charset="0"/>
            </a:endParaRPr>
          </a:p>
          <a:p>
            <a:pPr marL="0" indent="0" algn="ctr">
              <a:buNone/>
            </a:pPr>
            <a:r>
              <a:rPr lang="it-IT" sz="8000" i="1" dirty="0">
                <a:solidFill>
                  <a:schemeClr val="tx1"/>
                </a:solidFill>
                <a:latin typeface="Calibri" panose="020F0502020204030204" pitchFamily="34" charset="0"/>
              </a:rPr>
              <a:t>(ex Deficit)</a:t>
            </a:r>
          </a:p>
          <a:p>
            <a:pPr marL="0" indent="0" algn="ctr">
              <a:buNone/>
            </a:pPr>
            <a:endParaRPr lang="it-IT" sz="8000" dirty="0">
              <a:solidFill>
                <a:schemeClr val="tx1"/>
              </a:solidFill>
              <a:latin typeface="Calibri" panose="020F0502020204030204" pitchFamily="34" charset="0"/>
            </a:endParaRPr>
          </a:p>
          <a:p>
            <a:pPr marL="0" indent="0" algn="ctr">
              <a:buNone/>
            </a:pPr>
            <a:r>
              <a:rPr lang="it-IT" sz="13100" b="1" dirty="0">
                <a:solidFill>
                  <a:schemeClr val="tx1"/>
                </a:solidFill>
                <a:latin typeface="Calibri" panose="020F0502020204030204" pitchFamily="34" charset="0"/>
              </a:rPr>
              <a:t>ATTIVITÀ</a:t>
            </a:r>
          </a:p>
          <a:p>
            <a:pPr marL="0" indent="0" algn="ctr">
              <a:buNone/>
            </a:pPr>
            <a:r>
              <a:rPr lang="it-IT" sz="8000" i="1" dirty="0">
                <a:solidFill>
                  <a:schemeClr val="tx1"/>
                </a:solidFill>
                <a:latin typeface="Calibri" panose="020F0502020204030204" pitchFamily="34" charset="0"/>
              </a:rPr>
              <a:t>(ex Disabilità)</a:t>
            </a:r>
          </a:p>
          <a:p>
            <a:pPr marL="0" indent="0" algn="ctr">
              <a:buNone/>
            </a:pPr>
            <a:endParaRPr lang="it-IT" sz="13100" dirty="0">
              <a:solidFill>
                <a:schemeClr val="tx1"/>
              </a:solidFill>
              <a:latin typeface="Calibri" panose="020F0502020204030204" pitchFamily="34" charset="0"/>
            </a:endParaRPr>
          </a:p>
          <a:p>
            <a:pPr marL="0" indent="0" algn="ctr">
              <a:buNone/>
            </a:pPr>
            <a:r>
              <a:rPr lang="it-IT" sz="13100" b="1" dirty="0">
                <a:solidFill>
                  <a:schemeClr val="tx1"/>
                </a:solidFill>
                <a:latin typeface="Calibri" panose="020F0502020204030204" pitchFamily="34" charset="0"/>
              </a:rPr>
              <a:t>PARTECIPAZIONE</a:t>
            </a:r>
          </a:p>
          <a:p>
            <a:pPr marL="0" indent="0" algn="ctr">
              <a:buNone/>
            </a:pPr>
            <a:r>
              <a:rPr lang="it-IT" sz="8000" i="1" dirty="0">
                <a:solidFill>
                  <a:schemeClr val="tx1"/>
                </a:solidFill>
                <a:latin typeface="Calibri" panose="020F0502020204030204" pitchFamily="34" charset="0"/>
              </a:rPr>
              <a:t>(ex Handicap)</a:t>
            </a:r>
          </a:p>
          <a:p>
            <a:pPr marL="0" indent="0" algn="ctr">
              <a:buNone/>
            </a:pPr>
            <a:endParaRPr lang="it-IT" sz="7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5651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0543E5-1400-4B31-8875-218833D45494}"/>
              </a:ext>
            </a:extLst>
          </p:cNvPr>
          <p:cNvSpPr>
            <a:spLocks noGrp="1"/>
          </p:cNvSpPr>
          <p:nvPr>
            <p:ph type="title"/>
          </p:nvPr>
        </p:nvSpPr>
        <p:spPr>
          <a:xfrm>
            <a:off x="596348" y="3260036"/>
            <a:ext cx="11649838" cy="5301460"/>
          </a:xfrm>
        </p:spPr>
        <p:txBody>
          <a:bodyPr>
            <a:normAutofit fontScale="90000"/>
          </a:bodyPr>
          <a:lstStyle/>
          <a:p>
            <a:br>
              <a:rPr lang="it-IT" sz="2800" dirty="0">
                <a:solidFill>
                  <a:schemeClr val="bg1"/>
                </a:solidFill>
                <a:latin typeface="Calibri" panose="020F0502020204030204" pitchFamily="34" charset="0"/>
              </a:rPr>
            </a:br>
            <a:br>
              <a:rPr lang="it-IT" sz="2800" b="1" dirty="0">
                <a:solidFill>
                  <a:schemeClr val="bg1"/>
                </a:solidFill>
                <a:latin typeface="Calibri" panose="020F0502020204030204" pitchFamily="34" charset="0"/>
              </a:rPr>
            </a:br>
            <a:r>
              <a:rPr lang="it-IT" sz="2800" b="1" dirty="0">
                <a:solidFill>
                  <a:schemeClr val="bg1"/>
                </a:solidFill>
                <a:latin typeface="Calibri" panose="020F0502020204030204" pitchFamily="34" charset="0"/>
              </a:rPr>
              <a:t>L. 118/71</a:t>
            </a:r>
            <a:r>
              <a:rPr lang="it-IT" sz="2800" dirty="0">
                <a:solidFill>
                  <a:schemeClr val="bg1"/>
                </a:solidFill>
                <a:latin typeface="Calibri" panose="020F0502020204030204" pitchFamily="34" charset="0"/>
              </a:rPr>
              <a:t>: </a:t>
            </a:r>
            <a:r>
              <a:rPr lang="it-IT" sz="2800" dirty="0">
                <a:latin typeface="Calibri" panose="020F0502020204030204" pitchFamily="34" charset="0"/>
              </a:rPr>
              <a:t>anche gli alunni disabili (esclusi i più gravi) possono adempiere l’obbligo scolastico nelle scuole comuni</a:t>
            </a:r>
            <a:br>
              <a:rPr lang="it-IT" sz="2800" dirty="0">
                <a:solidFill>
                  <a:schemeClr val="bg1"/>
                </a:solidFill>
                <a:latin typeface="Calibri" panose="020F0502020204030204" pitchFamily="34" charset="0"/>
              </a:rPr>
            </a:br>
            <a:br>
              <a:rPr lang="it-IT" sz="2800" dirty="0">
                <a:solidFill>
                  <a:schemeClr val="bg1"/>
                </a:solidFill>
                <a:latin typeface="Calibri" panose="020F0502020204030204" pitchFamily="34" charset="0"/>
              </a:rPr>
            </a:br>
            <a:r>
              <a:rPr lang="it-IT" sz="2800" b="1" dirty="0">
                <a:solidFill>
                  <a:schemeClr val="bg1"/>
                </a:solidFill>
                <a:latin typeface="Calibri" panose="020F0502020204030204" pitchFamily="34" charset="0"/>
              </a:rPr>
              <a:t>l. 517/77</a:t>
            </a:r>
            <a:r>
              <a:rPr lang="it-IT" sz="2800" dirty="0">
                <a:solidFill>
                  <a:schemeClr val="bg1"/>
                </a:solidFill>
                <a:latin typeface="Calibri" panose="020F0502020204030204" pitchFamily="34" charset="0"/>
              </a:rPr>
              <a:t>: </a:t>
            </a:r>
            <a:r>
              <a:rPr lang="it-IT" sz="2800" dirty="0">
                <a:latin typeface="Calibri" panose="020F0502020204030204" pitchFamily="34" charset="0"/>
              </a:rPr>
              <a:t>integrazione di tutti gli alunni disabili nelle scuole elementari e medie; istituzione della figura dell’insegnante di sostegno</a:t>
            </a:r>
            <a:br>
              <a:rPr lang="it-IT" sz="2800" dirty="0">
                <a:solidFill>
                  <a:schemeClr val="bg1"/>
                </a:solidFill>
                <a:latin typeface="Calibri" panose="020F0502020204030204" pitchFamily="34" charset="0"/>
              </a:rPr>
            </a:br>
            <a:br>
              <a:rPr lang="it-IT" sz="2800" b="1" dirty="0">
                <a:solidFill>
                  <a:schemeClr val="bg1"/>
                </a:solidFill>
                <a:latin typeface="Calibri" panose="020F0502020204030204" pitchFamily="34" charset="0"/>
              </a:rPr>
            </a:br>
            <a:r>
              <a:rPr lang="it-IT" sz="2800" b="1" dirty="0">
                <a:solidFill>
                  <a:schemeClr val="bg1"/>
                </a:solidFill>
                <a:latin typeface="Calibri" panose="020F0502020204030204" pitchFamily="34" charset="0"/>
              </a:rPr>
              <a:t>l. quadro 104/92</a:t>
            </a:r>
            <a:r>
              <a:rPr lang="it-IT" sz="2800" dirty="0">
                <a:solidFill>
                  <a:schemeClr val="bg1"/>
                </a:solidFill>
                <a:latin typeface="Calibri" panose="020F0502020204030204" pitchFamily="34" charset="0"/>
              </a:rPr>
              <a:t>: </a:t>
            </a:r>
            <a:r>
              <a:rPr lang="it-IT" sz="2800" dirty="0">
                <a:latin typeface="Calibri" panose="020F0502020204030204" pitchFamily="34" charset="0"/>
              </a:rPr>
              <a:t>assistenza, integrazione sociale e diritti delle persone disabili</a:t>
            </a:r>
            <a:br>
              <a:rPr lang="it-IT" sz="2800" dirty="0">
                <a:latin typeface="Calibri" panose="020F0502020204030204" pitchFamily="34" charset="0"/>
              </a:rPr>
            </a:br>
            <a:br>
              <a:rPr lang="it-IT" dirty="0">
                <a:solidFill>
                  <a:schemeClr val="bg1"/>
                </a:solidFill>
                <a:latin typeface="Calibri" panose="020F0502020204030204" pitchFamily="34" charset="0"/>
              </a:rPr>
            </a:br>
            <a:endParaRPr lang="it-IT" dirty="0">
              <a:solidFill>
                <a:schemeClr val="bg1"/>
              </a:solidFill>
              <a:latin typeface="Calibri" panose="020F0502020204030204" pitchFamily="34" charset="0"/>
            </a:endParaRPr>
          </a:p>
        </p:txBody>
      </p:sp>
      <p:sp>
        <p:nvSpPr>
          <p:cNvPr id="3" name="Segnaposto contenuto 2">
            <a:extLst>
              <a:ext uri="{FF2B5EF4-FFF2-40B4-BE49-F238E27FC236}">
                <a16:creationId xmlns:a16="http://schemas.microsoft.com/office/drawing/2014/main" id="{E7BD6DE8-B644-4A36-ABE4-A470C6E8521C}"/>
              </a:ext>
            </a:extLst>
          </p:cNvPr>
          <p:cNvSpPr>
            <a:spLocks noGrp="1"/>
          </p:cNvSpPr>
          <p:nvPr>
            <p:ph idx="1"/>
          </p:nvPr>
        </p:nvSpPr>
        <p:spPr>
          <a:xfrm>
            <a:off x="758614" y="758613"/>
            <a:ext cx="9322478" cy="1746048"/>
          </a:xfrm>
        </p:spPr>
        <p:txBody>
          <a:bodyPr>
            <a:normAutofit/>
          </a:bodyPr>
          <a:lstStyle/>
          <a:p>
            <a:pPr marL="0" indent="0" algn="ctr">
              <a:buNone/>
            </a:pPr>
            <a:r>
              <a:rPr lang="it-IT" sz="4800" b="1" dirty="0">
                <a:solidFill>
                  <a:schemeClr val="tx1"/>
                </a:solidFill>
                <a:latin typeface="Calibri" panose="020F0502020204030204" pitchFamily="34" charset="0"/>
              </a:rPr>
              <a:t>LE LEGGI FONDANTI L’INCLUSIONE SCOLASTICA IN ITALIA</a:t>
            </a:r>
          </a:p>
        </p:txBody>
      </p:sp>
    </p:spTree>
    <p:extLst>
      <p:ext uri="{BB962C8B-B14F-4D97-AF65-F5344CB8AC3E}">
        <p14:creationId xmlns:p14="http://schemas.microsoft.com/office/powerpoint/2010/main" val="278040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magine correlata">
            <a:extLst>
              <a:ext uri="{FF2B5EF4-FFF2-40B4-BE49-F238E27FC236}">
                <a16:creationId xmlns:a16="http://schemas.microsoft.com/office/drawing/2014/main" id="{F6F6A304-4BD1-40FB-840C-C60A00595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93" y="1192106"/>
            <a:ext cx="6182397" cy="6233491"/>
          </a:xfrm>
          <a:prstGeom prst="rect">
            <a:avLst/>
          </a:prstGeom>
          <a:noFill/>
          <a:extLst>
            <a:ext uri="{909E8E84-426E-40DD-AFC4-6F175D3DCCD1}">
              <a14:hiddenFill xmlns:a14="http://schemas.microsoft.com/office/drawing/2010/main">
                <a:solidFill>
                  <a:srgbClr val="FFFFFF"/>
                </a:solidFill>
              </a14:hiddenFill>
            </a:ext>
          </a:extLst>
        </p:spPr>
      </p:pic>
      <p:sp>
        <p:nvSpPr>
          <p:cNvPr id="11" name="Titolo 10">
            <a:extLst>
              <a:ext uri="{FF2B5EF4-FFF2-40B4-BE49-F238E27FC236}">
                <a16:creationId xmlns:a16="http://schemas.microsoft.com/office/drawing/2014/main" id="{C765F5E6-30D5-4756-B313-D38CF06A2E1D}"/>
              </a:ext>
            </a:extLst>
          </p:cNvPr>
          <p:cNvSpPr>
            <a:spLocks noGrp="1"/>
          </p:cNvSpPr>
          <p:nvPr>
            <p:ph type="title"/>
          </p:nvPr>
        </p:nvSpPr>
        <p:spPr>
          <a:xfrm>
            <a:off x="4094921" y="7891669"/>
            <a:ext cx="7295321" cy="908364"/>
          </a:xfrm>
        </p:spPr>
        <p:txBody>
          <a:bodyPr>
            <a:normAutofit fontScale="90000"/>
          </a:bodyPr>
          <a:lstStyle/>
          <a:p>
            <a:r>
              <a:rPr lang="it-IT" dirty="0"/>
              <a:t>Modello ecologico di </a:t>
            </a:r>
            <a:r>
              <a:rPr lang="it-IT" dirty="0" err="1"/>
              <a:t>bronfenbrenner</a:t>
            </a:r>
            <a:endParaRPr lang="it-IT" dirty="0"/>
          </a:p>
        </p:txBody>
      </p:sp>
    </p:spTree>
    <p:extLst>
      <p:ext uri="{BB962C8B-B14F-4D97-AF65-F5344CB8AC3E}">
        <p14:creationId xmlns:p14="http://schemas.microsoft.com/office/powerpoint/2010/main" val="194345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B23912B-4C77-4DC9-9404-5EB25A58F66E}"/>
              </a:ext>
            </a:extLst>
          </p:cNvPr>
          <p:cNvSpPr>
            <a:spLocks noGrp="1"/>
          </p:cNvSpPr>
          <p:nvPr>
            <p:ph type="title"/>
          </p:nvPr>
        </p:nvSpPr>
        <p:spPr>
          <a:xfrm>
            <a:off x="758614" y="758613"/>
            <a:ext cx="11487573" cy="2561057"/>
          </a:xfrm>
        </p:spPr>
        <p:txBody>
          <a:bodyPr>
            <a:normAutofit/>
          </a:bodyPr>
          <a:lstStyle/>
          <a:p>
            <a:pPr algn="ctr"/>
            <a:r>
              <a:rPr lang="it-IT" sz="4400" b="1" dirty="0"/>
              <a:t>La costituzione italiana</a:t>
            </a:r>
          </a:p>
        </p:txBody>
      </p:sp>
      <p:sp>
        <p:nvSpPr>
          <p:cNvPr id="5" name="Segnaposto testo 4">
            <a:extLst>
              <a:ext uri="{FF2B5EF4-FFF2-40B4-BE49-F238E27FC236}">
                <a16:creationId xmlns:a16="http://schemas.microsoft.com/office/drawing/2014/main" id="{3284A8A1-FF95-41E2-9460-CA144790F8DA}"/>
              </a:ext>
            </a:extLst>
          </p:cNvPr>
          <p:cNvSpPr>
            <a:spLocks noGrp="1"/>
          </p:cNvSpPr>
          <p:nvPr>
            <p:ph type="body" idx="1"/>
          </p:nvPr>
        </p:nvSpPr>
        <p:spPr>
          <a:xfrm>
            <a:off x="758613" y="3319670"/>
            <a:ext cx="11227978" cy="5241823"/>
          </a:xfrm>
        </p:spPr>
        <p:txBody>
          <a:bodyPr>
            <a:normAutofit/>
          </a:bodyPr>
          <a:lstStyle/>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a:t>
            </a:r>
            <a:r>
              <a:rPr lang="it-IT"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art. 3 </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sancisce il principio di eguaglianza formale (eguaglianza di fronte alla legge) e sostanziale (pari dignità sociale); inoltre viene specificato che “è compito della Repubblica rimuovere gli ostacoli di ordine economico e sociale che (…) impediscono il pieno sviluppo della persona umana e l’effettiva partecipazione”.</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All’</a:t>
            </a:r>
            <a:r>
              <a:rPr lang="it-IT"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art. 34 </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viene sancito invece il diritto allo studio, disponendo che la scuola sia aperta a tutti.</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it-IT" sz="2800" dirty="0">
                <a:solidFill>
                  <a:schemeClr val="tx1"/>
                </a:solidFill>
                <a:latin typeface="Calibri" panose="020F0502020204030204" pitchFamily="34" charset="0"/>
                <a:ea typeface="Calibri" panose="020F0502020204030204" pitchFamily="34" charset="0"/>
              </a:rPr>
              <a:t>L’</a:t>
            </a:r>
            <a:r>
              <a:rPr lang="it-IT" sz="2800" b="1" dirty="0">
                <a:solidFill>
                  <a:schemeClr val="tx1"/>
                </a:solidFill>
                <a:latin typeface="Calibri" panose="020F0502020204030204" pitchFamily="34" charset="0"/>
                <a:ea typeface="Calibri" panose="020F0502020204030204" pitchFamily="34" charset="0"/>
              </a:rPr>
              <a:t>art. 38 </a:t>
            </a:r>
            <a:r>
              <a:rPr lang="it-IT" sz="2800" dirty="0">
                <a:solidFill>
                  <a:schemeClr val="tx1"/>
                </a:solidFill>
                <a:latin typeface="Calibri" panose="020F0502020204030204" pitchFamily="34" charset="0"/>
                <a:ea typeface="Calibri" panose="020F0502020204030204" pitchFamily="34" charset="0"/>
              </a:rPr>
              <a:t>prevede che “gli inabili e i minorati hanno diritto all’educazione e all’avviamento professionale”.</a:t>
            </a:r>
            <a:endParaRPr lang="it-IT"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9418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A70B59-2F1E-48B4-9D8D-DBE85307FAB0}"/>
              </a:ext>
            </a:extLst>
          </p:cNvPr>
          <p:cNvSpPr>
            <a:spLocks noGrp="1"/>
          </p:cNvSpPr>
          <p:nvPr>
            <p:ph type="title"/>
          </p:nvPr>
        </p:nvSpPr>
        <p:spPr>
          <a:xfrm>
            <a:off x="758614" y="758614"/>
            <a:ext cx="11487573" cy="2859230"/>
          </a:xfrm>
        </p:spPr>
        <p:txBody>
          <a:bodyPr/>
          <a:lstStyle/>
          <a:p>
            <a:r>
              <a:rPr lang="it-IT" b="1" dirty="0"/>
              <a:t>Le «Linee guida per l’inclusione scolastica degli alunni con disabilità» 2009</a:t>
            </a:r>
          </a:p>
        </p:txBody>
      </p:sp>
      <p:sp>
        <p:nvSpPr>
          <p:cNvPr id="3" name="Segnaposto testo 2">
            <a:extLst>
              <a:ext uri="{FF2B5EF4-FFF2-40B4-BE49-F238E27FC236}">
                <a16:creationId xmlns:a16="http://schemas.microsoft.com/office/drawing/2014/main" id="{52C02E68-3214-4E09-A8A8-7AC446D12C7F}"/>
              </a:ext>
            </a:extLst>
          </p:cNvPr>
          <p:cNvSpPr>
            <a:spLocks noGrp="1"/>
          </p:cNvSpPr>
          <p:nvPr>
            <p:ph type="body" idx="1"/>
          </p:nvPr>
        </p:nvSpPr>
        <p:spPr>
          <a:xfrm>
            <a:off x="758614" y="3478695"/>
            <a:ext cx="11487572" cy="4724989"/>
          </a:xfrm>
        </p:spPr>
        <p:txBody>
          <a:bodyPr>
            <a:normAutofit/>
          </a:bodyPr>
          <a:lstStyle/>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scuola</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è una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comunità educante</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che accoglie ogni alunno nello sforzo quotidiano di costruire condizioni relazionali e situazioni pedagogiche tali da consentirne il massimo sviluppo: una scuola per sapere, ma anche per crescere.</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Quello che si è andato affermando negli ultimi anni è il “modello sociale della disabilità”, secondo il quale si ritiene che la disabilità è dovuta all’interazione fra il deficit di funzionamento della persona e il contesto sociale, che assume il ruolo di “barriera” o di “facilitatore” a seconda se favorisce o meno la partecipazione e l’attività della persona.</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2213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1AD21-E1A6-4575-90DE-0F9CF4A85972}"/>
              </a:ext>
            </a:extLst>
          </p:cNvPr>
          <p:cNvSpPr>
            <a:spLocks noGrp="1"/>
          </p:cNvSpPr>
          <p:nvPr>
            <p:ph type="title"/>
          </p:nvPr>
        </p:nvSpPr>
        <p:spPr>
          <a:xfrm>
            <a:off x="758614" y="758614"/>
            <a:ext cx="11487573" cy="433493"/>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E9A87D2A-AD94-4D7A-9782-C5658043ABEB}"/>
              </a:ext>
            </a:extLst>
          </p:cNvPr>
          <p:cNvSpPr>
            <a:spLocks noGrp="1"/>
          </p:cNvSpPr>
          <p:nvPr>
            <p:ph type="body" idx="1"/>
          </p:nvPr>
        </p:nvSpPr>
        <p:spPr>
          <a:xfrm>
            <a:off x="758612" y="1451114"/>
            <a:ext cx="11487573" cy="7110380"/>
          </a:xfrm>
        </p:spPr>
        <p:txBody>
          <a:bodyPr/>
          <a:lstStyle/>
          <a:p>
            <a:endParaRPr lang="it-IT" dirty="0"/>
          </a:p>
        </p:txBody>
      </p:sp>
      <p:sp>
        <p:nvSpPr>
          <p:cNvPr id="4" name="Ovale 3">
            <a:extLst>
              <a:ext uri="{FF2B5EF4-FFF2-40B4-BE49-F238E27FC236}">
                <a16:creationId xmlns:a16="http://schemas.microsoft.com/office/drawing/2014/main" id="{B0F01141-2979-40EA-94AE-F292A3BEBD8E}"/>
              </a:ext>
            </a:extLst>
          </p:cNvPr>
          <p:cNvSpPr/>
          <p:nvPr/>
        </p:nvSpPr>
        <p:spPr>
          <a:xfrm>
            <a:off x="4509127" y="4029252"/>
            <a:ext cx="3955774" cy="242514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SCUOLA DI COMUNITÀ </a:t>
            </a:r>
          </a:p>
        </p:txBody>
      </p:sp>
      <p:sp>
        <p:nvSpPr>
          <p:cNvPr id="5" name="Ovale 4">
            <a:extLst>
              <a:ext uri="{FF2B5EF4-FFF2-40B4-BE49-F238E27FC236}">
                <a16:creationId xmlns:a16="http://schemas.microsoft.com/office/drawing/2014/main" id="{C367C379-DDDA-4978-BAE4-95AF13C830E3}"/>
              </a:ext>
            </a:extLst>
          </p:cNvPr>
          <p:cNvSpPr/>
          <p:nvPr/>
        </p:nvSpPr>
        <p:spPr>
          <a:xfrm>
            <a:off x="1526612" y="2544419"/>
            <a:ext cx="3200400" cy="21070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COMUNITÀ DI APPRENDI=</a:t>
            </a:r>
          </a:p>
          <a:p>
            <a:pPr algn="ctr"/>
            <a:r>
              <a:rPr lang="it-IT" sz="2400" dirty="0"/>
              <a:t>MENTO</a:t>
            </a:r>
          </a:p>
        </p:txBody>
      </p:sp>
      <p:sp>
        <p:nvSpPr>
          <p:cNvPr id="6" name="Ovale 5">
            <a:extLst>
              <a:ext uri="{FF2B5EF4-FFF2-40B4-BE49-F238E27FC236}">
                <a16:creationId xmlns:a16="http://schemas.microsoft.com/office/drawing/2014/main" id="{21B2E71D-6813-4222-859E-1FC823BB0434}"/>
              </a:ext>
            </a:extLst>
          </p:cNvPr>
          <p:cNvSpPr/>
          <p:nvPr/>
        </p:nvSpPr>
        <p:spPr>
          <a:xfrm>
            <a:off x="5705286" y="1541451"/>
            <a:ext cx="3339547" cy="210650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a:solidFill>
                  <a:prstClr val="white"/>
                </a:solidFill>
              </a:rPr>
              <a:t>COMUNITÀ COLLEGIALE</a:t>
            </a:r>
          </a:p>
        </p:txBody>
      </p:sp>
      <p:sp>
        <p:nvSpPr>
          <p:cNvPr id="7" name="Ovale 6">
            <a:extLst>
              <a:ext uri="{FF2B5EF4-FFF2-40B4-BE49-F238E27FC236}">
                <a16:creationId xmlns:a16="http://schemas.microsoft.com/office/drawing/2014/main" id="{072DE842-6DBA-491C-B531-CB83263E7518}"/>
              </a:ext>
            </a:extLst>
          </p:cNvPr>
          <p:cNvSpPr/>
          <p:nvPr/>
        </p:nvSpPr>
        <p:spPr>
          <a:xfrm>
            <a:off x="9174042" y="3913589"/>
            <a:ext cx="3041374" cy="18878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a:solidFill>
                  <a:prstClr val="white"/>
                </a:solidFill>
              </a:rPr>
              <a:t>COMUNITÀ DI CURA</a:t>
            </a:r>
          </a:p>
        </p:txBody>
      </p:sp>
      <p:sp>
        <p:nvSpPr>
          <p:cNvPr id="8" name="Ovale 7">
            <a:extLst>
              <a:ext uri="{FF2B5EF4-FFF2-40B4-BE49-F238E27FC236}">
                <a16:creationId xmlns:a16="http://schemas.microsoft.com/office/drawing/2014/main" id="{545D8B7C-A552-4A94-A0D8-441208548198}"/>
              </a:ext>
            </a:extLst>
          </p:cNvPr>
          <p:cNvSpPr/>
          <p:nvPr/>
        </p:nvSpPr>
        <p:spPr>
          <a:xfrm>
            <a:off x="7355182" y="6564024"/>
            <a:ext cx="3339547" cy="188784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a:solidFill>
                  <a:prstClr val="white"/>
                </a:solidFill>
              </a:rPr>
              <a:t>COMUNITÀ INCLUSIVA</a:t>
            </a:r>
          </a:p>
        </p:txBody>
      </p:sp>
      <p:sp>
        <p:nvSpPr>
          <p:cNvPr id="9" name="Ovale 8">
            <a:extLst>
              <a:ext uri="{FF2B5EF4-FFF2-40B4-BE49-F238E27FC236}">
                <a16:creationId xmlns:a16="http://schemas.microsoft.com/office/drawing/2014/main" id="{EA417C74-1242-41DF-A16C-0E9640D08A19}"/>
              </a:ext>
            </a:extLst>
          </p:cNvPr>
          <p:cNvSpPr/>
          <p:nvPr/>
        </p:nvSpPr>
        <p:spPr>
          <a:xfrm>
            <a:off x="2130212" y="6155633"/>
            <a:ext cx="3339547" cy="210709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a:solidFill>
                  <a:prstClr val="white"/>
                </a:solidFill>
              </a:rPr>
              <a:t>COMUNITÀ DI RICERCA</a:t>
            </a:r>
          </a:p>
        </p:txBody>
      </p:sp>
    </p:spTree>
    <p:extLst>
      <p:ext uri="{BB962C8B-B14F-4D97-AF65-F5344CB8AC3E}">
        <p14:creationId xmlns:p14="http://schemas.microsoft.com/office/powerpoint/2010/main" val="921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198C0-E270-465B-BAC9-6C404AD8D64C}"/>
              </a:ext>
            </a:extLst>
          </p:cNvPr>
          <p:cNvSpPr>
            <a:spLocks noGrp="1"/>
          </p:cNvSpPr>
          <p:nvPr>
            <p:ph type="title"/>
          </p:nvPr>
        </p:nvSpPr>
        <p:spPr>
          <a:xfrm>
            <a:off x="758614" y="758614"/>
            <a:ext cx="11487573" cy="2402030"/>
          </a:xfrm>
        </p:spPr>
        <p:txBody>
          <a:bodyPr/>
          <a:lstStyle/>
          <a:p>
            <a:pPr>
              <a:lnSpc>
                <a:spcPct val="115000"/>
              </a:lnSpc>
              <a:spcAft>
                <a:spcPts val="0"/>
              </a:spcAft>
            </a:pPr>
            <a:r>
              <a:rPr lang="it-IT" sz="4000" b="1" dirty="0">
                <a:latin typeface="Calibri" panose="020F0502020204030204" pitchFamily="34" charset="0"/>
                <a:ea typeface="Calibri" panose="020F0502020204030204" pitchFamily="34" charset="0"/>
                <a:cs typeface="Times New Roman" panose="02020603050405020304" pitchFamily="18" charset="0"/>
              </a:rPr>
              <a:t>TRE LIVELLI (o TRAGUARDI) adottati dalla comunità in favore dei membri in difficoltà</a:t>
            </a:r>
            <a:br>
              <a:rPr lang="it-IT" sz="3600" dirty="0">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testo 2">
            <a:extLst>
              <a:ext uri="{FF2B5EF4-FFF2-40B4-BE49-F238E27FC236}">
                <a16:creationId xmlns:a16="http://schemas.microsoft.com/office/drawing/2014/main" id="{76F5FE0E-DDFA-4063-B9E9-2B261E3CE277}"/>
              </a:ext>
            </a:extLst>
          </p:cNvPr>
          <p:cNvSpPr>
            <a:spLocks noGrp="1"/>
          </p:cNvSpPr>
          <p:nvPr>
            <p:ph type="body" idx="1"/>
          </p:nvPr>
        </p:nvSpPr>
        <p:spPr>
          <a:xfrm>
            <a:off x="758613" y="2623930"/>
            <a:ext cx="11327370" cy="5937563"/>
          </a:xfrm>
        </p:spPr>
        <p:txBody>
          <a:bodyPr>
            <a:normAutofit fontScale="92500" lnSpcReduction="10000"/>
          </a:bodyPr>
          <a:lstStyle/>
          <a:p>
            <a:pPr marL="342900" lvl="0" indent="-342900" algn="ctr">
              <a:lnSpc>
                <a:spcPct val="115000"/>
              </a:lnSpc>
              <a:spcAft>
                <a:spcPts val="0"/>
              </a:spcAft>
              <a:buFont typeface="+mj-lt"/>
              <a:buAutoNum type="arabicPeriod"/>
            </a:pP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INSERIMENTO </a:t>
            </a:r>
          </a:p>
          <a:p>
            <a:pPr algn="just">
              <a:lnSpc>
                <a:spcPct val="115000"/>
              </a:lnSpc>
              <a:spcAft>
                <a:spcPts val="0"/>
              </a:spcAft>
            </a:pPr>
            <a:r>
              <a:rPr lang="it-IT"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Sociale</a:t>
            </a:r>
            <a:endParaRPr lang="it-IT"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Scolastico</a:t>
            </a:r>
            <a:endParaRPr lang="it-IT"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Lavorativo</a:t>
            </a:r>
            <a:endParaRPr lang="it-IT"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it-IT"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È un diritto sancito dalla Costituzione italiana (articoli 2, 3, 4, 34)</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reale azione di collocazione del soggetto disabile all’interno delle sedi, dei momenti e delle attività in cui si esercita l’attività formativa o lavorativa, o di relazione sociale.</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 il senso del riconoscimento etico e giuridico della diversità (vocazione educativa al diverso) costituisce l’apertura di credito ad una funzione pedagogicamente più significativa quale è l’integrazione. </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8165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809C8-8EE0-4D29-A91E-6E3F37AC4760}"/>
              </a:ext>
            </a:extLst>
          </p:cNvPr>
          <p:cNvSpPr>
            <a:spLocks noGrp="1"/>
          </p:cNvSpPr>
          <p:nvPr>
            <p:ph type="title"/>
          </p:nvPr>
        </p:nvSpPr>
        <p:spPr>
          <a:xfrm>
            <a:off x="758614" y="758614"/>
            <a:ext cx="11487573" cy="433494"/>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3642261A-4123-4F23-B8F3-AE0C3F2315D2}"/>
              </a:ext>
            </a:extLst>
          </p:cNvPr>
          <p:cNvSpPr>
            <a:spLocks noGrp="1"/>
          </p:cNvSpPr>
          <p:nvPr>
            <p:ph type="body" idx="1"/>
          </p:nvPr>
        </p:nvSpPr>
        <p:spPr>
          <a:xfrm>
            <a:off x="758613" y="1987826"/>
            <a:ext cx="11487572" cy="6573667"/>
          </a:xfrm>
        </p:spPr>
        <p:txBody>
          <a:bodyPr/>
          <a:lstStyle/>
          <a:p>
            <a:pPr lvl="0" algn="ctr">
              <a:lnSpc>
                <a:spcPct val="115000"/>
              </a:lnSpc>
              <a:spcAft>
                <a:spcPts val="0"/>
              </a:spcAft>
            </a:pPr>
            <a:r>
              <a:rPr lang="it-IT"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INTEGRAZIONE</a:t>
            </a:r>
            <a:endParaRPr lang="it-IT"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la condizione in cui il soggetto interessato da tipicità, diversità o disabilità partecipa ad atti, processi o attività che una comunità esercita. È intesa come partecipazione, coinvolgimento in una situazione di vita. L’effettiva partecipazione alle situazioni, anche se parzialmente o discontinuamente, tende a sollecitare i processi di sviluppo delle funzioni umane nella loro integrità. Due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requisiti culturali </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nell’ambiente ospitante: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la reale accettazione della persona portatrice di diversità</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un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consapevole e fondato disegno di aiuto alla persona</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 presenza di ciò ci troviamo in una reale situazione educativa mirata a favorire lo sviluppo dell’individuo.</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83652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9764CEA-DFF8-4707-8A92-3CAE0F96D7D0}"/>
              </a:ext>
            </a:extLst>
          </p:cNvPr>
          <p:cNvSpPr>
            <a:spLocks noGrp="1"/>
          </p:cNvSpPr>
          <p:nvPr>
            <p:ph type="title"/>
          </p:nvPr>
        </p:nvSpPr>
        <p:spPr>
          <a:xfrm>
            <a:off x="758614" y="1689653"/>
            <a:ext cx="9322478" cy="6871842"/>
          </a:xfrm>
        </p:spPr>
        <p:txBody>
          <a:bodyPr>
            <a:normAutofit fontScale="90000"/>
          </a:bodyPr>
          <a:lstStyle/>
          <a:p>
            <a:pPr>
              <a:lnSpc>
                <a:spcPct val="200000"/>
              </a:lnSpc>
            </a:pPr>
            <a:br>
              <a:rPr lang="it-IT" dirty="0"/>
            </a:br>
            <a:br>
              <a:rPr lang="it-IT" dirty="0"/>
            </a:br>
            <a:br>
              <a:rPr lang="it-IT" dirty="0"/>
            </a:br>
            <a:br>
              <a:rPr lang="it-IT" dirty="0"/>
            </a:br>
            <a:br>
              <a:rPr lang="it-IT" dirty="0"/>
            </a:br>
            <a:endParaRPr lang="it-IT" dirty="0"/>
          </a:p>
        </p:txBody>
      </p:sp>
      <p:sp>
        <p:nvSpPr>
          <p:cNvPr id="4" name="Segnaposto contenuto 3">
            <a:extLst>
              <a:ext uri="{FF2B5EF4-FFF2-40B4-BE49-F238E27FC236}">
                <a16:creationId xmlns:a16="http://schemas.microsoft.com/office/drawing/2014/main" id="{8673547E-6E9D-469E-85BA-E6B7FA9891F7}"/>
              </a:ext>
            </a:extLst>
          </p:cNvPr>
          <p:cNvSpPr>
            <a:spLocks noGrp="1"/>
          </p:cNvSpPr>
          <p:nvPr>
            <p:ph idx="1"/>
          </p:nvPr>
        </p:nvSpPr>
        <p:spPr>
          <a:xfrm>
            <a:off x="758614" y="758613"/>
            <a:ext cx="9322478" cy="692500"/>
          </a:xfrm>
        </p:spPr>
        <p:txBody>
          <a:bodyPr/>
          <a:lstStyle/>
          <a:p>
            <a:endParaRPr lang="it-IT" dirty="0"/>
          </a:p>
        </p:txBody>
      </p:sp>
      <p:sp>
        <p:nvSpPr>
          <p:cNvPr id="5" name="Esplosione: 8 punte 4">
            <a:extLst>
              <a:ext uri="{FF2B5EF4-FFF2-40B4-BE49-F238E27FC236}">
                <a16:creationId xmlns:a16="http://schemas.microsoft.com/office/drawing/2014/main" id="{EFF5AF1C-F65D-4526-909F-1EA2F1C4DE54}"/>
              </a:ext>
            </a:extLst>
          </p:cNvPr>
          <p:cNvSpPr/>
          <p:nvPr/>
        </p:nvSpPr>
        <p:spPr>
          <a:xfrm>
            <a:off x="758614" y="1192105"/>
            <a:ext cx="6536708" cy="4175025"/>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Chi è il disabile?</a:t>
            </a:r>
          </a:p>
        </p:txBody>
      </p:sp>
      <p:sp>
        <p:nvSpPr>
          <p:cNvPr id="6" name="Esplosione: 8 punte 5">
            <a:extLst>
              <a:ext uri="{FF2B5EF4-FFF2-40B4-BE49-F238E27FC236}">
                <a16:creationId xmlns:a16="http://schemas.microsoft.com/office/drawing/2014/main" id="{96DC0EC1-D6E6-41A1-B654-036E66D3F238}"/>
              </a:ext>
            </a:extLst>
          </p:cNvPr>
          <p:cNvSpPr/>
          <p:nvPr/>
        </p:nvSpPr>
        <p:spPr>
          <a:xfrm>
            <a:off x="5509518" y="5049077"/>
            <a:ext cx="6536707" cy="375095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Cosa significa inclusione?</a:t>
            </a:r>
          </a:p>
        </p:txBody>
      </p:sp>
    </p:spTree>
    <p:extLst>
      <p:ext uri="{BB962C8B-B14F-4D97-AF65-F5344CB8AC3E}">
        <p14:creationId xmlns:p14="http://schemas.microsoft.com/office/powerpoint/2010/main" val="2397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36114-C77E-4F30-A150-F51DB1304B5E}"/>
              </a:ext>
            </a:extLst>
          </p:cNvPr>
          <p:cNvSpPr>
            <a:spLocks noGrp="1"/>
          </p:cNvSpPr>
          <p:nvPr>
            <p:ph type="title"/>
          </p:nvPr>
        </p:nvSpPr>
        <p:spPr>
          <a:xfrm>
            <a:off x="758614" y="758614"/>
            <a:ext cx="11487573" cy="433494"/>
          </a:xfrm>
        </p:spPr>
        <p:txBody>
          <a:bodyPr>
            <a:normAutofit fontScale="90000"/>
          </a:bodyPr>
          <a:lstStyle/>
          <a:p>
            <a:endParaRPr lang="it-IT"/>
          </a:p>
        </p:txBody>
      </p:sp>
      <p:sp>
        <p:nvSpPr>
          <p:cNvPr id="3" name="Segnaposto testo 2">
            <a:extLst>
              <a:ext uri="{FF2B5EF4-FFF2-40B4-BE49-F238E27FC236}">
                <a16:creationId xmlns:a16="http://schemas.microsoft.com/office/drawing/2014/main" id="{E03D715E-416E-4D67-88A3-42A14E5D3495}"/>
              </a:ext>
            </a:extLst>
          </p:cNvPr>
          <p:cNvSpPr>
            <a:spLocks noGrp="1"/>
          </p:cNvSpPr>
          <p:nvPr>
            <p:ph type="body" idx="1"/>
          </p:nvPr>
        </p:nvSpPr>
        <p:spPr>
          <a:xfrm>
            <a:off x="758613" y="1550504"/>
            <a:ext cx="11487572" cy="7010989"/>
          </a:xfrm>
        </p:spPr>
        <p:txBody>
          <a:bodyPr/>
          <a:lstStyle/>
          <a:p>
            <a:pPr lvl="0" algn="ctr">
              <a:lnSpc>
                <a:spcPct val="115000"/>
              </a:lnSpc>
              <a:spcAft>
                <a:spcPts val="0"/>
              </a:spcAft>
            </a:pPr>
            <a:r>
              <a:rPr lang="it-IT"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3. </a:t>
            </a: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NORMALIZZAZIONE/INCLUSIONE</a:t>
            </a:r>
            <a:endParaRPr lang="it-IT"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lo scopo ultimo e più comprensivo dell’inserimento e dell’integrazione, consiste nel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promuovere il benessere psico-fisico personale dell’individuo</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quindi uno stato di equilibrio reso dalla presa di coscienza ed accettazione della propria condizione di vita. Ciò si completa nell’elaborazione e condivisione di un adeguato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progetto di vita</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per l’individuo disabile. Convergono interventi orientati alla migliore funzionalizzazione delle abilità deficitarie (recupero) ed alla valorizzazione delle risorse personali ed alla consapevole conduzione della propria esistenza.</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95559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DA06D-3072-4C06-A871-B4169A2E9942}"/>
              </a:ext>
            </a:extLst>
          </p:cNvPr>
          <p:cNvSpPr>
            <a:spLocks noGrp="1"/>
          </p:cNvSpPr>
          <p:nvPr>
            <p:ph type="title"/>
          </p:nvPr>
        </p:nvSpPr>
        <p:spPr>
          <a:xfrm>
            <a:off x="758614" y="758614"/>
            <a:ext cx="11487573" cy="255178"/>
          </a:xfrm>
        </p:spPr>
        <p:txBody>
          <a:bodyPr>
            <a:normAutofit fontScale="90000"/>
          </a:bodyPr>
          <a:lstStyle/>
          <a:p>
            <a:endParaRPr lang="it-IT"/>
          </a:p>
        </p:txBody>
      </p:sp>
      <p:sp>
        <p:nvSpPr>
          <p:cNvPr id="3" name="Segnaposto testo 2">
            <a:extLst>
              <a:ext uri="{FF2B5EF4-FFF2-40B4-BE49-F238E27FC236}">
                <a16:creationId xmlns:a16="http://schemas.microsoft.com/office/drawing/2014/main" id="{8B42006A-D641-4A7A-819B-8EDF7F5C2A95}"/>
              </a:ext>
            </a:extLst>
          </p:cNvPr>
          <p:cNvSpPr>
            <a:spLocks noGrp="1"/>
          </p:cNvSpPr>
          <p:nvPr>
            <p:ph type="body" idx="1"/>
          </p:nvPr>
        </p:nvSpPr>
        <p:spPr>
          <a:xfrm>
            <a:off x="758613" y="1232452"/>
            <a:ext cx="11487572" cy="7329041"/>
          </a:xfrm>
        </p:spPr>
        <p:txBody>
          <a:bodyPr/>
          <a:lstStyle/>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normalizzazione si può riconoscere in queste condizioni:</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Accettazione del proprio stato</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Convivenza con le proprie disabilità</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Ottimizzazione delle funzioni normo-dotate e/o residuali</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Presenza di un progetto di vita</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Benessere psico-fisico individuale</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3528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nserimento integrazione inclusione">
            <a:extLst>
              <a:ext uri="{FF2B5EF4-FFF2-40B4-BE49-F238E27FC236}">
                <a16:creationId xmlns:a16="http://schemas.microsoft.com/office/drawing/2014/main" id="{FA148F58-8C85-4F6A-A7F7-68D49D517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820" y="1669748"/>
            <a:ext cx="8178019" cy="61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2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BB9E236-EEB7-43B5-883C-C6DFE975EA0E}"/>
              </a:ext>
            </a:extLst>
          </p:cNvPr>
          <p:cNvSpPr>
            <a:spLocks noGrp="1"/>
          </p:cNvSpPr>
          <p:nvPr>
            <p:ph type="title"/>
          </p:nvPr>
        </p:nvSpPr>
        <p:spPr>
          <a:xfrm>
            <a:off x="758614" y="758614"/>
            <a:ext cx="11487573" cy="1109944"/>
          </a:xfrm>
        </p:spPr>
        <p:txBody>
          <a:bodyPr>
            <a:normAutofit fontScale="90000"/>
          </a:bodyPr>
          <a:lstStyle/>
          <a:p>
            <a:r>
              <a:rPr lang="it-IT" dirty="0"/>
              <a:t>«dall’integrazione all’inclusione»</a:t>
            </a:r>
            <a:br>
              <a:rPr lang="it-IT" dirty="0"/>
            </a:br>
            <a:r>
              <a:rPr lang="it-IT" dirty="0"/>
              <a:t>webinar con </a:t>
            </a:r>
            <a:r>
              <a:rPr lang="it-IT" dirty="0" err="1"/>
              <a:t>dario</a:t>
            </a:r>
            <a:r>
              <a:rPr lang="it-IT" dirty="0"/>
              <a:t> </a:t>
            </a:r>
            <a:r>
              <a:rPr lang="it-IT" dirty="0" err="1"/>
              <a:t>ianes</a:t>
            </a:r>
            <a:endParaRPr lang="it-IT" dirty="0"/>
          </a:p>
        </p:txBody>
      </p:sp>
      <p:sp>
        <p:nvSpPr>
          <p:cNvPr id="5" name="Segnaposto testo 4">
            <a:extLst>
              <a:ext uri="{FF2B5EF4-FFF2-40B4-BE49-F238E27FC236}">
                <a16:creationId xmlns:a16="http://schemas.microsoft.com/office/drawing/2014/main" id="{C8888BDC-715C-4559-AC29-EAC7EEC7A049}"/>
              </a:ext>
            </a:extLst>
          </p:cNvPr>
          <p:cNvSpPr>
            <a:spLocks noGrp="1"/>
          </p:cNvSpPr>
          <p:nvPr>
            <p:ph type="body" idx="1"/>
          </p:nvPr>
        </p:nvSpPr>
        <p:spPr>
          <a:xfrm>
            <a:off x="758613" y="2166730"/>
            <a:ext cx="11487572" cy="6997148"/>
          </a:xfrm>
        </p:spPr>
        <p:txBody>
          <a:bodyPr>
            <a:normAutofit fontScale="85000" lnSpcReduction="20000"/>
          </a:bodyPr>
          <a:lstStyle/>
          <a:p>
            <a:r>
              <a:rPr lang="it-IT" dirty="0">
                <a:solidFill>
                  <a:schemeClr val="tx1"/>
                </a:solidFill>
              </a:rPr>
              <a:t>ATTIVITÀ DI COOPERATIVE LEARNING: PRENDERE NOTA IN COPPIA (JOHNSON E JOHNSON)</a:t>
            </a:r>
          </a:p>
          <a:p>
            <a:pPr marL="514350" indent="-514350">
              <a:buAutoNum type="arabicPeriod"/>
            </a:pPr>
            <a:r>
              <a:rPr lang="it-IT" dirty="0">
                <a:solidFill>
                  <a:schemeClr val="tx1"/>
                </a:solidFill>
              </a:rPr>
              <a:t>L’insegnante svolge una lezione frontale in cui propone alcuni argomenti chiave (in blocchi di 10-15’).</a:t>
            </a:r>
          </a:p>
          <a:p>
            <a:pPr marL="514350" indent="-514350">
              <a:buAutoNum type="arabicPeriod"/>
            </a:pPr>
            <a:r>
              <a:rPr lang="it-IT" dirty="0">
                <a:solidFill>
                  <a:schemeClr val="tx1"/>
                </a:solidFill>
              </a:rPr>
              <a:t>Vengono formate coppie di studenti che dovranno lavorare assieme per costruire appunti di elevata qualità.</a:t>
            </a:r>
          </a:p>
          <a:p>
            <a:pPr marL="514350" indent="-514350">
              <a:buAutoNum type="arabicPeriod"/>
            </a:pPr>
            <a:r>
              <a:rPr lang="it-IT" dirty="0">
                <a:solidFill>
                  <a:schemeClr val="tx1"/>
                </a:solidFill>
              </a:rPr>
              <a:t>Gli alunni prendono appunti individualmente.</a:t>
            </a:r>
          </a:p>
          <a:p>
            <a:pPr marL="514350" indent="-514350">
              <a:buAutoNum type="arabicPeriod"/>
            </a:pPr>
            <a:r>
              <a:rPr lang="it-IT" dirty="0">
                <a:solidFill>
                  <a:schemeClr val="tx1"/>
                </a:solidFill>
              </a:rPr>
              <a:t>Ogni 10’ circa l’insegnante si ferma e gli studenti confrontano gli appunti presi:</a:t>
            </a:r>
          </a:p>
          <a:p>
            <a:r>
              <a:rPr lang="it-IT" dirty="0">
                <a:solidFill>
                  <a:schemeClr val="tx1"/>
                </a:solidFill>
              </a:rPr>
              <a:t>		- lo studente A riassume quanto scritto a B e viceversa;</a:t>
            </a:r>
          </a:p>
          <a:p>
            <a:r>
              <a:rPr lang="it-IT" dirty="0">
                <a:solidFill>
                  <a:schemeClr val="tx1"/>
                </a:solidFill>
              </a:rPr>
              <a:t>		- ognuno completa le sue note con quanto ascoltato dal 			compagno e non presente nel suo lavoro.</a:t>
            </a:r>
          </a:p>
          <a:p>
            <a:r>
              <a:rPr lang="it-IT" dirty="0">
                <a:solidFill>
                  <a:schemeClr val="tx1"/>
                </a:solidFill>
              </a:rPr>
              <a:t>5. L’insegnante riprende la spiegazione fino alla conclusione.</a:t>
            </a:r>
          </a:p>
          <a:p>
            <a:r>
              <a:rPr lang="it-IT" dirty="0">
                <a:solidFill>
                  <a:schemeClr val="tx1"/>
                </a:solidFill>
              </a:rPr>
              <a:t>6. Gli studenti ripassano e verificano i loro appunti, scrivendo concetti e info eventualmente sfuggiti. Si focalizzano anche su: info annotate, punti salienti, il concetto più interessante. Poi completano gli appunti aggiungendo i nuovi punti di vista emersi.</a:t>
            </a:r>
          </a:p>
          <a:p>
            <a:r>
              <a:rPr lang="it-IT" dirty="0">
                <a:solidFill>
                  <a:schemeClr val="tx1"/>
                </a:solidFill>
              </a:rPr>
              <a:t>7. Ogni studente firma gli appunti dell’altro per indicare che li ritiene completi e accurati.</a:t>
            </a:r>
          </a:p>
        </p:txBody>
      </p:sp>
    </p:spTree>
    <p:extLst>
      <p:ext uri="{BB962C8B-B14F-4D97-AF65-F5344CB8AC3E}">
        <p14:creationId xmlns:p14="http://schemas.microsoft.com/office/powerpoint/2010/main" val="237964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103BA20-70AB-4CF8-8809-B8DFABC5F802}"/>
              </a:ext>
            </a:extLst>
          </p:cNvPr>
          <p:cNvSpPr>
            <a:spLocks noGrp="1"/>
          </p:cNvSpPr>
          <p:nvPr>
            <p:ph type="title"/>
          </p:nvPr>
        </p:nvSpPr>
        <p:spPr/>
        <p:txBody>
          <a:bodyPr/>
          <a:lstStyle/>
          <a:p>
            <a:r>
              <a:rPr lang="it-IT" dirty="0"/>
              <a:t>Integrazione e inclusione secondo </a:t>
            </a:r>
            <a:r>
              <a:rPr lang="it-IT" dirty="0" err="1"/>
              <a:t>dario</a:t>
            </a:r>
            <a:r>
              <a:rPr lang="it-IT" dirty="0"/>
              <a:t> </a:t>
            </a:r>
            <a:r>
              <a:rPr lang="it-IT" dirty="0" err="1"/>
              <a:t>ianes</a:t>
            </a:r>
            <a:endParaRPr lang="it-IT" dirty="0"/>
          </a:p>
        </p:txBody>
      </p:sp>
      <p:sp>
        <p:nvSpPr>
          <p:cNvPr id="6" name="Segnaposto contenuto 5">
            <a:extLst>
              <a:ext uri="{FF2B5EF4-FFF2-40B4-BE49-F238E27FC236}">
                <a16:creationId xmlns:a16="http://schemas.microsoft.com/office/drawing/2014/main" id="{5E79A9A2-0F62-4FD6-ABEF-B43AF70B5BC0}"/>
              </a:ext>
            </a:extLst>
          </p:cNvPr>
          <p:cNvSpPr>
            <a:spLocks noGrp="1"/>
          </p:cNvSpPr>
          <p:nvPr>
            <p:ph sz="half" idx="13"/>
          </p:nvPr>
        </p:nvSpPr>
        <p:spPr/>
        <p:txBody>
          <a:bodyPr/>
          <a:lstStyle/>
          <a:p>
            <a:pPr marL="0" indent="0">
              <a:buNone/>
            </a:pPr>
            <a:r>
              <a:rPr lang="it-IT" b="1" dirty="0">
                <a:solidFill>
                  <a:schemeClr val="tx1"/>
                </a:solidFill>
              </a:rPr>
              <a:t>INTEGRAZIONE</a:t>
            </a:r>
            <a:r>
              <a:rPr lang="it-IT" dirty="0">
                <a:solidFill>
                  <a:schemeClr val="tx1"/>
                </a:solidFill>
              </a:rPr>
              <a:t> = </a:t>
            </a:r>
          </a:p>
          <a:p>
            <a:pPr marL="0" indent="0">
              <a:buNone/>
            </a:pPr>
            <a:r>
              <a:rPr lang="it-IT" dirty="0">
                <a:solidFill>
                  <a:schemeClr val="tx1"/>
                </a:solidFill>
              </a:rPr>
              <a:t>Partecipazione sociale, apprendimento significativo, senso di appartenenza per gli alunni con disabilità.</a:t>
            </a:r>
          </a:p>
          <a:p>
            <a:pPr marL="0" indent="0">
              <a:buNone/>
            </a:pPr>
            <a:endParaRPr lang="it-IT" dirty="0"/>
          </a:p>
        </p:txBody>
      </p:sp>
      <p:sp>
        <p:nvSpPr>
          <p:cNvPr id="5" name="Segnaposto contenuto 4">
            <a:extLst>
              <a:ext uri="{FF2B5EF4-FFF2-40B4-BE49-F238E27FC236}">
                <a16:creationId xmlns:a16="http://schemas.microsoft.com/office/drawing/2014/main" id="{DC1B87BB-72F4-42CC-9BA5-1DB449DA5605}"/>
              </a:ext>
            </a:extLst>
          </p:cNvPr>
          <p:cNvSpPr>
            <a:spLocks noGrp="1"/>
          </p:cNvSpPr>
          <p:nvPr>
            <p:ph sz="quarter" idx="4"/>
          </p:nvPr>
        </p:nvSpPr>
        <p:spPr/>
        <p:txBody>
          <a:bodyPr/>
          <a:lstStyle/>
          <a:p>
            <a:pPr marL="0" indent="0">
              <a:buNone/>
            </a:pPr>
            <a:r>
              <a:rPr lang="it-IT" b="1" dirty="0">
                <a:solidFill>
                  <a:schemeClr val="tx1"/>
                </a:solidFill>
              </a:rPr>
              <a:t>INCLUSIONE</a:t>
            </a:r>
            <a:r>
              <a:rPr lang="it-IT" dirty="0">
                <a:solidFill>
                  <a:schemeClr val="tx1"/>
                </a:solidFill>
              </a:rPr>
              <a:t> = </a:t>
            </a:r>
          </a:p>
          <a:p>
            <a:pPr marL="0" indent="0">
              <a:buNone/>
            </a:pPr>
            <a:r>
              <a:rPr lang="it-IT" dirty="0">
                <a:solidFill>
                  <a:schemeClr val="tx1"/>
                </a:solidFill>
              </a:rPr>
              <a:t>Fare le stesse cose con il 100% degli alunni, evitando ogni forma di marginalizzazione; sviluppo del massimo potenziale cognitivo, metacognitivo, culturale</a:t>
            </a:r>
          </a:p>
        </p:txBody>
      </p:sp>
    </p:spTree>
    <p:extLst>
      <p:ext uri="{BB962C8B-B14F-4D97-AF65-F5344CB8AC3E}">
        <p14:creationId xmlns:p14="http://schemas.microsoft.com/office/powerpoint/2010/main" val="49782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2E608E-81D2-40FD-987D-5D2D84E94587}"/>
              </a:ext>
            </a:extLst>
          </p:cNvPr>
          <p:cNvSpPr>
            <a:spLocks noGrp="1"/>
          </p:cNvSpPr>
          <p:nvPr>
            <p:ph type="title"/>
          </p:nvPr>
        </p:nvSpPr>
        <p:spPr>
          <a:xfrm>
            <a:off x="758614" y="758613"/>
            <a:ext cx="11487573" cy="1845439"/>
          </a:xfrm>
        </p:spPr>
        <p:txBody>
          <a:bodyPr>
            <a:normAutofit/>
          </a:bodyPr>
          <a:lstStyle/>
          <a:p>
            <a:pPr algn="ctr"/>
            <a:r>
              <a:rPr lang="it-IT" dirty="0"/>
              <a:t>Universal design for learning o </a:t>
            </a:r>
            <a:br>
              <a:rPr lang="it-IT" dirty="0"/>
            </a:br>
            <a:r>
              <a:rPr lang="it-IT" dirty="0" err="1"/>
              <a:t>didatticA</a:t>
            </a:r>
            <a:r>
              <a:rPr lang="it-IT" dirty="0"/>
              <a:t> universale</a:t>
            </a:r>
          </a:p>
        </p:txBody>
      </p:sp>
      <p:sp>
        <p:nvSpPr>
          <p:cNvPr id="2" name="Segnaposto testo 1">
            <a:extLst>
              <a:ext uri="{FF2B5EF4-FFF2-40B4-BE49-F238E27FC236}">
                <a16:creationId xmlns:a16="http://schemas.microsoft.com/office/drawing/2014/main" id="{7DDB0D55-FBD4-4127-B662-4A54A70FE98E}"/>
              </a:ext>
            </a:extLst>
          </p:cNvPr>
          <p:cNvSpPr>
            <a:spLocks noGrp="1"/>
          </p:cNvSpPr>
          <p:nvPr>
            <p:ph type="body" idx="1"/>
          </p:nvPr>
        </p:nvSpPr>
        <p:spPr>
          <a:xfrm>
            <a:off x="758612" y="2922104"/>
            <a:ext cx="10790657" cy="5639389"/>
          </a:xfrm>
        </p:spPr>
        <p:txBody>
          <a:bodyPr/>
          <a:lstStyle/>
          <a:p>
            <a:r>
              <a:rPr lang="it-IT" dirty="0">
                <a:solidFill>
                  <a:schemeClr val="tx1"/>
                </a:solidFill>
              </a:rPr>
              <a:t>“l’espressione Universal Design for Learning (UDL) indica una modalità di progettazione e di gestione della pratica educativa volta ad incontrare le diverse modalità di apprendimento e le diverse condizioni che possono presentarsi nei diversi contesti (principalmente scolastici)”</a:t>
            </a:r>
          </a:p>
          <a:p>
            <a:endParaRPr lang="it-IT" dirty="0">
              <a:solidFill>
                <a:schemeClr val="tx1"/>
              </a:solidFill>
            </a:endParaRPr>
          </a:p>
          <a:p>
            <a:r>
              <a:rPr lang="it-IT" dirty="0">
                <a:solidFill>
                  <a:schemeClr val="tx1"/>
                </a:solidFill>
              </a:rPr>
              <a:t>“Il termine Universal Design for Learning è stato coniato dall’architetto Ronald </a:t>
            </a:r>
            <a:r>
              <a:rPr lang="it-IT" dirty="0" err="1">
                <a:solidFill>
                  <a:schemeClr val="tx1"/>
                </a:solidFill>
              </a:rPr>
              <a:t>Mace</a:t>
            </a:r>
            <a:r>
              <a:rPr lang="it-IT" dirty="0">
                <a:solidFill>
                  <a:schemeClr val="tx1"/>
                </a:solidFill>
              </a:rPr>
              <a:t> per definire un metodo progettuale innovativo destinato a realizzare contesti inclusivi per le diverse attività umane (dall’abitazione, agli oggetti d’uso, ai contesti di studio, di tempo libero, all’urbanistica e all’arredo urbano e alla strutturazione dei luoghi di cultura, …)</a:t>
            </a:r>
          </a:p>
        </p:txBody>
      </p:sp>
    </p:spTree>
    <p:extLst>
      <p:ext uri="{BB962C8B-B14F-4D97-AF65-F5344CB8AC3E}">
        <p14:creationId xmlns:p14="http://schemas.microsoft.com/office/powerpoint/2010/main" val="335725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E93154AD-D4ED-46D1-8D4A-125C3AE72E3F}"/>
              </a:ext>
            </a:extLst>
          </p:cNvPr>
          <p:cNvSpPr>
            <a:spLocks noGrp="1"/>
          </p:cNvSpPr>
          <p:nvPr>
            <p:ph type="title"/>
          </p:nvPr>
        </p:nvSpPr>
        <p:spPr>
          <a:xfrm>
            <a:off x="758614" y="758613"/>
            <a:ext cx="11487573" cy="1686413"/>
          </a:xfrm>
        </p:spPr>
        <p:txBody>
          <a:bodyPr/>
          <a:lstStyle/>
          <a:p>
            <a:r>
              <a:rPr lang="it-IT" dirty="0"/>
              <a:t>Il messaggio di «lettera a una professoressa» secondo </a:t>
            </a:r>
            <a:r>
              <a:rPr lang="it-IT" dirty="0" err="1"/>
              <a:t>dario</a:t>
            </a:r>
            <a:r>
              <a:rPr lang="it-IT" dirty="0"/>
              <a:t> </a:t>
            </a:r>
            <a:r>
              <a:rPr lang="it-IT" dirty="0" err="1"/>
              <a:t>ianes</a:t>
            </a:r>
            <a:endParaRPr lang="it-IT" dirty="0"/>
          </a:p>
        </p:txBody>
      </p:sp>
      <p:sp>
        <p:nvSpPr>
          <p:cNvPr id="4" name="Segnaposto testo 3">
            <a:extLst>
              <a:ext uri="{FF2B5EF4-FFF2-40B4-BE49-F238E27FC236}">
                <a16:creationId xmlns:a16="http://schemas.microsoft.com/office/drawing/2014/main" id="{998D1783-140C-4B6E-BEF5-E13C3C94EB6B}"/>
              </a:ext>
            </a:extLst>
          </p:cNvPr>
          <p:cNvSpPr>
            <a:spLocks noGrp="1"/>
          </p:cNvSpPr>
          <p:nvPr>
            <p:ph type="body" idx="1"/>
          </p:nvPr>
        </p:nvSpPr>
        <p:spPr>
          <a:xfrm>
            <a:off x="758612" y="2445026"/>
            <a:ext cx="10810535" cy="6116467"/>
          </a:xfrm>
        </p:spPr>
        <p:txBody>
          <a:bodyPr/>
          <a:lstStyle/>
          <a:p>
            <a:pPr algn="ctr"/>
            <a:r>
              <a:rPr lang="it-IT" dirty="0">
                <a:solidFill>
                  <a:schemeClr val="tx1"/>
                </a:solidFill>
              </a:rPr>
              <a:t>EQUITÀ ≠ UGUAGLIANZA</a:t>
            </a:r>
          </a:p>
          <a:p>
            <a:pPr algn="just"/>
            <a:r>
              <a:rPr lang="it-IT" dirty="0">
                <a:solidFill>
                  <a:schemeClr val="tx1"/>
                </a:solidFill>
              </a:rPr>
              <a:t>La vera uguaglianza è fare delle differenze che colmino, compensino quello che ciascuno si porta dentro.</a:t>
            </a:r>
          </a:p>
          <a:p>
            <a:pPr algn="just"/>
            <a:r>
              <a:rPr lang="it-IT" dirty="0">
                <a:solidFill>
                  <a:schemeClr val="tx1"/>
                </a:solidFill>
              </a:rPr>
              <a:t>VALORE DELL’ETEROGENEITÀ </a:t>
            </a:r>
          </a:p>
        </p:txBody>
      </p:sp>
    </p:spTree>
    <p:extLst>
      <p:ext uri="{BB962C8B-B14F-4D97-AF65-F5344CB8AC3E}">
        <p14:creationId xmlns:p14="http://schemas.microsoft.com/office/powerpoint/2010/main" val="228358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are parti uguali tra disuguali">
            <a:extLst>
              <a:ext uri="{FF2B5EF4-FFF2-40B4-BE49-F238E27FC236}">
                <a16:creationId xmlns:a16="http://schemas.microsoft.com/office/drawing/2014/main" id="{566D86FD-3B5F-4683-BF50-737DD6247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44" y="1642877"/>
            <a:ext cx="11588312" cy="5188225"/>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testo 7">
            <a:extLst>
              <a:ext uri="{FF2B5EF4-FFF2-40B4-BE49-F238E27FC236}">
                <a16:creationId xmlns:a16="http://schemas.microsoft.com/office/drawing/2014/main" id="{2B5841A7-4B75-4D87-A4BC-FE3DF6EFBD66}"/>
              </a:ext>
            </a:extLst>
          </p:cNvPr>
          <p:cNvSpPr>
            <a:spLocks noGrp="1"/>
          </p:cNvSpPr>
          <p:nvPr>
            <p:ph type="body" sz="half" idx="4294967295"/>
          </p:nvPr>
        </p:nvSpPr>
        <p:spPr>
          <a:xfrm>
            <a:off x="7935913" y="6997700"/>
            <a:ext cx="5068887" cy="1908175"/>
          </a:xfrm>
        </p:spPr>
        <p:txBody>
          <a:bodyPr>
            <a:normAutofit fontScale="92500" lnSpcReduction="10000"/>
          </a:bodyPr>
          <a:lstStyle/>
          <a:p>
            <a:endParaRPr lang="it-IT" dirty="0"/>
          </a:p>
          <a:p>
            <a:r>
              <a:rPr lang="it-IT" dirty="0">
                <a:solidFill>
                  <a:schemeClr val="bg1"/>
                </a:solidFill>
              </a:rPr>
              <a:t>Don Lorenzo Milani in «Lettera a una professoressa» (1967)</a:t>
            </a:r>
          </a:p>
          <a:p>
            <a:endParaRPr lang="it-IT" dirty="0">
              <a:solidFill>
                <a:schemeClr val="bg1"/>
              </a:solidFill>
            </a:endParaRPr>
          </a:p>
        </p:txBody>
      </p:sp>
    </p:spTree>
    <p:extLst>
      <p:ext uri="{BB962C8B-B14F-4D97-AF65-F5344CB8AC3E}">
        <p14:creationId xmlns:p14="http://schemas.microsoft.com/office/powerpoint/2010/main" val="78962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133F3-DB5A-492E-A421-6458CA99D587}"/>
              </a:ext>
            </a:extLst>
          </p:cNvPr>
          <p:cNvSpPr>
            <a:spLocks noGrp="1"/>
          </p:cNvSpPr>
          <p:nvPr>
            <p:ph type="title"/>
          </p:nvPr>
        </p:nvSpPr>
        <p:spPr>
          <a:xfrm>
            <a:off x="758614" y="758614"/>
            <a:ext cx="11487573" cy="433494"/>
          </a:xfrm>
        </p:spPr>
        <p:txBody>
          <a:bodyPr>
            <a:normAutofit fontScale="90000"/>
          </a:bodyPr>
          <a:lstStyle/>
          <a:p>
            <a:endParaRPr lang="it-IT"/>
          </a:p>
        </p:txBody>
      </p:sp>
      <p:sp>
        <p:nvSpPr>
          <p:cNvPr id="3" name="Segnaposto testo 2">
            <a:extLst>
              <a:ext uri="{FF2B5EF4-FFF2-40B4-BE49-F238E27FC236}">
                <a16:creationId xmlns:a16="http://schemas.microsoft.com/office/drawing/2014/main" id="{31D2BFFB-E19F-486A-BC08-24E88A6FBF51}"/>
              </a:ext>
            </a:extLst>
          </p:cNvPr>
          <p:cNvSpPr>
            <a:spLocks noGrp="1"/>
          </p:cNvSpPr>
          <p:nvPr>
            <p:ph type="body" idx="1"/>
          </p:nvPr>
        </p:nvSpPr>
        <p:spPr>
          <a:xfrm>
            <a:off x="758613" y="1431236"/>
            <a:ext cx="11487572" cy="7130258"/>
          </a:xfrm>
        </p:spPr>
        <p:txBody>
          <a:bodyPr/>
          <a:lstStyle/>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 riferimento allo stato di convivenza civile si pone la prospettiva o valore dell’ INCLUSIONE,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principio e obiettivo di una società accogliente</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disponibile a modificare le proprie conoscenze ed abitudini a fronte della compresenza di soggetti disabili.</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Normalizzazione = </a:t>
            </a:r>
            <a:r>
              <a:rPr lang="it-IT" sz="2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la diversità diventa normale</a:t>
            </a:r>
            <a:r>
              <a:rPr lang="it-IT"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si declina idealmente come una normale diversità</a:t>
            </a:r>
            <a:endParaRPr lang="it-IT"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490023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0E81F-6C47-4244-BC7A-08E7286A3C97}"/>
              </a:ext>
            </a:extLst>
          </p:cNvPr>
          <p:cNvSpPr>
            <a:spLocks noGrp="1"/>
          </p:cNvSpPr>
          <p:nvPr>
            <p:ph type="title"/>
          </p:nvPr>
        </p:nvSpPr>
        <p:spPr>
          <a:xfrm>
            <a:off x="758613" y="221901"/>
            <a:ext cx="11487573" cy="215422"/>
          </a:xfrm>
        </p:spPr>
        <p:txBody>
          <a:bodyPr>
            <a:normAutofit fontScale="90000"/>
          </a:bodyPr>
          <a:lstStyle/>
          <a:p>
            <a:endParaRPr lang="it-IT" dirty="0"/>
          </a:p>
        </p:txBody>
      </p:sp>
      <p:pic>
        <p:nvPicPr>
          <p:cNvPr id="5" name="Immagine 4">
            <a:extLst>
              <a:ext uri="{FF2B5EF4-FFF2-40B4-BE49-F238E27FC236}">
                <a16:creationId xmlns:a16="http://schemas.microsoft.com/office/drawing/2014/main" id="{6741CBF2-DAD3-4577-B382-AA60587066AD}"/>
              </a:ext>
            </a:extLst>
          </p:cNvPr>
          <p:cNvPicPr>
            <a:picLocks noChangeAspect="1"/>
          </p:cNvPicPr>
          <p:nvPr/>
        </p:nvPicPr>
        <p:blipFill>
          <a:blip r:embed="rId2"/>
          <a:stretch>
            <a:fillRect/>
          </a:stretch>
        </p:blipFill>
        <p:spPr>
          <a:xfrm>
            <a:off x="1930003" y="1267655"/>
            <a:ext cx="9144793" cy="7218290"/>
          </a:xfrm>
          <a:prstGeom prst="rect">
            <a:avLst/>
          </a:prstGeom>
        </p:spPr>
      </p:pic>
      <p:sp>
        <p:nvSpPr>
          <p:cNvPr id="3" name="Segnaposto testo 2">
            <a:extLst>
              <a:ext uri="{FF2B5EF4-FFF2-40B4-BE49-F238E27FC236}">
                <a16:creationId xmlns:a16="http://schemas.microsoft.com/office/drawing/2014/main" id="{554F4569-468E-45B8-BC4C-5A384F070A49}"/>
              </a:ext>
            </a:extLst>
          </p:cNvPr>
          <p:cNvSpPr>
            <a:spLocks noGrp="1"/>
          </p:cNvSpPr>
          <p:nvPr>
            <p:ph type="body" idx="1"/>
          </p:nvPr>
        </p:nvSpPr>
        <p:spPr>
          <a:xfrm>
            <a:off x="758613" y="1510748"/>
            <a:ext cx="9078830" cy="7050745"/>
          </a:xfrm>
        </p:spPr>
        <p:txBody>
          <a:bodyPr/>
          <a:lstStyle/>
          <a:p>
            <a:endParaRPr lang="it-IT" dirty="0"/>
          </a:p>
        </p:txBody>
      </p:sp>
    </p:spTree>
    <p:extLst>
      <p:ext uri="{BB962C8B-B14F-4D97-AF65-F5344CB8AC3E}">
        <p14:creationId xmlns:p14="http://schemas.microsoft.com/office/powerpoint/2010/main" val="167251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D2FC218-CA1F-4D3F-8253-466407C22290}"/>
              </a:ext>
            </a:extLst>
          </p:cNvPr>
          <p:cNvSpPr>
            <a:spLocks noGrp="1"/>
          </p:cNvSpPr>
          <p:nvPr>
            <p:ph type="title"/>
          </p:nvPr>
        </p:nvSpPr>
        <p:spPr>
          <a:xfrm>
            <a:off x="758614" y="758613"/>
            <a:ext cx="11487573" cy="1268969"/>
          </a:xfrm>
        </p:spPr>
        <p:txBody>
          <a:bodyPr>
            <a:normAutofit fontScale="90000"/>
          </a:bodyPr>
          <a:lstStyle/>
          <a:p>
            <a:r>
              <a:rPr lang="it-IT" b="1" dirty="0"/>
              <a:t>Brainstorming in modalità cooperative learning (Kagan)</a:t>
            </a:r>
            <a:br>
              <a:rPr lang="it-IT" b="1" dirty="0"/>
            </a:br>
            <a:r>
              <a:rPr lang="it-IT" b="1" dirty="0"/>
              <a:t>intervista a tre passi</a:t>
            </a:r>
          </a:p>
        </p:txBody>
      </p:sp>
      <p:sp>
        <p:nvSpPr>
          <p:cNvPr id="3" name="Segnaposto contenuto 2">
            <a:extLst>
              <a:ext uri="{FF2B5EF4-FFF2-40B4-BE49-F238E27FC236}">
                <a16:creationId xmlns:a16="http://schemas.microsoft.com/office/drawing/2014/main" id="{C1015032-7812-417F-8FB0-D86F86989B5D}"/>
              </a:ext>
            </a:extLst>
          </p:cNvPr>
          <p:cNvSpPr>
            <a:spLocks noGrp="1"/>
          </p:cNvSpPr>
          <p:nvPr>
            <p:ph type="body" idx="1"/>
          </p:nvPr>
        </p:nvSpPr>
        <p:spPr>
          <a:xfrm>
            <a:off x="758613" y="1550505"/>
            <a:ext cx="11487572" cy="6951354"/>
          </a:xfrm>
        </p:spPr>
        <p:txBody>
          <a:bodyPr/>
          <a:lstStyle/>
          <a:p>
            <a:r>
              <a:rPr lang="it-IT" sz="2800" dirty="0">
                <a:solidFill>
                  <a:schemeClr val="tx1"/>
                </a:solidFill>
              </a:rPr>
              <a:t>1. </a:t>
            </a:r>
            <a:r>
              <a:rPr lang="it-IT" sz="2800" u="sng" dirty="0">
                <a:solidFill>
                  <a:schemeClr val="tx1"/>
                </a:solidFill>
              </a:rPr>
              <a:t>Lavoro individuale</a:t>
            </a:r>
          </a:p>
          <a:p>
            <a:br>
              <a:rPr lang="it-IT" sz="2800" dirty="0">
                <a:solidFill>
                  <a:schemeClr val="tx1"/>
                </a:solidFill>
              </a:rPr>
            </a:br>
            <a:r>
              <a:rPr lang="it-IT" sz="2800" dirty="0">
                <a:solidFill>
                  <a:schemeClr val="tx1"/>
                </a:solidFill>
              </a:rPr>
              <a:t>2. </a:t>
            </a:r>
            <a:r>
              <a:rPr lang="it-IT" sz="2800" u="sng" dirty="0">
                <a:solidFill>
                  <a:schemeClr val="tx1"/>
                </a:solidFill>
              </a:rPr>
              <a:t>Intervista di coppia</a:t>
            </a:r>
            <a:r>
              <a:rPr lang="it-IT" sz="2800" dirty="0">
                <a:solidFill>
                  <a:schemeClr val="tx1"/>
                </a:solidFill>
              </a:rPr>
              <a:t>: ciascuno intervista l’altro; come ogni buon giornalista, le domande si possono ampliare in base alle risposte dell’interlocutore</a:t>
            </a:r>
          </a:p>
          <a:p>
            <a:br>
              <a:rPr lang="it-IT" sz="2800" dirty="0">
                <a:solidFill>
                  <a:schemeClr val="tx1"/>
                </a:solidFill>
              </a:rPr>
            </a:br>
            <a:r>
              <a:rPr lang="it-IT" sz="2800" dirty="0">
                <a:solidFill>
                  <a:schemeClr val="tx1"/>
                </a:solidFill>
              </a:rPr>
              <a:t>3. </a:t>
            </a:r>
            <a:r>
              <a:rPr lang="it-IT" sz="2800" u="sng" dirty="0">
                <a:solidFill>
                  <a:schemeClr val="tx1"/>
                </a:solidFill>
              </a:rPr>
              <a:t>Le coppie si riuniscono in quartetti</a:t>
            </a:r>
            <a:r>
              <a:rPr lang="it-IT" sz="2800" dirty="0">
                <a:solidFill>
                  <a:schemeClr val="tx1"/>
                </a:solidFill>
              </a:rPr>
              <a:t>. Ciascuno ripete sinteticamente quello che ha ascoltato dal compagno di coppia e cosa ha appreso dall’intervista. Poi tutti discutono delle varie idee emerse </a:t>
            </a:r>
            <a:endParaRPr lang="it-IT" dirty="0">
              <a:solidFill>
                <a:schemeClr val="tx1"/>
              </a:solidFill>
            </a:endParaRPr>
          </a:p>
        </p:txBody>
      </p:sp>
    </p:spTree>
    <p:extLst>
      <p:ext uri="{BB962C8B-B14F-4D97-AF65-F5344CB8AC3E}">
        <p14:creationId xmlns:p14="http://schemas.microsoft.com/office/powerpoint/2010/main" val="866411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96D9F-38E6-4687-929F-BC584A221334}"/>
              </a:ext>
            </a:extLst>
          </p:cNvPr>
          <p:cNvSpPr>
            <a:spLocks noGrp="1"/>
          </p:cNvSpPr>
          <p:nvPr>
            <p:ph type="title"/>
          </p:nvPr>
        </p:nvSpPr>
        <p:spPr>
          <a:xfrm>
            <a:off x="758614" y="758614"/>
            <a:ext cx="11487573" cy="871404"/>
          </a:xfrm>
        </p:spPr>
        <p:txBody>
          <a:bodyPr>
            <a:normAutofit/>
          </a:bodyPr>
          <a:lstStyle/>
          <a:p>
            <a:pPr algn="ctr"/>
            <a:r>
              <a:rPr lang="it-IT" sz="4400" b="1" dirty="0"/>
              <a:t>Il </a:t>
            </a:r>
            <a:r>
              <a:rPr lang="it-IT" sz="4400" b="1" dirty="0" err="1"/>
              <a:t>brainwriting</a:t>
            </a:r>
            <a:r>
              <a:rPr lang="it-IT" sz="4400" b="1" dirty="0"/>
              <a:t> </a:t>
            </a:r>
          </a:p>
        </p:txBody>
      </p:sp>
      <p:sp>
        <p:nvSpPr>
          <p:cNvPr id="3" name="Segnaposto testo 2">
            <a:extLst>
              <a:ext uri="{FF2B5EF4-FFF2-40B4-BE49-F238E27FC236}">
                <a16:creationId xmlns:a16="http://schemas.microsoft.com/office/drawing/2014/main" id="{2695BE1C-D699-4477-9330-2FC273D34D27}"/>
              </a:ext>
            </a:extLst>
          </p:cNvPr>
          <p:cNvSpPr>
            <a:spLocks noGrp="1"/>
          </p:cNvSpPr>
          <p:nvPr>
            <p:ph type="body" idx="1"/>
          </p:nvPr>
        </p:nvSpPr>
        <p:spPr>
          <a:xfrm>
            <a:off x="758612" y="1908314"/>
            <a:ext cx="10949683" cy="6653180"/>
          </a:xfrm>
        </p:spPr>
        <p:txBody>
          <a:bodyPr/>
          <a:lstStyle/>
          <a:p>
            <a:r>
              <a:rPr lang="it-IT" dirty="0">
                <a:solidFill>
                  <a:schemeClr val="tx1"/>
                </a:solidFill>
              </a:rPr>
              <a:t>È una variante del BRAINSTORMING messa a punto dall’Istituto </a:t>
            </a:r>
            <a:r>
              <a:rPr lang="it-IT" dirty="0" err="1">
                <a:solidFill>
                  <a:schemeClr val="tx1"/>
                </a:solidFill>
              </a:rPr>
              <a:t>Battelle</a:t>
            </a:r>
            <a:r>
              <a:rPr lang="it-IT" dirty="0">
                <a:solidFill>
                  <a:schemeClr val="tx1"/>
                </a:solidFill>
              </a:rPr>
              <a:t> di Francoforte.</a:t>
            </a:r>
          </a:p>
          <a:p>
            <a:r>
              <a:rPr lang="it-IT" dirty="0">
                <a:solidFill>
                  <a:schemeClr val="tx1"/>
                </a:solidFill>
              </a:rPr>
              <a:t>Ogni partecipante deve essere fornito di un foglio su cui è scritta la parola o la frase stimolo e diviso in tante parti quanti sono i presenti.</a:t>
            </a:r>
          </a:p>
          <a:p>
            <a:r>
              <a:rPr lang="it-IT" dirty="0">
                <a:solidFill>
                  <a:schemeClr val="tx1"/>
                </a:solidFill>
              </a:rPr>
              <a:t>Ognuno scrive sotto la prima idea che gli viene in mente e passa il foglio al vicino di destra. Contemporaneamente, riceve un foglio da sinistra sul quale aggiungerà un’altra idea, stimolata anche dalla lettura di quella scritta dal compagno. Le parole o frasi non devono ripetersi. E così via, fino al completamento del giro.</a:t>
            </a:r>
          </a:p>
        </p:txBody>
      </p:sp>
    </p:spTree>
    <p:extLst>
      <p:ext uri="{BB962C8B-B14F-4D97-AF65-F5344CB8AC3E}">
        <p14:creationId xmlns:p14="http://schemas.microsoft.com/office/powerpoint/2010/main" val="3428290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C2FE56-964B-4427-AFDA-3164532AB454}"/>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44CA7A1D-CE23-4EDF-A8D3-5DFCB7FF4E64}"/>
              </a:ext>
            </a:extLst>
          </p:cNvPr>
          <p:cNvSpPr>
            <a:spLocks noGrp="1"/>
          </p:cNvSpPr>
          <p:nvPr>
            <p:ph type="body" idx="1"/>
          </p:nvPr>
        </p:nvSpPr>
        <p:spPr/>
        <p:txBody>
          <a:bodyPr/>
          <a:lstStyle/>
          <a:p>
            <a:r>
              <a:rPr lang="it-IT" sz="5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 lacrime non sono più lacrime ma parole, e le parole sono pietre” </a:t>
            </a:r>
          </a:p>
          <a:p>
            <a:pPr algn="r"/>
            <a:r>
              <a:rPr lang="it-IT"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Carlo Levi (1955)</a:t>
            </a:r>
          </a:p>
        </p:txBody>
      </p:sp>
    </p:spTree>
    <p:extLst>
      <p:ext uri="{BB962C8B-B14F-4D97-AF65-F5344CB8AC3E}">
        <p14:creationId xmlns:p14="http://schemas.microsoft.com/office/powerpoint/2010/main" val="4320597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G_4516.png" descr="IMG_4516.png"/>
          <p:cNvPicPr>
            <a:picLocks noGrp="1"/>
          </p:cNvPicPr>
          <p:nvPr>
            <p:ph type="pic" sz="half" idx="13"/>
          </p:nvPr>
        </p:nvPicPr>
        <p:blipFill>
          <a:blip r:embed="rId2"/>
          <a:stretch>
            <a:fillRect/>
          </a:stretch>
        </p:blipFill>
        <p:spPr>
          <a:xfrm>
            <a:off x="6502400" y="971550"/>
            <a:ext cx="6012012" cy="7810500"/>
          </a:xfrm>
          <a:prstGeom prst="rect">
            <a:avLst/>
          </a:prstGeom>
        </p:spPr>
      </p:pic>
      <p:pic>
        <p:nvPicPr>
          <p:cNvPr id="2" name="Immagine 1">
            <a:extLst>
              <a:ext uri="{FF2B5EF4-FFF2-40B4-BE49-F238E27FC236}">
                <a16:creationId xmlns:a16="http://schemas.microsoft.com/office/drawing/2014/main" id="{60C15CF3-6A2B-4A1E-967D-7706AD8879BF}"/>
              </a:ext>
            </a:extLst>
          </p:cNvPr>
          <p:cNvPicPr>
            <a:picLocks noChangeAspect="1"/>
          </p:cNvPicPr>
          <p:nvPr/>
        </p:nvPicPr>
        <p:blipFill>
          <a:blip r:embed="rId3"/>
          <a:stretch>
            <a:fillRect/>
          </a:stretch>
        </p:blipFill>
        <p:spPr>
          <a:xfrm>
            <a:off x="463550" y="3127410"/>
            <a:ext cx="5697984" cy="4371593"/>
          </a:xfrm>
          <a:prstGeom prst="rect">
            <a:avLst/>
          </a:prstGeom>
        </p:spPr>
      </p:pic>
      <p:sp>
        <p:nvSpPr>
          <p:cNvPr id="152" name="La disabilità…"/>
          <p:cNvSpPr txBox="1">
            <a:spLocks noGrp="1"/>
          </p:cNvSpPr>
          <p:nvPr>
            <p:ph type="body" sz="quarter" idx="1"/>
          </p:nvPr>
        </p:nvSpPr>
        <p:spPr>
          <a:xfrm>
            <a:off x="463550" y="7453284"/>
            <a:ext cx="5697984" cy="45719"/>
          </a:xfrm>
          <a:prstGeom prst="rect">
            <a:avLst/>
          </a:prstGeom>
        </p:spPr>
        <p:txBody>
          <a:bodyPr>
            <a:normAutofit fontScale="25000" lnSpcReduction="20000"/>
          </a:bodyPr>
          <a:lstStyle/>
          <a:p>
            <a:pPr defTabSz="457200">
              <a:lnSpc>
                <a:spcPct val="150000"/>
              </a:lnSpc>
              <a:defRPr sz="2500">
                <a:solidFill>
                  <a:srgbClr val="941100"/>
                </a:solidFill>
                <a:latin typeface="Helvetica"/>
                <a:ea typeface="Helvetica"/>
                <a:cs typeface="Helvetica"/>
                <a:sym typeface="Helvetica"/>
              </a:defRPr>
            </a:pPr>
            <a:endParaRPr dirty="0">
              <a:hlinkClick r:id="rId4"/>
            </a:endParaRPr>
          </a:p>
        </p:txBody>
      </p:sp>
    </p:spTree>
    <p:extLst>
      <p:ext uri="{BB962C8B-B14F-4D97-AF65-F5344CB8AC3E}">
        <p14:creationId xmlns:p14="http://schemas.microsoft.com/office/powerpoint/2010/main" val="231862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595119-A66E-4972-8C74-232E713B9055}"/>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9C525730-01DE-4605-8DC1-721EA8D9EAA5}"/>
              </a:ext>
            </a:extLst>
          </p:cNvPr>
          <p:cNvSpPr>
            <a:spLocks noGrp="1"/>
          </p:cNvSpPr>
          <p:nvPr>
            <p:ph type="body" idx="1"/>
          </p:nvPr>
        </p:nvSpPr>
        <p:spPr/>
        <p:txBody>
          <a:bodyPr>
            <a:normAutofit lnSpcReduction="10000"/>
          </a:bodyPr>
          <a:lstStyle/>
          <a:p>
            <a:pPr marL="0" lvl="0" indent="0" algn="ctr" defTabSz="457200" fontAlgn="base" hangingPunct="0">
              <a:lnSpc>
                <a:spcPct val="140000"/>
              </a:lnSpc>
              <a:spcBef>
                <a:spcPct val="0"/>
              </a:spcBef>
              <a:spcAft>
                <a:spcPct val="0"/>
              </a:spcAft>
              <a:buClrTx/>
              <a:buSzTx/>
              <a:buNone/>
            </a:pPr>
            <a:r>
              <a:rPr lang="it-IT" sz="4600" dirty="0">
                <a:solidFill>
                  <a:schemeClr val="tx1"/>
                </a:solidFill>
                <a:latin typeface="Casual" charset="0"/>
                <a:ea typeface="ＭＳ Ｐゴシック" charset="0"/>
                <a:cs typeface="Casual" charset="0"/>
                <a:sym typeface="Casual" charset="0"/>
              </a:rPr>
              <a:t>Espressioni, quali </a:t>
            </a:r>
            <a:r>
              <a:rPr lang="ja-JP" altLang="it-IT" sz="4600" dirty="0">
                <a:solidFill>
                  <a:schemeClr val="tx1"/>
                </a:solidFill>
                <a:latin typeface="Casual" charset="0"/>
                <a:ea typeface="ＭＳ Ｐゴシック" charset="0"/>
                <a:cs typeface="Casual" charset="0"/>
                <a:sym typeface="Casual" charset="0"/>
              </a:rPr>
              <a:t>“</a:t>
            </a:r>
            <a:r>
              <a:rPr lang="it-IT" sz="4600" dirty="0">
                <a:solidFill>
                  <a:schemeClr val="tx1"/>
                </a:solidFill>
                <a:latin typeface="Casual" charset="0"/>
                <a:ea typeface="ＭＳ Ｐゴシック" charset="0"/>
                <a:cs typeface="Casual" charset="0"/>
                <a:sym typeface="Casual" charset="0"/>
              </a:rPr>
              <a:t>persona handicappata, portatore di handicap, handicappato</a:t>
            </a:r>
            <a:r>
              <a:rPr lang="ja-JP" altLang="it-IT" sz="4600" dirty="0">
                <a:solidFill>
                  <a:schemeClr val="tx1"/>
                </a:solidFill>
                <a:latin typeface="Casual" charset="0"/>
                <a:ea typeface="ＭＳ Ｐゴシック" charset="0"/>
                <a:cs typeface="Casual" charset="0"/>
                <a:sym typeface="Casual" charset="0"/>
              </a:rPr>
              <a:t>“</a:t>
            </a:r>
            <a:r>
              <a:rPr lang="it-IT" sz="4600" dirty="0">
                <a:solidFill>
                  <a:schemeClr val="tx1"/>
                </a:solidFill>
                <a:latin typeface="Casual" charset="0"/>
                <a:ea typeface="ＭＳ Ｐゴシック" charset="0"/>
                <a:cs typeface="Casual" charset="0"/>
                <a:sym typeface="Casual" charset="0"/>
              </a:rPr>
              <a:t>, sottintendono implicitamente che la persona debba essere sempre svantaggiata giacché non si riconosce alla persona la possibilità di liberarsi dallo svantaggio, dall’handicap.</a:t>
            </a:r>
          </a:p>
          <a:p>
            <a:endParaRPr lang="it-IT" dirty="0"/>
          </a:p>
        </p:txBody>
      </p:sp>
    </p:spTree>
    <p:extLst>
      <p:ext uri="{BB962C8B-B14F-4D97-AF65-F5344CB8AC3E}">
        <p14:creationId xmlns:p14="http://schemas.microsoft.com/office/powerpoint/2010/main" val="144925791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52FB87-0A80-48D9-AB6A-EEDAB3D8F0DA}"/>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947C9441-29FF-4BC3-9C35-9EF24113B7CE}"/>
              </a:ext>
            </a:extLst>
          </p:cNvPr>
          <p:cNvSpPr>
            <a:spLocks noGrp="1"/>
          </p:cNvSpPr>
          <p:nvPr>
            <p:ph type="body" idx="1"/>
          </p:nvPr>
        </p:nvSpPr>
        <p:spPr/>
        <p:txBody>
          <a:bodyPr/>
          <a:lstStyle/>
          <a:p>
            <a:endParaRPr lang="it-IT" dirty="0"/>
          </a:p>
        </p:txBody>
      </p:sp>
      <p:pic>
        <p:nvPicPr>
          <p:cNvPr id="4" name="pasted-image.pdf">
            <a:extLst>
              <a:ext uri="{FF2B5EF4-FFF2-40B4-BE49-F238E27FC236}">
                <a16:creationId xmlns:a16="http://schemas.microsoft.com/office/drawing/2014/main" id="{CFFE077F-D8C4-493C-95C3-E0C72F7D87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309688"/>
            <a:ext cx="5788025" cy="713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283">
            <a:extLst>
              <a:ext uri="{FF2B5EF4-FFF2-40B4-BE49-F238E27FC236}">
                <a16:creationId xmlns:a16="http://schemas.microsoft.com/office/drawing/2014/main" id="{802369E3-0DAA-433B-A1E3-68D8DC841C14}"/>
              </a:ext>
            </a:extLst>
          </p:cNvPr>
          <p:cNvSpPr>
            <a:spLocks noChangeArrowheads="1"/>
          </p:cNvSpPr>
          <p:nvPr/>
        </p:nvSpPr>
        <p:spPr bwMode="auto">
          <a:xfrm>
            <a:off x="6904038" y="1986265"/>
            <a:ext cx="5416550" cy="5781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50800" tIns="50800" rIns="50800" bIns="50800" anchor="ctr">
            <a:spAutoFit/>
          </a:bodyPr>
          <a:lstStyle/>
          <a:p>
            <a:pPr algn="ctr" fontAlgn="base" hangingPunct="0">
              <a:spcBef>
                <a:spcPct val="0"/>
              </a:spcBef>
              <a:spcAft>
                <a:spcPct val="0"/>
              </a:spcAft>
            </a:pPr>
            <a:r>
              <a:rPr lang="it-IT" sz="4100" dirty="0">
                <a:latin typeface="Casual" charset="0"/>
                <a:ea typeface="ＭＳ Ｐゴシック" charset="0"/>
                <a:cs typeface="Casual" charset="0"/>
                <a:sym typeface="Casual" charset="0"/>
              </a:rPr>
              <a:t>Iacopo Melio,</a:t>
            </a:r>
          </a:p>
          <a:p>
            <a:pPr algn="ctr" fontAlgn="base" hangingPunct="0">
              <a:spcBef>
                <a:spcPct val="0"/>
              </a:spcBef>
              <a:spcAft>
                <a:spcPct val="0"/>
              </a:spcAft>
            </a:pPr>
            <a:r>
              <a:rPr lang="it-IT" sz="4100" dirty="0">
                <a:latin typeface="Casual" charset="0"/>
                <a:ea typeface="ＭＳ Ｐゴシック" charset="0"/>
                <a:cs typeface="Casual" charset="0"/>
                <a:sym typeface="Casual" charset="0"/>
              </a:rPr>
              <a:t>il giovane disabile che ha lanciato la campagna #</a:t>
            </a:r>
            <a:r>
              <a:rPr lang="it-IT" sz="4100" dirty="0" err="1">
                <a:latin typeface="Casual" charset="0"/>
                <a:ea typeface="ＭＳ Ｐゴシック" charset="0"/>
                <a:cs typeface="Casual" charset="0"/>
                <a:sym typeface="Casual" charset="0"/>
              </a:rPr>
              <a:t>vorreiprendereiltreno</a:t>
            </a:r>
            <a:r>
              <a:rPr lang="it-IT" sz="4100" dirty="0">
                <a:latin typeface="Casual" charset="0"/>
                <a:ea typeface="ＭＳ Ｐゴシック" charset="0"/>
                <a:cs typeface="Casual" charset="0"/>
                <a:sym typeface="Casual" charset="0"/>
              </a:rPr>
              <a:t> per segnalare le difficoltà che hanno le persone con handicap a viaggiare sui mezzi pubblici.</a:t>
            </a:r>
          </a:p>
        </p:txBody>
      </p:sp>
    </p:spTree>
    <p:extLst>
      <p:ext uri="{BB962C8B-B14F-4D97-AF65-F5344CB8AC3E}">
        <p14:creationId xmlns:p14="http://schemas.microsoft.com/office/powerpoint/2010/main" val="199881709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A1FE454C-BDA1-4694-B5B7-20595432587E}"/>
              </a:ext>
            </a:extLst>
          </p:cNvPr>
          <p:cNvSpPr>
            <a:spLocks noGrp="1"/>
          </p:cNvSpPr>
          <p:nvPr>
            <p:ph type="body" sz="half" idx="4294967295"/>
          </p:nvPr>
        </p:nvSpPr>
        <p:spPr>
          <a:xfrm>
            <a:off x="6502401" y="874643"/>
            <a:ext cx="5761858" cy="7253357"/>
          </a:xfrm>
        </p:spPr>
        <p:txBody>
          <a:bodyPr>
            <a:normAutofit/>
          </a:bodyPr>
          <a:lstStyle/>
          <a:p>
            <a:pPr marL="0" lvl="0" indent="0" algn="ctr" defTabSz="584200" fontAlgn="base">
              <a:lnSpc>
                <a:spcPct val="130000"/>
              </a:lnSpc>
              <a:spcBef>
                <a:spcPct val="0"/>
              </a:spcBef>
              <a:spcAft>
                <a:spcPct val="0"/>
              </a:spcAft>
              <a:buClrTx/>
              <a:buSzTx/>
              <a:buNone/>
            </a:pPr>
            <a:r>
              <a:rPr lang="it-IT" sz="3200" dirty="0">
                <a:solidFill>
                  <a:schemeClr val="tx1"/>
                </a:solidFill>
                <a:latin typeface="Helvetica Light" charset="0"/>
                <a:ea typeface="ＭＳ Ｐゴシック" charset="0"/>
                <a:sym typeface="Helvetica Light" charset="0"/>
              </a:rPr>
              <a:t>«Inclusione non significa accaparramento </a:t>
            </a:r>
            <a:r>
              <a:rPr lang="it-IT" sz="3200" dirty="0" err="1">
                <a:solidFill>
                  <a:schemeClr val="tx1"/>
                </a:solidFill>
                <a:latin typeface="Helvetica Light" charset="0"/>
                <a:ea typeface="ＭＳ Ｐゴシック" charset="0"/>
                <a:sym typeface="Helvetica Light" charset="0"/>
              </a:rPr>
              <a:t>assimilatorio</a:t>
            </a:r>
            <a:r>
              <a:rPr lang="it-IT" sz="3200" dirty="0">
                <a:solidFill>
                  <a:schemeClr val="tx1"/>
                </a:solidFill>
                <a:latin typeface="Helvetica Light" charset="0"/>
                <a:ea typeface="ＭＳ Ｐゴシック" charset="0"/>
                <a:sym typeface="Helvetica Light" charset="0"/>
              </a:rPr>
              <a:t>, né chiusura contro il diverso. Inclusione dell'altro significa piuttosto che i confini della comunità sono aperti a tutti: anche, e soprattutto, a coloro che sono reciprocamente estranei o che estranei vogliono rimanere»</a:t>
            </a:r>
          </a:p>
          <a:p>
            <a:endParaRPr lang="it-IT" dirty="0"/>
          </a:p>
        </p:txBody>
      </p:sp>
      <p:pic>
        <p:nvPicPr>
          <p:cNvPr id="7" name="Immagine 6">
            <a:extLst>
              <a:ext uri="{FF2B5EF4-FFF2-40B4-BE49-F238E27FC236}">
                <a16:creationId xmlns:a16="http://schemas.microsoft.com/office/drawing/2014/main" id="{37021264-0D41-45D3-BD62-90831F75F9DD}"/>
              </a:ext>
            </a:extLst>
          </p:cNvPr>
          <p:cNvPicPr>
            <a:picLocks noChangeAspect="1"/>
          </p:cNvPicPr>
          <p:nvPr/>
        </p:nvPicPr>
        <p:blipFill>
          <a:blip r:embed="rId2"/>
          <a:stretch>
            <a:fillRect/>
          </a:stretch>
        </p:blipFill>
        <p:spPr>
          <a:xfrm>
            <a:off x="1521051" y="1705083"/>
            <a:ext cx="4228956" cy="6343434"/>
          </a:xfrm>
          <a:prstGeom prst="rect">
            <a:avLst/>
          </a:prstGeom>
        </p:spPr>
      </p:pic>
      <p:sp>
        <p:nvSpPr>
          <p:cNvPr id="8" name="Rettangolo 7">
            <a:extLst>
              <a:ext uri="{FF2B5EF4-FFF2-40B4-BE49-F238E27FC236}">
                <a16:creationId xmlns:a16="http://schemas.microsoft.com/office/drawing/2014/main" id="{82C25CB4-F54C-47F6-B63F-AF4725017460}"/>
              </a:ext>
            </a:extLst>
          </p:cNvPr>
          <p:cNvSpPr/>
          <p:nvPr/>
        </p:nvSpPr>
        <p:spPr>
          <a:xfrm>
            <a:off x="6394026" y="7694507"/>
            <a:ext cx="5870233" cy="1015663"/>
          </a:xfrm>
          <a:prstGeom prst="rect">
            <a:avLst/>
          </a:prstGeom>
        </p:spPr>
        <p:txBody>
          <a:bodyPr wrap="square">
            <a:spAutoFit/>
          </a:bodyPr>
          <a:lstStyle/>
          <a:p>
            <a:pPr algn="ctr">
              <a:spcAft>
                <a:spcPts val="0"/>
              </a:spcAft>
            </a:pPr>
            <a:r>
              <a:rPr lang="it-IT" sz="2000" dirty="0" err="1">
                <a:latin typeface="Calibri"/>
                <a:ea typeface="Calibri"/>
                <a:cs typeface="Times New Roman"/>
              </a:rPr>
              <a:t>Jürgen</a:t>
            </a:r>
            <a:r>
              <a:rPr lang="it-IT" sz="2000" dirty="0">
                <a:latin typeface="Calibri"/>
                <a:ea typeface="Calibri"/>
                <a:cs typeface="Times New Roman"/>
              </a:rPr>
              <a:t> </a:t>
            </a:r>
            <a:r>
              <a:rPr lang="it-IT" sz="2000" dirty="0" err="1">
                <a:latin typeface="Calibri"/>
                <a:ea typeface="Calibri"/>
                <a:cs typeface="Times New Roman"/>
              </a:rPr>
              <a:t>Habermas</a:t>
            </a:r>
            <a:r>
              <a:rPr lang="it-IT" sz="2000" dirty="0">
                <a:latin typeface="Calibri"/>
                <a:ea typeface="Calibri"/>
                <a:cs typeface="Times New Roman"/>
              </a:rPr>
              <a:t> (Düsseldorf, 18 giugno 1929)</a:t>
            </a:r>
          </a:p>
          <a:p>
            <a:pPr algn="ctr">
              <a:spcAft>
                <a:spcPts val="0"/>
              </a:spcAft>
            </a:pPr>
            <a:r>
              <a:rPr lang="it-IT" sz="2000" dirty="0">
                <a:latin typeface="Calibri"/>
                <a:ea typeface="Calibri"/>
                <a:cs typeface="Times New Roman"/>
              </a:rPr>
              <a:t>sociologo, filosofo, politologo, epistemologo</a:t>
            </a:r>
          </a:p>
          <a:p>
            <a:pPr algn="ctr">
              <a:spcAft>
                <a:spcPts val="0"/>
              </a:spcAft>
            </a:pPr>
            <a:r>
              <a:rPr lang="it-IT" sz="2000" dirty="0">
                <a:latin typeface="Calibri"/>
                <a:ea typeface="Calibri"/>
                <a:cs typeface="Times New Roman"/>
              </a:rPr>
              <a:t>tra i principali esponenti della Scuola di Francoforte.</a:t>
            </a:r>
          </a:p>
        </p:txBody>
      </p:sp>
    </p:spTree>
    <p:extLst>
      <p:ext uri="{BB962C8B-B14F-4D97-AF65-F5344CB8AC3E}">
        <p14:creationId xmlns:p14="http://schemas.microsoft.com/office/powerpoint/2010/main" val="1313608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EBF7E1B9-B2BB-4035-8D87-07BCAA130FAA}"/>
              </a:ext>
            </a:extLst>
          </p:cNvPr>
          <p:cNvSpPr>
            <a:spLocks noGrp="1"/>
          </p:cNvSpPr>
          <p:nvPr>
            <p:ph type="title"/>
          </p:nvPr>
        </p:nvSpPr>
        <p:spPr/>
        <p:txBody>
          <a:bodyPr/>
          <a:lstStyle/>
          <a:p>
            <a:endParaRPr lang="it-IT"/>
          </a:p>
        </p:txBody>
      </p:sp>
      <p:sp>
        <p:nvSpPr>
          <p:cNvPr id="9" name="Segnaposto immagine 8">
            <a:extLst>
              <a:ext uri="{FF2B5EF4-FFF2-40B4-BE49-F238E27FC236}">
                <a16:creationId xmlns:a16="http://schemas.microsoft.com/office/drawing/2014/main" id="{FB7D20C3-3965-4D70-8F34-1047D880E5DA}"/>
              </a:ext>
            </a:extLst>
          </p:cNvPr>
          <p:cNvSpPr>
            <a:spLocks noGrp="1"/>
          </p:cNvSpPr>
          <p:nvPr>
            <p:ph type="pic" idx="13"/>
          </p:nvPr>
        </p:nvSpPr>
        <p:spPr/>
      </p:sp>
      <p:sp>
        <p:nvSpPr>
          <p:cNvPr id="8" name="Segnaposto testo 7">
            <a:extLst>
              <a:ext uri="{FF2B5EF4-FFF2-40B4-BE49-F238E27FC236}">
                <a16:creationId xmlns:a16="http://schemas.microsoft.com/office/drawing/2014/main" id="{F90A1DAE-9D9E-4E59-8BA7-1CC8B4E85C9E}"/>
              </a:ext>
            </a:extLst>
          </p:cNvPr>
          <p:cNvSpPr>
            <a:spLocks noGrp="1"/>
          </p:cNvSpPr>
          <p:nvPr>
            <p:ph type="body" sz="half" idx="2"/>
          </p:nvPr>
        </p:nvSpPr>
        <p:spPr>
          <a:xfrm>
            <a:off x="6394350" y="1300480"/>
            <a:ext cx="5069117" cy="7108024"/>
          </a:xfrm>
        </p:spPr>
        <p:txBody>
          <a:bodyPr>
            <a:normAutofit lnSpcReduction="10000"/>
          </a:bodyPr>
          <a:lstStyle/>
          <a:p>
            <a:pPr lvl="0" defTabSz="649288" fontAlgn="base" hangingPunct="0">
              <a:spcBef>
                <a:spcPct val="0"/>
              </a:spcBef>
              <a:spcAft>
                <a:spcPct val="0"/>
              </a:spcAft>
              <a:buClrTx/>
              <a:buSzTx/>
            </a:pPr>
            <a:r>
              <a:rPr lang="ja-JP" altLang="it-IT" sz="3400" i="1" dirty="0">
                <a:solidFill>
                  <a:srgbClr val="000000"/>
                </a:solidFill>
                <a:latin typeface="Helvetica Neue" charset="0"/>
                <a:ea typeface="ＭＳ Ｐゴシック" charset="0"/>
                <a:cs typeface="Helvetica Neue" charset="0"/>
                <a:sym typeface="Helvetica Neue" charset="0"/>
              </a:rPr>
              <a:t>“</a:t>
            </a:r>
            <a:r>
              <a:rPr lang="it-IT" sz="3400" i="1" dirty="0">
                <a:solidFill>
                  <a:schemeClr val="tx1"/>
                </a:solidFill>
                <a:latin typeface="Helvetica Neue" charset="0"/>
                <a:ea typeface="ＭＳ Ｐゴシック" charset="0"/>
                <a:cs typeface="Helvetica Neue" charset="0"/>
                <a:sym typeface="Helvetica Neue" charset="0"/>
              </a:rPr>
              <a:t>La nostra maestra ha una teoria interessante ...</a:t>
            </a:r>
          </a:p>
          <a:p>
            <a:pPr lvl="0" defTabSz="649288" fontAlgn="base" hangingPunct="0">
              <a:spcBef>
                <a:spcPct val="0"/>
              </a:spcBef>
              <a:spcAft>
                <a:spcPct val="0"/>
              </a:spcAft>
              <a:buClrTx/>
              <a:buSzTx/>
            </a:pPr>
            <a:r>
              <a:rPr lang="it-IT" sz="3400" i="1" dirty="0">
                <a:solidFill>
                  <a:schemeClr val="tx1"/>
                </a:solidFill>
                <a:latin typeface="Helvetica Neue" charset="0"/>
                <a:ea typeface="ＭＳ Ｐゴシック" charset="0"/>
                <a:cs typeface="Helvetica Neue" charset="0"/>
                <a:sym typeface="Helvetica Neue" charset="0"/>
              </a:rPr>
              <a:t>… dice che l</a:t>
            </a:r>
            <a:r>
              <a:rPr lang="ja-JP" altLang="it-IT" sz="3400" i="1" dirty="0">
                <a:solidFill>
                  <a:schemeClr val="tx1"/>
                </a:solidFill>
                <a:latin typeface="Helvetica Neue" charset="0"/>
                <a:ea typeface="ＭＳ Ｐゴシック" charset="0"/>
                <a:cs typeface="Helvetica Neue" charset="0"/>
                <a:sym typeface="Helvetica Neue" charset="0"/>
              </a:rPr>
              <a:t>’</a:t>
            </a:r>
            <a:r>
              <a:rPr lang="it-IT" sz="3400" i="1" dirty="0">
                <a:solidFill>
                  <a:schemeClr val="tx1"/>
                </a:solidFill>
                <a:latin typeface="Helvetica Neue" charset="0"/>
                <a:ea typeface="ＭＳ Ｐゴシック" charset="0"/>
                <a:cs typeface="Helvetica Neue" charset="0"/>
                <a:sym typeface="Helvetica Neue" charset="0"/>
              </a:rPr>
              <a:t>insegnamento è come il bowling ...</a:t>
            </a:r>
          </a:p>
          <a:p>
            <a:pPr lvl="0" defTabSz="649288" fontAlgn="base" hangingPunct="0">
              <a:spcBef>
                <a:spcPct val="0"/>
              </a:spcBef>
              <a:spcAft>
                <a:spcPct val="0"/>
              </a:spcAft>
              <a:buClrTx/>
              <a:buSzTx/>
            </a:pPr>
            <a:endParaRPr lang="it-IT" sz="3400" i="1" dirty="0">
              <a:solidFill>
                <a:schemeClr val="tx1"/>
              </a:solidFill>
              <a:latin typeface="Helvetica Neue" charset="0"/>
              <a:ea typeface="ＭＳ Ｐゴシック" charset="0"/>
              <a:cs typeface="Helvetica Neue" charset="0"/>
              <a:sym typeface="Helvetica Neue" charset="0"/>
            </a:endParaRPr>
          </a:p>
          <a:p>
            <a:pPr lvl="0" defTabSz="649288" fontAlgn="base" hangingPunct="0">
              <a:spcBef>
                <a:spcPct val="0"/>
              </a:spcBef>
              <a:spcAft>
                <a:spcPct val="0"/>
              </a:spcAft>
              <a:buClrTx/>
              <a:buSzTx/>
            </a:pPr>
            <a:br>
              <a:rPr lang="it-IT" sz="3400" i="1" dirty="0">
                <a:solidFill>
                  <a:schemeClr val="tx1"/>
                </a:solidFill>
                <a:latin typeface="Helvetica Neue" charset="0"/>
                <a:ea typeface="ＭＳ Ｐゴシック" charset="0"/>
                <a:cs typeface="Helvetica Neue" charset="0"/>
                <a:sym typeface="Helvetica Neue" charset="0"/>
              </a:rPr>
            </a:br>
            <a:r>
              <a:rPr lang="it-IT" sz="3400" i="1" dirty="0">
                <a:solidFill>
                  <a:schemeClr val="tx1"/>
                </a:solidFill>
                <a:latin typeface="Helvetica Neue" charset="0"/>
                <a:ea typeface="ＭＳ Ｐゴシック" charset="0"/>
                <a:cs typeface="Helvetica Neue" charset="0"/>
                <a:sym typeface="Helvetica Neue" charset="0"/>
              </a:rPr>
              <a:t>...si può solo tirare la boccia nel mezzo e sperare di toccare il maggior numero di studenti</a:t>
            </a:r>
            <a:r>
              <a:rPr lang="ja-JP" altLang="it-IT" sz="3400" i="1" dirty="0">
                <a:solidFill>
                  <a:schemeClr val="tx1"/>
                </a:solidFill>
                <a:latin typeface="Helvetica Neue" charset="0"/>
                <a:ea typeface="ＭＳ Ｐゴシック" charset="0"/>
                <a:cs typeface="Helvetica Neue" charset="0"/>
                <a:sym typeface="Helvetica Neue" charset="0"/>
              </a:rPr>
              <a:t>”</a:t>
            </a:r>
            <a:r>
              <a:rPr lang="it-IT" sz="3400" i="1" dirty="0">
                <a:solidFill>
                  <a:schemeClr val="tx1"/>
                </a:solidFill>
                <a:latin typeface="Helvetica Neue" charset="0"/>
                <a:ea typeface="ＭＳ Ｐゴシック" charset="0"/>
                <a:cs typeface="Helvetica Neue" charset="0"/>
                <a:sym typeface="Helvetica Neue" charset="0"/>
              </a:rPr>
              <a:t>.</a:t>
            </a:r>
          </a:p>
          <a:p>
            <a:pPr lvl="0" defTabSz="649288" fontAlgn="base" hangingPunct="0">
              <a:spcBef>
                <a:spcPct val="0"/>
              </a:spcBef>
              <a:spcAft>
                <a:spcPct val="0"/>
              </a:spcAft>
              <a:buClrTx/>
              <a:buSzTx/>
            </a:pPr>
            <a:endParaRPr lang="it-IT" sz="3400" i="1" dirty="0">
              <a:solidFill>
                <a:schemeClr val="tx1"/>
              </a:solidFill>
              <a:latin typeface="Helvetica Neue" charset="0"/>
              <a:ea typeface="ＭＳ Ｐゴシック" charset="0"/>
              <a:cs typeface="Helvetica Neue" charset="0"/>
              <a:sym typeface="Helvetica Neue" charset="0"/>
            </a:endParaRPr>
          </a:p>
          <a:p>
            <a:pPr lvl="0" defTabSz="649288" fontAlgn="base" hangingPunct="0">
              <a:spcBef>
                <a:spcPct val="0"/>
              </a:spcBef>
              <a:spcAft>
                <a:spcPct val="0"/>
              </a:spcAft>
              <a:buClrTx/>
              <a:buSzTx/>
            </a:pPr>
            <a:r>
              <a:rPr lang="ja-JP" altLang="it-IT" sz="3400" i="1" dirty="0">
                <a:solidFill>
                  <a:schemeClr val="tx1"/>
                </a:solidFill>
                <a:latin typeface="Helvetica Neue" charset="0"/>
                <a:ea typeface="ＭＳ Ｐゴシック" charset="0"/>
                <a:cs typeface="Helvetica Neue" charset="0"/>
                <a:sym typeface="Helvetica Neue" charset="0"/>
              </a:rPr>
              <a:t>“</a:t>
            </a:r>
            <a:r>
              <a:rPr lang="it-IT" sz="3400" i="1" dirty="0">
                <a:solidFill>
                  <a:schemeClr val="tx1"/>
                </a:solidFill>
                <a:latin typeface="Helvetica Neue" charset="0"/>
                <a:ea typeface="ＭＳ Ｐゴシック" charset="0"/>
                <a:cs typeface="Helvetica Neue" charset="0"/>
                <a:sym typeface="Helvetica Neue" charset="0"/>
              </a:rPr>
              <a:t>Deve essere una giocatrice tremenda!</a:t>
            </a:r>
            <a:r>
              <a:rPr lang="ja-JP" altLang="it-IT" sz="3400" i="1" dirty="0">
                <a:solidFill>
                  <a:schemeClr val="tx1"/>
                </a:solidFill>
                <a:latin typeface="Helvetica Neue" charset="0"/>
                <a:ea typeface="ＭＳ Ｐゴシック" charset="0"/>
                <a:cs typeface="Helvetica Neue" charset="0"/>
                <a:sym typeface="Helvetica Neue" charset="0"/>
              </a:rPr>
              <a:t>”</a:t>
            </a:r>
            <a:endParaRPr lang="it-IT" sz="3400" i="1" dirty="0">
              <a:solidFill>
                <a:schemeClr val="tx1"/>
              </a:solidFill>
              <a:latin typeface="Helvetica Neue" charset="0"/>
              <a:ea typeface="ＭＳ Ｐゴシック" charset="0"/>
              <a:cs typeface="Helvetica Neue" charset="0"/>
              <a:sym typeface="Helvetica Neue" charset="0"/>
            </a:endParaRPr>
          </a:p>
          <a:p>
            <a:endParaRPr lang="it-IT" dirty="0"/>
          </a:p>
        </p:txBody>
      </p:sp>
      <p:pic>
        <p:nvPicPr>
          <p:cNvPr id="10" name="Immagine 245">
            <a:extLst>
              <a:ext uri="{FF2B5EF4-FFF2-40B4-BE49-F238E27FC236}">
                <a16:creationId xmlns:a16="http://schemas.microsoft.com/office/drawing/2014/main" id="{B2BCF8A4-1539-4286-AC16-2BF4201C4F3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41413" y="806450"/>
            <a:ext cx="4795837" cy="792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78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D3F3B98-9E1E-4227-B936-3F4DC5B38E09}"/>
              </a:ext>
            </a:extLst>
          </p:cNvPr>
          <p:cNvSpPr>
            <a:spLocks noGrp="1"/>
          </p:cNvSpPr>
          <p:nvPr>
            <p:ph type="title"/>
          </p:nvPr>
        </p:nvSpPr>
        <p:spPr>
          <a:xfrm>
            <a:off x="758614" y="758614"/>
            <a:ext cx="11487573" cy="652744"/>
          </a:xfrm>
        </p:spPr>
        <p:txBody>
          <a:bodyPr>
            <a:normAutofit fontScale="90000"/>
          </a:bodyPr>
          <a:lstStyle/>
          <a:p>
            <a:endParaRPr lang="it-IT" dirty="0"/>
          </a:p>
        </p:txBody>
      </p:sp>
      <p:sp>
        <p:nvSpPr>
          <p:cNvPr id="6" name="Segnaposto testo 5">
            <a:extLst>
              <a:ext uri="{FF2B5EF4-FFF2-40B4-BE49-F238E27FC236}">
                <a16:creationId xmlns:a16="http://schemas.microsoft.com/office/drawing/2014/main" id="{D8AC27C5-1CA8-443D-8137-894AFF2A3CD9}"/>
              </a:ext>
            </a:extLst>
          </p:cNvPr>
          <p:cNvSpPr>
            <a:spLocks noGrp="1"/>
          </p:cNvSpPr>
          <p:nvPr>
            <p:ph type="body" idx="1"/>
          </p:nvPr>
        </p:nvSpPr>
        <p:spPr>
          <a:xfrm>
            <a:off x="758612" y="1749288"/>
            <a:ext cx="11287613" cy="6812206"/>
          </a:xfrm>
        </p:spPr>
        <p:txBody>
          <a:bodyPr>
            <a:normAutofit/>
          </a:bodyPr>
          <a:lstStyle/>
          <a:p>
            <a:pPr algn="ctr"/>
            <a:r>
              <a:rPr lang="it-IT" sz="4800" dirty="0">
                <a:solidFill>
                  <a:schemeClr val="tx1"/>
                </a:solidFill>
              </a:rPr>
              <a:t>L’AZIONE DIDATTICA si caratterizza per:</a:t>
            </a:r>
          </a:p>
          <a:p>
            <a:pPr algn="ctr"/>
            <a:endParaRPr lang="it-IT" sz="4800" dirty="0">
              <a:solidFill>
                <a:schemeClr val="tx1"/>
              </a:solidFill>
            </a:endParaRPr>
          </a:p>
          <a:p>
            <a:pPr marL="457200" indent="-457200" algn="ctr">
              <a:buFontTx/>
              <a:buChar char="-"/>
            </a:pPr>
            <a:r>
              <a:rPr lang="it-IT" sz="4800" dirty="0">
                <a:solidFill>
                  <a:schemeClr val="tx1"/>
                </a:solidFill>
              </a:rPr>
              <a:t>SISTEMATICITÀ</a:t>
            </a:r>
          </a:p>
          <a:p>
            <a:pPr marL="457200" indent="-457200" algn="ctr">
              <a:buFontTx/>
              <a:buChar char="-"/>
            </a:pPr>
            <a:r>
              <a:rPr lang="it-IT" sz="4800" dirty="0">
                <a:solidFill>
                  <a:schemeClr val="tx1"/>
                </a:solidFill>
              </a:rPr>
              <a:t>INTENZIONALITÀ  </a:t>
            </a:r>
          </a:p>
        </p:txBody>
      </p:sp>
    </p:spTree>
    <p:extLst>
      <p:ext uri="{BB962C8B-B14F-4D97-AF65-F5344CB8AC3E}">
        <p14:creationId xmlns:p14="http://schemas.microsoft.com/office/powerpoint/2010/main" val="147137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1FF90-BB29-4B7E-8937-288A8713CC76}"/>
              </a:ext>
            </a:extLst>
          </p:cNvPr>
          <p:cNvSpPr>
            <a:spLocks noGrp="1"/>
          </p:cNvSpPr>
          <p:nvPr>
            <p:ph type="title"/>
          </p:nvPr>
        </p:nvSpPr>
        <p:spPr>
          <a:xfrm>
            <a:off x="758614" y="758613"/>
            <a:ext cx="11487573" cy="1368361"/>
          </a:xfrm>
        </p:spPr>
        <p:txBody>
          <a:bodyPr>
            <a:normAutofit/>
          </a:bodyPr>
          <a:lstStyle/>
          <a:p>
            <a:pPr algn="ctr"/>
            <a:r>
              <a:rPr lang="it-IT" sz="4400" b="1" dirty="0"/>
              <a:t>Sistematicità</a:t>
            </a:r>
          </a:p>
        </p:txBody>
      </p:sp>
      <p:sp>
        <p:nvSpPr>
          <p:cNvPr id="3" name="Segnaposto testo 2">
            <a:extLst>
              <a:ext uri="{FF2B5EF4-FFF2-40B4-BE49-F238E27FC236}">
                <a16:creationId xmlns:a16="http://schemas.microsoft.com/office/drawing/2014/main" id="{7308FAB4-BE7C-4E97-AC11-DE4DA7BE859D}"/>
              </a:ext>
            </a:extLst>
          </p:cNvPr>
          <p:cNvSpPr>
            <a:spLocks noGrp="1"/>
          </p:cNvSpPr>
          <p:nvPr>
            <p:ph type="body" idx="1"/>
          </p:nvPr>
        </p:nvSpPr>
        <p:spPr>
          <a:xfrm>
            <a:off x="758613" y="2126974"/>
            <a:ext cx="11487572" cy="6434519"/>
          </a:xfrm>
        </p:spPr>
        <p:txBody>
          <a:bodyPr>
            <a:normAutofit fontScale="92500" lnSpcReduction="10000"/>
          </a:bodyPr>
          <a:lstStyle/>
          <a:p>
            <a:pPr lvl="0" algn="ctr" defTabSz="584200" fontAlgn="base">
              <a:spcBef>
                <a:spcPct val="0"/>
              </a:spcBef>
              <a:spcAft>
                <a:spcPct val="0"/>
              </a:spcAft>
              <a:buClrTx/>
              <a:buSzTx/>
            </a:pPr>
            <a:r>
              <a:rPr lang="it-IT" sz="3600" dirty="0">
                <a:solidFill>
                  <a:schemeClr val="tx1"/>
                </a:solidFill>
                <a:latin typeface="Helvetica Light" charset="0"/>
                <a:ea typeface="ＭＳ Ｐゴシック" charset="0"/>
                <a:sym typeface="Helvetica Light" charset="0"/>
              </a:rPr>
              <a:t>L’azione educativa deve essere una sequenza</a:t>
            </a:r>
          </a:p>
          <a:p>
            <a:pPr lvl="0" algn="ctr" defTabSz="584200" fontAlgn="base">
              <a:spcBef>
                <a:spcPct val="0"/>
              </a:spcBef>
              <a:spcAft>
                <a:spcPct val="0"/>
              </a:spcAft>
              <a:buClrTx/>
              <a:buSzTx/>
            </a:pPr>
            <a:r>
              <a:rPr lang="it-IT" sz="3600" dirty="0">
                <a:solidFill>
                  <a:schemeClr val="tx1"/>
                </a:solidFill>
                <a:latin typeface="Helvetica Light" charset="0"/>
                <a:ea typeface="ＭＳ Ｐゴシック" charset="0"/>
                <a:sym typeface="Helvetica Light" charset="0"/>
              </a:rPr>
              <a:t>composta da:</a:t>
            </a:r>
          </a:p>
          <a:p>
            <a:pPr lvl="0" defTabSz="584200" fontAlgn="base">
              <a:spcBef>
                <a:spcPct val="0"/>
              </a:spcBef>
              <a:spcAft>
                <a:spcPct val="0"/>
              </a:spcAft>
              <a:buClrTx/>
              <a:buSzTx/>
            </a:pPr>
            <a:endParaRPr lang="it-IT" sz="3600" dirty="0">
              <a:solidFill>
                <a:schemeClr val="tx1"/>
              </a:solidFill>
              <a:latin typeface="Helvetica Light" charset="0"/>
              <a:ea typeface="ＭＳ Ｐゴシック" charset="0"/>
              <a:sym typeface="Helvetica Light" charset="0"/>
            </a:endParaRP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analisi della realtà</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ricerca del tipo di intervento educativo da sviluppare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progettazione iniziale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programmazione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azione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verifica dell’azione, sia durante sia al termine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valutazione</a:t>
            </a:r>
          </a:p>
          <a:p>
            <a:pPr marL="571500" lvl="0" indent="-571500" defTabSz="584200" fontAlgn="base">
              <a:lnSpc>
                <a:spcPct val="130000"/>
              </a:lnSpc>
              <a:spcBef>
                <a:spcPct val="0"/>
              </a:spcBef>
              <a:spcAft>
                <a:spcPct val="0"/>
              </a:spcAft>
              <a:buClrTx/>
              <a:buSzTx/>
              <a:buFont typeface="Arial"/>
              <a:buChar char="•"/>
            </a:pPr>
            <a:r>
              <a:rPr lang="it-IT" sz="3600" dirty="0">
                <a:solidFill>
                  <a:schemeClr val="tx1"/>
                </a:solidFill>
                <a:latin typeface="Helvetica Light" charset="0"/>
                <a:ea typeface="ＭＳ Ｐゴシック" charset="0"/>
                <a:sym typeface="Helvetica Light" charset="0"/>
              </a:rPr>
              <a:t>sviluppo successivo della progettazione iniziale</a:t>
            </a:r>
          </a:p>
          <a:p>
            <a:endParaRPr lang="it-IT" dirty="0"/>
          </a:p>
        </p:txBody>
      </p:sp>
    </p:spTree>
    <p:extLst>
      <p:ext uri="{BB962C8B-B14F-4D97-AF65-F5344CB8AC3E}">
        <p14:creationId xmlns:p14="http://schemas.microsoft.com/office/powerpoint/2010/main" val="530962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979AA3-F5BB-43ED-9272-688E17727066}"/>
              </a:ext>
            </a:extLst>
          </p:cNvPr>
          <p:cNvSpPr>
            <a:spLocks noGrp="1"/>
          </p:cNvSpPr>
          <p:nvPr>
            <p:ph type="title"/>
          </p:nvPr>
        </p:nvSpPr>
        <p:spPr>
          <a:xfrm>
            <a:off x="758614" y="758614"/>
            <a:ext cx="11487573" cy="1129822"/>
          </a:xfrm>
        </p:spPr>
        <p:txBody>
          <a:bodyPr>
            <a:normAutofit/>
          </a:bodyPr>
          <a:lstStyle/>
          <a:p>
            <a:pPr algn="ctr"/>
            <a:r>
              <a:rPr lang="it-IT" sz="4400" b="1" dirty="0"/>
              <a:t>intenzionalità</a:t>
            </a:r>
          </a:p>
        </p:txBody>
      </p:sp>
      <p:sp>
        <p:nvSpPr>
          <p:cNvPr id="3" name="Segnaposto testo 2">
            <a:extLst>
              <a:ext uri="{FF2B5EF4-FFF2-40B4-BE49-F238E27FC236}">
                <a16:creationId xmlns:a16="http://schemas.microsoft.com/office/drawing/2014/main" id="{D3B15E86-ED5E-4F9F-9369-812419DD0D02}"/>
              </a:ext>
            </a:extLst>
          </p:cNvPr>
          <p:cNvSpPr>
            <a:spLocks noGrp="1"/>
          </p:cNvSpPr>
          <p:nvPr>
            <p:ph type="body" idx="1"/>
          </p:nvPr>
        </p:nvSpPr>
        <p:spPr>
          <a:xfrm>
            <a:off x="758612" y="2166730"/>
            <a:ext cx="11487573" cy="6394763"/>
          </a:xfrm>
        </p:spPr>
        <p:txBody>
          <a:bodyPr/>
          <a:lstStyle/>
          <a:p>
            <a:pPr lvl="0" algn="ctr" defTabSz="584200" fontAlgn="base">
              <a:spcBef>
                <a:spcPct val="0"/>
              </a:spcBef>
              <a:spcAft>
                <a:spcPct val="0"/>
              </a:spcAft>
              <a:buClrTx/>
              <a:buSzTx/>
            </a:pPr>
            <a:r>
              <a:rPr lang="it-IT" sz="3600" dirty="0">
                <a:solidFill>
                  <a:schemeClr val="tx1"/>
                </a:solidFill>
                <a:latin typeface="Helvetica Light" charset="0"/>
                <a:ea typeface="ＭＳ Ｐゴシック" charset="0"/>
                <a:sym typeface="Helvetica Light" charset="0"/>
              </a:rPr>
              <a:t>Consiste nella consapevolezza della scelta che si è fatta e nell’impegno a portarla avanti.</a:t>
            </a:r>
          </a:p>
          <a:p>
            <a:pPr lvl="0" algn="ctr" defTabSz="584200" fontAlgn="base">
              <a:spcBef>
                <a:spcPct val="0"/>
              </a:spcBef>
              <a:spcAft>
                <a:spcPct val="0"/>
              </a:spcAft>
              <a:buClrTx/>
              <a:buSzTx/>
            </a:pPr>
            <a:endParaRPr lang="it-IT" sz="3600" dirty="0">
              <a:solidFill>
                <a:schemeClr val="tx1"/>
              </a:solidFill>
              <a:latin typeface="Helvetica Light" charset="0"/>
              <a:ea typeface="ＭＳ Ｐゴシック" charset="0"/>
              <a:sym typeface="Helvetica Light" charset="0"/>
            </a:endParaRPr>
          </a:p>
          <a:p>
            <a:pPr lvl="0" algn="ctr" defTabSz="584200" fontAlgn="base">
              <a:spcBef>
                <a:spcPct val="0"/>
              </a:spcBef>
              <a:spcAft>
                <a:spcPct val="0"/>
              </a:spcAft>
              <a:buClrTx/>
              <a:buSzTx/>
            </a:pPr>
            <a:r>
              <a:rPr lang="it-IT" sz="3600" dirty="0">
                <a:solidFill>
                  <a:schemeClr val="tx1"/>
                </a:solidFill>
                <a:latin typeface="Helvetica Light" charset="0"/>
                <a:ea typeface="ＭＳ Ｐゴシック" charset="0"/>
                <a:sym typeface="Helvetica Light" charset="0"/>
              </a:rPr>
              <a:t>Consapevolezza e impegno</a:t>
            </a:r>
          </a:p>
          <a:p>
            <a:pPr lvl="0" algn="ctr" defTabSz="584200" fontAlgn="base">
              <a:spcBef>
                <a:spcPct val="0"/>
              </a:spcBef>
              <a:spcAft>
                <a:spcPct val="0"/>
              </a:spcAft>
              <a:buClrTx/>
              <a:buSzTx/>
            </a:pPr>
            <a:r>
              <a:rPr lang="it-IT" sz="3600" dirty="0">
                <a:solidFill>
                  <a:schemeClr val="tx1"/>
                </a:solidFill>
                <a:latin typeface="Helvetica Light" charset="0"/>
                <a:ea typeface="ＭＳ Ｐゴシック" charset="0"/>
                <a:sym typeface="Helvetica Light" charset="0"/>
              </a:rPr>
              <a:t>determinano i pilastri sui quali si fonda l’azione dell’educatore.</a:t>
            </a:r>
          </a:p>
          <a:p>
            <a:endParaRPr lang="it-IT" dirty="0"/>
          </a:p>
        </p:txBody>
      </p:sp>
    </p:spTree>
    <p:extLst>
      <p:ext uri="{BB962C8B-B14F-4D97-AF65-F5344CB8AC3E}">
        <p14:creationId xmlns:p14="http://schemas.microsoft.com/office/powerpoint/2010/main" val="180739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MENOMAZIONE"/>
          <p:cNvSpPr txBox="1">
            <a:spLocks noGrp="1"/>
          </p:cNvSpPr>
          <p:nvPr>
            <p:ph type="title"/>
          </p:nvPr>
        </p:nvSpPr>
        <p:spPr>
          <a:xfrm>
            <a:off x="787400" y="1003300"/>
            <a:ext cx="11430000" cy="2438400"/>
          </a:xfrm>
          <a:prstGeom prst="rect">
            <a:avLst/>
          </a:prstGeom>
        </p:spPr>
        <p:txBody>
          <a:bodyPr/>
          <a:lstStyle/>
          <a:p>
            <a:pPr algn="ctr"/>
            <a:r>
              <a:rPr dirty="0">
                <a:solidFill>
                  <a:schemeClr val="tx1"/>
                </a:solidFill>
                <a:latin typeface="Calibri" panose="020F0502020204030204" pitchFamily="34" charset="0"/>
              </a:rPr>
              <a:t>MENOMAZIONE</a:t>
            </a:r>
          </a:p>
        </p:txBody>
      </p:sp>
      <p:sp>
        <p:nvSpPr>
          <p:cNvPr id="155" name="DISABILITA"/>
          <p:cNvSpPr txBox="1"/>
          <p:nvPr/>
        </p:nvSpPr>
        <p:spPr>
          <a:xfrm>
            <a:off x="3974243" y="4225339"/>
            <a:ext cx="4681859"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rPr dirty="0">
                <a:solidFill>
                  <a:schemeClr val="tx1"/>
                </a:solidFill>
                <a:latin typeface="Calibri" panose="020F0502020204030204" pitchFamily="34" charset="0"/>
              </a:rPr>
              <a:t>DISABILI</a:t>
            </a:r>
            <a:r>
              <a:rPr lang="it-IT" dirty="0">
                <a:solidFill>
                  <a:schemeClr val="tx1"/>
                </a:solidFill>
                <a:latin typeface="Calibri" panose="020F0502020204030204" pitchFamily="34" charset="0"/>
              </a:rPr>
              <a:t>TÀ </a:t>
            </a:r>
            <a:endParaRPr dirty="0">
              <a:solidFill>
                <a:schemeClr val="tx1"/>
              </a:solidFill>
              <a:latin typeface="Calibri" panose="020F0502020204030204" pitchFamily="34" charset="0"/>
            </a:endParaRPr>
          </a:p>
        </p:txBody>
      </p:sp>
      <p:sp>
        <p:nvSpPr>
          <p:cNvPr id="156" name="HANDICAP"/>
          <p:cNvSpPr txBox="1"/>
          <p:nvPr/>
        </p:nvSpPr>
        <p:spPr>
          <a:xfrm>
            <a:off x="3353523" y="6994491"/>
            <a:ext cx="8555227"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rPr lang="it-IT" dirty="0">
                <a:latin typeface="Calibri" panose="020F0502020204030204" pitchFamily="34" charset="0"/>
              </a:rPr>
              <a:t>   </a:t>
            </a:r>
            <a:r>
              <a:rPr dirty="0">
                <a:solidFill>
                  <a:schemeClr val="tx1"/>
                </a:solidFill>
                <a:latin typeface="Calibri" panose="020F0502020204030204" pitchFamily="34" charset="0"/>
              </a:rPr>
              <a:t>HANDICAP</a:t>
            </a:r>
            <a:r>
              <a:rPr lang="it-IT" dirty="0">
                <a:solidFill>
                  <a:schemeClr val="tx1"/>
                </a:solidFill>
                <a:latin typeface="Calibri" panose="020F0502020204030204" pitchFamily="34" charset="0"/>
              </a:rPr>
              <a:t> </a:t>
            </a:r>
            <a:r>
              <a:rPr lang="it-IT" dirty="0">
                <a:solidFill>
                  <a:schemeClr val="bg1"/>
                </a:solidFill>
                <a:latin typeface="Calibri" panose="020F0502020204030204" pitchFamily="34" charset="0"/>
              </a:rPr>
              <a:t>    </a:t>
            </a:r>
            <a:r>
              <a:rPr lang="it-IT" sz="3200" dirty="0">
                <a:solidFill>
                  <a:schemeClr val="tx1"/>
                </a:solidFill>
                <a:latin typeface="Calibri" panose="020F0502020204030204" pitchFamily="34" charset="0"/>
              </a:rPr>
              <a:t>(ICIDH 1980)  </a:t>
            </a:r>
            <a:endParaRPr sz="3200" dirty="0">
              <a:solidFill>
                <a:schemeClr val="tx1"/>
              </a:solidFill>
              <a:latin typeface="Calibri" panose="020F050202020403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7481F8-F70B-4EF5-B38E-E3465F1F08CA}"/>
              </a:ext>
            </a:extLst>
          </p:cNvPr>
          <p:cNvSpPr>
            <a:spLocks noGrp="1"/>
          </p:cNvSpPr>
          <p:nvPr>
            <p:ph type="title"/>
          </p:nvPr>
        </p:nvSpPr>
        <p:spPr>
          <a:xfrm>
            <a:off x="758614" y="758614"/>
            <a:ext cx="11487573" cy="1268970"/>
          </a:xfrm>
        </p:spPr>
        <p:txBody>
          <a:bodyPr>
            <a:normAutofit/>
          </a:bodyPr>
          <a:lstStyle/>
          <a:p>
            <a:pPr algn="ctr"/>
            <a:r>
              <a:rPr lang="it-IT" sz="4400" b="1" i="1" dirty="0">
                <a:latin typeface="Calibri" panose="020F0502020204030204" pitchFamily="34" charset="0"/>
              </a:rPr>
              <a:t>Rischio «</a:t>
            </a:r>
            <a:r>
              <a:rPr lang="it-IT" sz="4400" b="1" i="1" dirty="0" err="1">
                <a:latin typeface="Calibri" panose="020F0502020204030204" pitchFamily="34" charset="0"/>
              </a:rPr>
              <a:t>burn</a:t>
            </a:r>
            <a:r>
              <a:rPr lang="it-IT" sz="4400" b="1" i="1" dirty="0">
                <a:latin typeface="Calibri" panose="020F0502020204030204" pitchFamily="34" charset="0"/>
              </a:rPr>
              <a:t> out»</a:t>
            </a:r>
          </a:p>
        </p:txBody>
      </p:sp>
      <p:sp>
        <p:nvSpPr>
          <p:cNvPr id="3" name="Segnaposto testo 2">
            <a:extLst>
              <a:ext uri="{FF2B5EF4-FFF2-40B4-BE49-F238E27FC236}">
                <a16:creationId xmlns:a16="http://schemas.microsoft.com/office/drawing/2014/main" id="{506C7E47-65B2-48C7-8E25-0AFEE1B93F23}"/>
              </a:ext>
            </a:extLst>
          </p:cNvPr>
          <p:cNvSpPr>
            <a:spLocks noGrp="1"/>
          </p:cNvSpPr>
          <p:nvPr>
            <p:ph type="body" idx="1"/>
          </p:nvPr>
        </p:nvSpPr>
        <p:spPr>
          <a:xfrm>
            <a:off x="758613" y="2027584"/>
            <a:ext cx="11208100" cy="6533909"/>
          </a:xfrm>
        </p:spPr>
        <p:txBody>
          <a:bodyPr/>
          <a:lstStyle/>
          <a:p>
            <a:r>
              <a:rPr lang="it-IT" dirty="0">
                <a:solidFill>
                  <a:schemeClr val="tx1"/>
                </a:solidFill>
              </a:rPr>
              <a:t>La </a:t>
            </a:r>
            <a:r>
              <a:rPr lang="it-IT" b="1" dirty="0">
                <a:solidFill>
                  <a:schemeClr val="tx1"/>
                </a:solidFill>
              </a:rPr>
              <a:t>sindrome da burnout</a:t>
            </a:r>
            <a:r>
              <a:rPr lang="it-IT" dirty="0">
                <a:solidFill>
                  <a:schemeClr val="tx1"/>
                </a:solidFill>
              </a:rPr>
              <a:t> (o più semplicemente </a:t>
            </a:r>
            <a:r>
              <a:rPr lang="it-IT" b="1" dirty="0">
                <a:solidFill>
                  <a:schemeClr val="tx1"/>
                </a:solidFill>
              </a:rPr>
              <a:t>burnout</a:t>
            </a:r>
            <a:r>
              <a:rPr lang="it-IT" dirty="0">
                <a:solidFill>
                  <a:schemeClr val="tx1"/>
                </a:solidFill>
              </a:rPr>
              <a:t>) è l'esito patologico di un processo </a:t>
            </a:r>
            <a:r>
              <a:rPr lang="it-IT" dirty="0" err="1">
                <a:solidFill>
                  <a:schemeClr val="tx1"/>
                </a:solidFill>
              </a:rPr>
              <a:t>stressogeno</a:t>
            </a:r>
            <a:r>
              <a:rPr lang="it-IT" dirty="0">
                <a:solidFill>
                  <a:schemeClr val="tx1"/>
                </a:solidFill>
              </a:rPr>
              <a:t> che interessa, in varia misura, diversi operatori e professionisti che sono impegnati quotidianamente e ripetutamente in attività che implicano le relazioni interpersonali.</a:t>
            </a:r>
          </a:p>
          <a:p>
            <a:r>
              <a:rPr lang="it-IT" dirty="0">
                <a:solidFill>
                  <a:schemeClr val="tx1"/>
                </a:solidFill>
              </a:rPr>
              <a:t>3 DIMENSIONI:</a:t>
            </a:r>
          </a:p>
          <a:p>
            <a:r>
              <a:rPr lang="it-IT" dirty="0">
                <a:solidFill>
                  <a:schemeClr val="tx1"/>
                </a:solidFill>
              </a:rPr>
              <a:t>- deterioramento dell'impegno nei confronti del lavoro;</a:t>
            </a:r>
          </a:p>
          <a:p>
            <a:r>
              <a:rPr lang="it-IT" dirty="0">
                <a:solidFill>
                  <a:schemeClr val="tx1"/>
                </a:solidFill>
              </a:rPr>
              <a:t>- deterioramento delle emozioni originariamente associate al lavoro;</a:t>
            </a:r>
          </a:p>
          <a:p>
            <a:r>
              <a:rPr lang="it-IT" dirty="0">
                <a:solidFill>
                  <a:schemeClr val="tx1"/>
                </a:solidFill>
              </a:rPr>
              <a:t>- un problema di adattamento tra la persona ed il lavoro, a causa delle eccessive richieste di quest'ultimo.</a:t>
            </a:r>
          </a:p>
          <a:p>
            <a:endParaRPr lang="it-IT" dirty="0"/>
          </a:p>
        </p:txBody>
      </p:sp>
    </p:spTree>
    <p:extLst>
      <p:ext uri="{BB962C8B-B14F-4D97-AF65-F5344CB8AC3E}">
        <p14:creationId xmlns:p14="http://schemas.microsoft.com/office/powerpoint/2010/main" val="139131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vignette maestre">
            <a:extLst>
              <a:ext uri="{FF2B5EF4-FFF2-40B4-BE49-F238E27FC236}">
                <a16:creationId xmlns:a16="http://schemas.microsoft.com/office/drawing/2014/main" id="{2955DE68-6076-48F0-9019-C19059ABE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1061779"/>
            <a:ext cx="8507896" cy="773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11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78D9462-A33E-4BE6-A116-661BA927E8FF}"/>
              </a:ext>
            </a:extLst>
          </p:cNvPr>
          <p:cNvSpPr>
            <a:spLocks noGrp="1"/>
          </p:cNvSpPr>
          <p:nvPr>
            <p:ph type="title"/>
          </p:nvPr>
        </p:nvSpPr>
        <p:spPr>
          <a:xfrm>
            <a:off x="758614" y="758613"/>
            <a:ext cx="11487573" cy="1249091"/>
          </a:xfrm>
        </p:spPr>
        <p:txBody>
          <a:bodyPr>
            <a:normAutofit fontScale="90000"/>
          </a:bodyPr>
          <a:lstStyle/>
          <a:p>
            <a:pPr algn="r"/>
            <a:r>
              <a:rPr lang="it-IT" b="1" dirty="0"/>
              <a:t>Lode all’insegnante di sostegno: i motivi per cui senza di loro non ce la faremmo</a:t>
            </a:r>
            <a:br>
              <a:rPr lang="it-IT" b="1" dirty="0"/>
            </a:br>
            <a:r>
              <a:rPr lang="it-IT" i="1" dirty="0"/>
              <a:t>di </a:t>
            </a:r>
            <a:r>
              <a:rPr lang="it-IT" i="1" dirty="0" err="1"/>
              <a:t>enrico</a:t>
            </a:r>
            <a:r>
              <a:rPr lang="it-IT" i="1" dirty="0"/>
              <a:t> </a:t>
            </a:r>
            <a:r>
              <a:rPr lang="it-IT" i="1" dirty="0" err="1"/>
              <a:t>galiano</a:t>
            </a:r>
            <a:r>
              <a:rPr lang="it-IT" i="1" dirty="0"/>
              <a:t>, prof e scrittore</a:t>
            </a:r>
            <a:br>
              <a:rPr lang="it-IT" dirty="0"/>
            </a:br>
            <a:endParaRPr lang="it-IT" dirty="0"/>
          </a:p>
        </p:txBody>
      </p:sp>
      <p:sp>
        <p:nvSpPr>
          <p:cNvPr id="5" name="Segnaposto testo 4">
            <a:extLst>
              <a:ext uri="{FF2B5EF4-FFF2-40B4-BE49-F238E27FC236}">
                <a16:creationId xmlns:a16="http://schemas.microsoft.com/office/drawing/2014/main" id="{55CF7371-5D5C-4440-BF78-4F4BA048257F}"/>
              </a:ext>
            </a:extLst>
          </p:cNvPr>
          <p:cNvSpPr>
            <a:spLocks noGrp="1"/>
          </p:cNvSpPr>
          <p:nvPr>
            <p:ph type="body" idx="1"/>
          </p:nvPr>
        </p:nvSpPr>
        <p:spPr>
          <a:xfrm>
            <a:off x="758612" y="2007705"/>
            <a:ext cx="11128587" cy="5923722"/>
          </a:xfrm>
        </p:spPr>
        <p:txBody>
          <a:bodyPr>
            <a:normAutofit fontScale="85000" lnSpcReduction="20000"/>
          </a:bodyPr>
          <a:lstStyle/>
          <a:p>
            <a:endParaRPr lang="it-IT" sz="2600" dirty="0">
              <a:solidFill>
                <a:schemeClr val="tx1"/>
              </a:solidFill>
            </a:endParaRPr>
          </a:p>
          <a:p>
            <a:r>
              <a:rPr lang="it-IT" sz="2600" dirty="0">
                <a:solidFill>
                  <a:schemeClr val="tx1"/>
                </a:solidFill>
              </a:rPr>
              <a:t>(…) vorrei scrivere qui due cose che non vengono dette quasi mai, ma che andrebbero invece ripetute tutti i giorni.</a:t>
            </a:r>
          </a:p>
          <a:p>
            <a:r>
              <a:rPr lang="it-IT" sz="2600" dirty="0">
                <a:solidFill>
                  <a:schemeClr val="tx1"/>
                </a:solidFill>
              </a:rPr>
              <a:t>La prima è che il semplice fatto che esista una cosa come il sostegno </a:t>
            </a:r>
            <a:r>
              <a:rPr lang="it-IT" sz="2600" b="1" dirty="0">
                <a:solidFill>
                  <a:schemeClr val="tx1"/>
                </a:solidFill>
              </a:rPr>
              <a:t>non è una regola, ma un’eccezione</a:t>
            </a:r>
            <a:r>
              <a:rPr lang="it-IT" sz="2600" dirty="0">
                <a:solidFill>
                  <a:schemeClr val="tx1"/>
                </a:solidFill>
              </a:rPr>
              <a:t> che solo i sistemi scolastici migliori hanno. Insomma: qualcosa di cui vantarci, e tanto.</a:t>
            </a:r>
          </a:p>
          <a:p>
            <a:r>
              <a:rPr lang="it-IT" sz="2600" dirty="0">
                <a:solidFill>
                  <a:schemeClr val="tx1"/>
                </a:solidFill>
              </a:rPr>
              <a:t>La seconda è che molti dei nostri insegnanti di sostegno sono qualcosa di meraviglioso: senza di loro non è come perdere un giocatore, ma come la Juve senza Ronaldo. E dovremmo farglielo sentire molto di più.</a:t>
            </a:r>
          </a:p>
          <a:p>
            <a:r>
              <a:rPr lang="it-IT" sz="2600" dirty="0">
                <a:solidFill>
                  <a:schemeClr val="tx1"/>
                </a:solidFill>
              </a:rPr>
              <a:t>Sì: </a:t>
            </a:r>
            <a:r>
              <a:rPr lang="it-IT" sz="2600" b="1" dirty="0">
                <a:solidFill>
                  <a:schemeClr val="tx1"/>
                </a:solidFill>
              </a:rPr>
              <a:t>l’insegnante di sostegno</a:t>
            </a:r>
            <a:r>
              <a:rPr lang="it-IT" sz="2600" dirty="0">
                <a:solidFill>
                  <a:schemeClr val="tx1"/>
                </a:solidFill>
              </a:rPr>
              <a:t>. Quel tizio o quella tizia che sono lì in classe e che molto spesso sono considerati poco più di un soprammobile. Quello lì che anche se nessuno lo dice viene generalmente inquadrato come un insegnante di serie b. Quello. Ebbene, oggi vorrei dire una volta per tutte che a lui dovremmo guardare con tanta, </a:t>
            </a:r>
            <a:r>
              <a:rPr lang="it-IT" sz="2600" b="1" dirty="0">
                <a:solidFill>
                  <a:schemeClr val="tx1"/>
                </a:solidFill>
              </a:rPr>
              <a:t>tanta gratitudine</a:t>
            </a:r>
            <a:r>
              <a:rPr lang="it-IT" sz="2600" dirty="0">
                <a:solidFill>
                  <a:schemeClr val="tx1"/>
                </a:solidFill>
              </a:rPr>
              <a:t>.</a:t>
            </a:r>
          </a:p>
          <a:p>
            <a:r>
              <a:rPr lang="it-IT" sz="2600" dirty="0">
                <a:solidFill>
                  <a:schemeClr val="tx1"/>
                </a:solidFill>
              </a:rPr>
              <a:t>Sembra una ruffianata, ma è esattamente quello che penso.</a:t>
            </a:r>
          </a:p>
          <a:p>
            <a:r>
              <a:rPr lang="it-IT" sz="2600" dirty="0">
                <a:solidFill>
                  <a:schemeClr val="tx1"/>
                </a:solidFill>
              </a:rPr>
              <a:t>Perché?</a:t>
            </a:r>
          </a:p>
          <a:p>
            <a:endParaRPr lang="it-IT" dirty="0"/>
          </a:p>
        </p:txBody>
      </p:sp>
    </p:spTree>
    <p:extLst>
      <p:ext uri="{BB962C8B-B14F-4D97-AF65-F5344CB8AC3E}">
        <p14:creationId xmlns:p14="http://schemas.microsoft.com/office/powerpoint/2010/main" val="3229631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7FC6E-3827-4680-8F0E-190926B97E0C}"/>
              </a:ext>
            </a:extLst>
          </p:cNvPr>
          <p:cNvSpPr>
            <a:spLocks noGrp="1"/>
          </p:cNvSpPr>
          <p:nvPr>
            <p:ph type="title"/>
          </p:nvPr>
        </p:nvSpPr>
        <p:spPr>
          <a:xfrm>
            <a:off x="758614" y="758613"/>
            <a:ext cx="11487573" cy="593109"/>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121C42C0-BD9A-450D-A5D3-70B835937ECF}"/>
              </a:ext>
            </a:extLst>
          </p:cNvPr>
          <p:cNvSpPr>
            <a:spLocks noGrp="1"/>
          </p:cNvSpPr>
          <p:nvPr>
            <p:ph type="body" idx="1"/>
          </p:nvPr>
        </p:nvSpPr>
        <p:spPr>
          <a:xfrm>
            <a:off x="758612" y="1550504"/>
            <a:ext cx="11487573" cy="7010989"/>
          </a:xfrm>
        </p:spPr>
        <p:txBody>
          <a:bodyPr>
            <a:normAutofit fontScale="92500" lnSpcReduction="20000"/>
          </a:bodyPr>
          <a:lstStyle/>
          <a:p>
            <a:r>
              <a:rPr lang="it-IT" b="1" dirty="0">
                <a:solidFill>
                  <a:schemeClr val="tx1"/>
                </a:solidFill>
              </a:rPr>
              <a:t>#1</a:t>
            </a:r>
            <a:r>
              <a:rPr lang="it-IT" dirty="0">
                <a:solidFill>
                  <a:schemeClr val="tx1"/>
                </a:solidFill>
              </a:rPr>
              <a:t> Perché l’insegnante di sostegno è quello che </a:t>
            </a:r>
            <a:r>
              <a:rPr lang="it-IT" b="1" dirty="0">
                <a:solidFill>
                  <a:schemeClr val="tx1"/>
                </a:solidFill>
              </a:rPr>
              <a:t>entra più in comunicazione con ragazzi</a:t>
            </a:r>
            <a:r>
              <a:rPr lang="it-IT" dirty="0">
                <a:solidFill>
                  <a:schemeClr val="tx1"/>
                </a:solidFill>
              </a:rPr>
              <a:t> che spesso hanno una sensibilità diversa, alternativa, più profonda, e quindi ci possono permettere di tradurre ciò che hanno da dire, e farlo sentire a tutti. Dando voce a chi spesso non ce l’ha, dando orecchie a chi spesso non le vuole o non le sa usare.</a:t>
            </a:r>
          </a:p>
          <a:p>
            <a:r>
              <a:rPr lang="it-IT" b="1" dirty="0">
                <a:solidFill>
                  <a:schemeClr val="tx1"/>
                </a:solidFill>
              </a:rPr>
              <a:t>#2</a:t>
            </a:r>
            <a:r>
              <a:rPr lang="it-IT" dirty="0">
                <a:solidFill>
                  <a:schemeClr val="tx1"/>
                </a:solidFill>
              </a:rPr>
              <a:t> Perché loro </a:t>
            </a:r>
            <a:r>
              <a:rPr lang="it-IT" b="1" dirty="0">
                <a:solidFill>
                  <a:schemeClr val="tx1"/>
                </a:solidFill>
              </a:rPr>
              <a:t>riescono a vedere i ragazzi “dall’alto”</a:t>
            </a:r>
            <a:r>
              <a:rPr lang="it-IT" dirty="0">
                <a:solidFill>
                  <a:schemeClr val="tx1"/>
                </a:solidFill>
              </a:rPr>
              <a:t>, come la città dalla montagna. Noi, al massimo, riusciamo a salire un paio di piani.</a:t>
            </a:r>
          </a:p>
          <a:p>
            <a:r>
              <a:rPr lang="it-IT" dirty="0">
                <a:solidFill>
                  <a:schemeClr val="tx1"/>
                </a:solidFill>
              </a:rPr>
              <a:t>Lo sappiamo tutti, dai, i nostri studenti tendono a cambiare in base all’insegnante che hanno davanti: a volte addirittura con mutamenti della personalità che farebbero pensare a Norman Bates come a un tipo stabile. Abbiamo bisogno di quello sguardo, se non altro per sapere se il ragazzo che con noi gioca a fare Tarzan usando le tende come liane fa così anche con gli altri, o se noi siamo come dire i suoi “prediletti”</a:t>
            </a:r>
          </a:p>
          <a:p>
            <a:r>
              <a:rPr lang="it-IT" b="1" dirty="0">
                <a:solidFill>
                  <a:schemeClr val="tx1"/>
                </a:solidFill>
              </a:rPr>
              <a:t>#3</a:t>
            </a:r>
            <a:r>
              <a:rPr lang="it-IT" dirty="0">
                <a:solidFill>
                  <a:schemeClr val="tx1"/>
                </a:solidFill>
              </a:rPr>
              <a:t> Perché l’insegnante di sostegno</a:t>
            </a:r>
            <a:r>
              <a:rPr lang="it-IT" b="1" dirty="0">
                <a:solidFill>
                  <a:schemeClr val="tx1"/>
                </a:solidFill>
              </a:rPr>
              <a:t> ha un compito delicatissimo</a:t>
            </a:r>
            <a:r>
              <a:rPr lang="it-IT" dirty="0">
                <a:solidFill>
                  <a:schemeClr val="tx1"/>
                </a:solidFill>
              </a:rPr>
              <a:t>: far capire che lo studente che gli è stato assegnato non è “speciale”, non è “anormale”, non è uno “sfigato”, ma un </a:t>
            </a:r>
            <a:r>
              <a:rPr lang="it-IT" b="1" dirty="0">
                <a:solidFill>
                  <a:schemeClr val="tx1"/>
                </a:solidFill>
              </a:rPr>
              <a:t>ragazzo come tutti gli altri che ha solo bisogno di un aiuto in più</a:t>
            </a:r>
            <a:r>
              <a:rPr lang="it-IT" dirty="0">
                <a:solidFill>
                  <a:schemeClr val="tx1"/>
                </a:solidFill>
              </a:rPr>
              <a:t>, esattamente come chi è miope ha bisogno degli occhiali. Ecco, il sostegno è come gli occhiali: qualcosa che ti fa vedere meglio. Se ci riesce, in un mondo così crudele come l’adolescenza, è un dio. E la maggior parte delle volte ci riesce.</a:t>
            </a:r>
          </a:p>
        </p:txBody>
      </p:sp>
    </p:spTree>
    <p:extLst>
      <p:ext uri="{BB962C8B-B14F-4D97-AF65-F5344CB8AC3E}">
        <p14:creationId xmlns:p14="http://schemas.microsoft.com/office/powerpoint/2010/main" val="4112125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549D5-DB30-47CE-BEC6-E2CCDBACFB0F}"/>
              </a:ext>
            </a:extLst>
          </p:cNvPr>
          <p:cNvSpPr>
            <a:spLocks noGrp="1"/>
          </p:cNvSpPr>
          <p:nvPr>
            <p:ph type="title"/>
          </p:nvPr>
        </p:nvSpPr>
        <p:spPr>
          <a:xfrm>
            <a:off x="758614" y="758613"/>
            <a:ext cx="11487573" cy="612987"/>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EE054A24-1EA1-451F-8202-5CE1C3A6DB78}"/>
              </a:ext>
            </a:extLst>
          </p:cNvPr>
          <p:cNvSpPr>
            <a:spLocks noGrp="1"/>
          </p:cNvSpPr>
          <p:nvPr>
            <p:ph type="body" idx="1"/>
          </p:nvPr>
        </p:nvSpPr>
        <p:spPr>
          <a:xfrm>
            <a:off x="758612" y="1371600"/>
            <a:ext cx="11487573" cy="7189893"/>
          </a:xfrm>
        </p:spPr>
        <p:txBody>
          <a:bodyPr>
            <a:normAutofit lnSpcReduction="10000"/>
          </a:bodyPr>
          <a:lstStyle/>
          <a:p>
            <a:r>
              <a:rPr lang="it-IT" b="1" dirty="0">
                <a:solidFill>
                  <a:schemeClr val="tx1"/>
                </a:solidFill>
              </a:rPr>
              <a:t>#4</a:t>
            </a:r>
            <a:r>
              <a:rPr lang="it-IT" dirty="0">
                <a:solidFill>
                  <a:schemeClr val="tx1"/>
                </a:solidFill>
              </a:rPr>
              <a:t> Perché la lezione frontale, ormai, ha i giorni contati: o almeno è qualcosa che va benissimo finché usata nelle giuste – ridottissime – dosi. E poiché fare attività non-frontali da soli è una faticaccia e/o è impraticabile per la logistica delle nostre sempre attrezzatissime scuole, senza il sostegno diventerebbero autentiche </a:t>
            </a:r>
            <a:r>
              <a:rPr lang="it-IT" i="1" dirty="0">
                <a:solidFill>
                  <a:schemeClr val="tx1"/>
                </a:solidFill>
              </a:rPr>
              <a:t>mission </a:t>
            </a:r>
            <a:r>
              <a:rPr lang="it-IT" i="1" dirty="0" err="1">
                <a:solidFill>
                  <a:schemeClr val="tx1"/>
                </a:solidFill>
              </a:rPr>
              <a:t>impossible</a:t>
            </a:r>
            <a:r>
              <a:rPr lang="it-IT" dirty="0">
                <a:solidFill>
                  <a:schemeClr val="tx1"/>
                </a:solidFill>
              </a:rPr>
              <a:t>.</a:t>
            </a:r>
          </a:p>
          <a:p>
            <a:r>
              <a:rPr lang="it-IT" b="1" dirty="0">
                <a:solidFill>
                  <a:schemeClr val="tx1"/>
                </a:solidFill>
              </a:rPr>
              <a:t>#5</a:t>
            </a:r>
            <a:r>
              <a:rPr lang="it-IT" dirty="0">
                <a:solidFill>
                  <a:schemeClr val="tx1"/>
                </a:solidFill>
              </a:rPr>
              <a:t> l’</a:t>
            </a:r>
            <a:r>
              <a:rPr lang="it-IT" i="1" dirty="0" err="1">
                <a:solidFill>
                  <a:schemeClr val="tx1"/>
                </a:solidFill>
              </a:rPr>
              <a:t>Ijirashii</a:t>
            </a:r>
            <a:r>
              <a:rPr lang="it-IT" dirty="0">
                <a:solidFill>
                  <a:schemeClr val="tx1"/>
                </a:solidFill>
              </a:rPr>
              <a:t>.</a:t>
            </a:r>
          </a:p>
          <a:p>
            <a:r>
              <a:rPr lang="it-IT" i="1" dirty="0" err="1">
                <a:solidFill>
                  <a:schemeClr val="tx1"/>
                </a:solidFill>
              </a:rPr>
              <a:t>Ijirashii</a:t>
            </a:r>
            <a:r>
              <a:rPr lang="it-IT" dirty="0">
                <a:solidFill>
                  <a:schemeClr val="tx1"/>
                </a:solidFill>
              </a:rPr>
              <a:t> è una parola giapponese che significa, più o meno: la </a:t>
            </a:r>
            <a:r>
              <a:rPr lang="it-IT" b="1" dirty="0">
                <a:solidFill>
                  <a:schemeClr val="tx1"/>
                </a:solidFill>
              </a:rPr>
              <a:t>gioia immensa che si prova quando vediamo tagliare il traguardo qualcuno che non aveva alcuna chance di vincere</a:t>
            </a:r>
            <a:r>
              <a:rPr lang="it-IT" dirty="0">
                <a:solidFill>
                  <a:schemeClr val="tx1"/>
                </a:solidFill>
              </a:rPr>
              <a:t>. Gli insegnanti di sostegno hanno sempre vivo questo sentimento, che noi invece spesso accantoniamo, dimenticandoci a volte quanto grandi sono i piccoli traguardi raggiunti dai nostri ragazzi.</a:t>
            </a:r>
          </a:p>
          <a:p>
            <a:r>
              <a:rPr lang="it-IT" dirty="0">
                <a:solidFill>
                  <a:schemeClr val="tx1"/>
                </a:solidFill>
              </a:rPr>
              <a:t>Ma soprattutto</a:t>
            </a:r>
          </a:p>
          <a:p>
            <a:r>
              <a:rPr lang="it-IT" b="1" dirty="0">
                <a:solidFill>
                  <a:schemeClr val="tx1"/>
                </a:solidFill>
              </a:rPr>
              <a:t>#6</a:t>
            </a:r>
            <a:r>
              <a:rPr lang="it-IT" dirty="0">
                <a:solidFill>
                  <a:schemeClr val="tx1"/>
                </a:solidFill>
              </a:rPr>
              <a:t> Perché l’insegnante di sostegno, quello bravo dico, ha qualcosa che a volte gli altri insegnanti dimenticano a casa: </a:t>
            </a:r>
            <a:r>
              <a:rPr lang="it-IT" b="1" dirty="0">
                <a:solidFill>
                  <a:schemeClr val="tx1"/>
                </a:solidFill>
              </a:rPr>
              <a:t>l’umiltà di non porsi dall’alto di una cattedra</a:t>
            </a:r>
            <a:r>
              <a:rPr lang="it-IT" dirty="0">
                <a:solidFill>
                  <a:schemeClr val="tx1"/>
                </a:solidFill>
              </a:rPr>
              <a:t>. La coscienza che siamo lì per insegnare ma, prima ancora, per imparare</a:t>
            </a:r>
          </a:p>
        </p:txBody>
      </p:sp>
    </p:spTree>
    <p:extLst>
      <p:ext uri="{BB962C8B-B14F-4D97-AF65-F5344CB8AC3E}">
        <p14:creationId xmlns:p14="http://schemas.microsoft.com/office/powerpoint/2010/main" val="3177870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5E4BD-C16F-4B4D-80FC-1394F6073429}"/>
              </a:ext>
            </a:extLst>
          </p:cNvPr>
          <p:cNvSpPr>
            <a:spLocks noGrp="1"/>
          </p:cNvSpPr>
          <p:nvPr>
            <p:ph type="title"/>
          </p:nvPr>
        </p:nvSpPr>
        <p:spPr>
          <a:xfrm>
            <a:off x="1217507" y="1219200"/>
            <a:ext cx="10566398" cy="1305482"/>
          </a:xfrm>
        </p:spPr>
        <p:txBody>
          <a:bodyPr>
            <a:normAutofit fontScale="90000"/>
          </a:bodyPr>
          <a:lstStyle/>
          <a:p>
            <a:br>
              <a:rPr lang="it-IT" b="1" dirty="0"/>
            </a:br>
            <a:br>
              <a:rPr lang="it-IT" b="1" dirty="0"/>
            </a:br>
            <a:r>
              <a:rPr lang="it-IT" b="1" dirty="0"/>
              <a:t>Valutare la qualità dell’integrazione e dell’inclusione scolastica</a:t>
            </a:r>
            <a:br>
              <a:rPr lang="it-IT" dirty="0"/>
            </a:br>
            <a:br>
              <a:rPr lang="it-IT" dirty="0"/>
            </a:br>
            <a:endParaRPr lang="it-IT" dirty="0"/>
          </a:p>
        </p:txBody>
      </p:sp>
      <p:sp>
        <p:nvSpPr>
          <p:cNvPr id="3" name="Segnaposto contenuto 2">
            <a:extLst>
              <a:ext uri="{FF2B5EF4-FFF2-40B4-BE49-F238E27FC236}">
                <a16:creationId xmlns:a16="http://schemas.microsoft.com/office/drawing/2014/main" id="{705C23B9-672D-4098-A1F8-CDF693D2587C}"/>
              </a:ext>
            </a:extLst>
          </p:cNvPr>
          <p:cNvSpPr>
            <a:spLocks noGrp="1"/>
          </p:cNvSpPr>
          <p:nvPr>
            <p:ph idx="1"/>
          </p:nvPr>
        </p:nvSpPr>
        <p:spPr>
          <a:xfrm>
            <a:off x="1189556" y="2524683"/>
            <a:ext cx="10566399" cy="4976838"/>
          </a:xfrm>
        </p:spPr>
        <p:txBody>
          <a:bodyPr>
            <a:noAutofit/>
          </a:bodyPr>
          <a:lstStyle/>
          <a:p>
            <a:pPr marL="0" indent="0">
              <a:buNone/>
            </a:pPr>
            <a:r>
              <a:rPr lang="it-IT" sz="1707" dirty="0"/>
              <a:t>Dimensioni proposte da prendere in analisi</a:t>
            </a:r>
          </a:p>
          <a:p>
            <a:pPr marL="0" indent="0">
              <a:buNone/>
            </a:pPr>
            <a:r>
              <a:rPr lang="it-IT" sz="1707" i="1" dirty="0"/>
              <a:t>1) Corresponsabilità educativa nei confronti dell’allievo con disabilità e il grado di collaborazione fra le figure professionali;</a:t>
            </a:r>
            <a:endParaRPr lang="it-IT" sz="1707" dirty="0"/>
          </a:p>
          <a:p>
            <a:pPr marL="0" indent="0">
              <a:buNone/>
            </a:pPr>
            <a:r>
              <a:rPr lang="it-IT" sz="1707" i="1" dirty="0"/>
              <a:t>2) Integrazione, personalizzazione e flessibilità degli interventi didattici ed educativi;</a:t>
            </a:r>
            <a:endParaRPr lang="it-IT" sz="1707" dirty="0"/>
          </a:p>
          <a:p>
            <a:pPr marL="0" indent="0">
              <a:buNone/>
            </a:pPr>
            <a:r>
              <a:rPr lang="it-IT" sz="1707" i="1" dirty="0"/>
              <a:t>3) Livello di modifica nell’impianto didattico a favore di tutti gli allievi con bisogni speciali;</a:t>
            </a:r>
            <a:endParaRPr lang="it-IT" sz="1707" dirty="0"/>
          </a:p>
          <a:p>
            <a:pPr marL="0" indent="0">
              <a:buNone/>
            </a:pPr>
            <a:r>
              <a:rPr lang="it-IT" sz="1707" i="1" dirty="0"/>
              <a:t>4) Utilizzo delle risorse specializzate nella scuola;</a:t>
            </a:r>
            <a:endParaRPr lang="it-IT" sz="1707" dirty="0"/>
          </a:p>
          <a:p>
            <a:pPr marL="0" indent="0">
              <a:buNone/>
            </a:pPr>
            <a:r>
              <a:rPr lang="it-IT" sz="1707" i="1" dirty="0"/>
              <a:t>5) Valutazione degli allievi con bisogni speciali</a:t>
            </a:r>
            <a:endParaRPr lang="it-IT" sz="1707" dirty="0"/>
          </a:p>
          <a:p>
            <a:pPr marL="0" indent="0">
              <a:buNone/>
            </a:pPr>
            <a:r>
              <a:rPr lang="it-IT" sz="1707" i="1" dirty="0"/>
              <a:t>6) Rapporto e grado di collaborazione con la famiglia;</a:t>
            </a:r>
            <a:endParaRPr lang="it-IT" sz="1707" dirty="0"/>
          </a:p>
          <a:p>
            <a:pPr marL="0" indent="0">
              <a:buNone/>
            </a:pPr>
            <a:r>
              <a:rPr lang="it-IT" sz="1707" i="1" dirty="0"/>
              <a:t>7) Integrazione con i compagni di classe;</a:t>
            </a:r>
            <a:endParaRPr lang="it-IT" sz="1707" dirty="0"/>
          </a:p>
          <a:p>
            <a:pPr marL="0" indent="0">
              <a:buNone/>
            </a:pPr>
            <a:r>
              <a:rPr lang="it-IT" sz="1707" i="1" dirty="0"/>
              <a:t>8)Utilizzo delle risorse extrascolastiche; </a:t>
            </a:r>
            <a:endParaRPr lang="it-IT" sz="1707" dirty="0"/>
          </a:p>
          <a:p>
            <a:pPr marL="0" indent="0">
              <a:buNone/>
            </a:pPr>
            <a:r>
              <a:rPr lang="it-IT" sz="1707" i="1" dirty="0"/>
              <a:t>9) Prefigurazione del futuro e attivazione di percorsi di preparazione all’uscita dalla scuola;</a:t>
            </a:r>
            <a:endParaRPr lang="it-IT" sz="1707" dirty="0"/>
          </a:p>
          <a:p>
            <a:pPr marL="0" indent="0">
              <a:buNone/>
            </a:pPr>
            <a:r>
              <a:rPr lang="it-IT" sz="1707" i="1" dirty="0"/>
              <a:t>10) Presenza di documentazione e iniziative per la riproducibilità dell’esperienza</a:t>
            </a:r>
            <a:r>
              <a:rPr lang="it-IT" sz="1707" dirty="0"/>
              <a:t> </a:t>
            </a:r>
            <a:r>
              <a:rPr lang="it-IT" sz="1707" i="1" dirty="0"/>
              <a:t>di inclusione.</a:t>
            </a:r>
            <a:endParaRPr lang="it-IT" sz="1707" dirty="0"/>
          </a:p>
        </p:txBody>
      </p:sp>
    </p:spTree>
    <p:extLst>
      <p:ext uri="{BB962C8B-B14F-4D97-AF65-F5344CB8AC3E}">
        <p14:creationId xmlns:p14="http://schemas.microsoft.com/office/powerpoint/2010/main" val="356110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52F4F-289D-4D7C-9E9F-F60691FD8E40}"/>
              </a:ext>
            </a:extLst>
          </p:cNvPr>
          <p:cNvSpPr>
            <a:spLocks noGrp="1"/>
          </p:cNvSpPr>
          <p:nvPr>
            <p:ph type="title"/>
          </p:nvPr>
        </p:nvSpPr>
        <p:spPr>
          <a:xfrm>
            <a:off x="758614" y="758613"/>
            <a:ext cx="11487573" cy="2143613"/>
          </a:xfrm>
        </p:spPr>
        <p:txBody>
          <a:bodyPr>
            <a:normAutofit/>
          </a:bodyPr>
          <a:lstStyle/>
          <a:p>
            <a:r>
              <a:rPr lang="it-IT" dirty="0"/>
              <a:t>Attività di cooperative learning in modalità partners (</a:t>
            </a:r>
            <a:r>
              <a:rPr lang="it-IT" dirty="0" err="1"/>
              <a:t>kagan</a:t>
            </a:r>
            <a:r>
              <a:rPr lang="it-IT" dirty="0"/>
              <a:t>)</a:t>
            </a:r>
          </a:p>
        </p:txBody>
      </p:sp>
      <p:sp>
        <p:nvSpPr>
          <p:cNvPr id="3" name="Segnaposto contenuto 2">
            <a:extLst>
              <a:ext uri="{FF2B5EF4-FFF2-40B4-BE49-F238E27FC236}">
                <a16:creationId xmlns:a16="http://schemas.microsoft.com/office/drawing/2014/main" id="{0CDBE7A2-EA68-4E29-A143-A17886D823AC}"/>
              </a:ext>
            </a:extLst>
          </p:cNvPr>
          <p:cNvSpPr>
            <a:spLocks noGrp="1"/>
          </p:cNvSpPr>
          <p:nvPr>
            <p:ph type="body" idx="1"/>
          </p:nvPr>
        </p:nvSpPr>
        <p:spPr>
          <a:xfrm>
            <a:off x="758612" y="2743200"/>
            <a:ext cx="11487573" cy="5818293"/>
          </a:xfrm>
        </p:spPr>
        <p:txBody>
          <a:bodyPr>
            <a:normAutofit/>
          </a:bodyPr>
          <a:lstStyle/>
          <a:p>
            <a:r>
              <a:rPr lang="it-IT" dirty="0"/>
              <a:t>Lo studente lavora individualmente.</a:t>
            </a:r>
          </a:p>
          <a:p>
            <a:r>
              <a:rPr lang="it-IT" dirty="0"/>
              <a:t>Gli studenti in gruppi di 4 si suddividono in coppia e rispondono ai quesiti a turno, evidenziando punti di incontro e differenze.</a:t>
            </a:r>
          </a:p>
          <a:p>
            <a:r>
              <a:rPr lang="it-IT" dirty="0"/>
              <a:t>Ogni componente della coppia si riunisce in coppia con un compagno dell’altra coppia con il quale si condivide quello che è emerso dalla discussione con il primo compagno di coppia.</a:t>
            </a:r>
          </a:p>
          <a:p>
            <a:r>
              <a:rPr lang="it-IT" dirty="0"/>
              <a:t>Al termine tutto il gruppo si riunisce e si discute, facendo sintesi, delle varie idee emerse.</a:t>
            </a:r>
          </a:p>
        </p:txBody>
      </p:sp>
    </p:spTree>
    <p:extLst>
      <p:ext uri="{BB962C8B-B14F-4D97-AF65-F5344CB8AC3E}">
        <p14:creationId xmlns:p14="http://schemas.microsoft.com/office/powerpoint/2010/main" val="4144489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56548-FB63-43BA-BAAD-D31F18BD8593}"/>
              </a:ext>
            </a:extLst>
          </p:cNvPr>
          <p:cNvSpPr>
            <a:spLocks noGrp="1"/>
          </p:cNvSpPr>
          <p:nvPr>
            <p:ph type="title"/>
          </p:nvPr>
        </p:nvSpPr>
        <p:spPr>
          <a:xfrm>
            <a:off x="1217507" y="1878953"/>
            <a:ext cx="10566398" cy="615718"/>
          </a:xfrm>
        </p:spPr>
        <p:txBody>
          <a:bodyPr>
            <a:normAutofit fontScale="90000"/>
          </a:bodyPr>
          <a:lstStyle/>
          <a:p>
            <a:r>
              <a:rPr lang="it-IT" dirty="0"/>
              <a:t>Consegna di lavoro </a:t>
            </a:r>
            <a:br>
              <a:rPr lang="it-IT" dirty="0"/>
            </a:br>
            <a:endParaRPr lang="it-IT" dirty="0"/>
          </a:p>
        </p:txBody>
      </p:sp>
      <p:sp>
        <p:nvSpPr>
          <p:cNvPr id="3" name="Segnaposto contenuto 2">
            <a:extLst>
              <a:ext uri="{FF2B5EF4-FFF2-40B4-BE49-F238E27FC236}">
                <a16:creationId xmlns:a16="http://schemas.microsoft.com/office/drawing/2014/main" id="{17BFA231-D084-4FA2-A0BE-9DBCEB6361C8}"/>
              </a:ext>
            </a:extLst>
          </p:cNvPr>
          <p:cNvSpPr>
            <a:spLocks noGrp="1"/>
          </p:cNvSpPr>
          <p:nvPr>
            <p:ph idx="1"/>
          </p:nvPr>
        </p:nvSpPr>
        <p:spPr>
          <a:xfrm>
            <a:off x="1217507" y="2194561"/>
            <a:ext cx="10566399" cy="5201921"/>
          </a:xfrm>
        </p:spPr>
        <p:txBody>
          <a:bodyPr>
            <a:normAutofit fontScale="85000" lnSpcReduction="20000"/>
          </a:bodyPr>
          <a:lstStyle/>
          <a:p>
            <a:pPr marL="0" indent="0">
              <a:buNone/>
            </a:pPr>
            <a:endParaRPr lang="it-IT" dirty="0"/>
          </a:p>
          <a:p>
            <a:pPr marL="0" indent="0">
              <a:buNone/>
            </a:pPr>
            <a:r>
              <a:rPr lang="it-IT" dirty="0"/>
              <a:t>1. Realizzate un mini-glossario per definire il significato che attribuite ad ognuna delle dieci dimensioni proposte. Se alcune aree vi sembrano già chiare potete saltarle.</a:t>
            </a:r>
          </a:p>
          <a:p>
            <a:pPr marL="0" indent="0">
              <a:buNone/>
            </a:pPr>
            <a:r>
              <a:rPr lang="it-IT" dirty="0"/>
              <a:t> </a:t>
            </a:r>
          </a:p>
          <a:p>
            <a:pPr marL="0" indent="0">
              <a:buNone/>
            </a:pPr>
            <a:r>
              <a:rPr lang="it-IT" dirty="0"/>
              <a:t>2. Prendendo in esame la lista delle dieci dimensioni proposte, valutate se la lista vi sembra completa, sia da integrare con altre dimensioni proposte (in questo caso indicatele) o da semplificare eliminandole alcune. Potete anche, se lo ritenete, stilare una nuova e diversa lista di dimensioni;</a:t>
            </a:r>
          </a:p>
          <a:p>
            <a:pPr marL="0" indent="0">
              <a:buNone/>
            </a:pPr>
            <a:r>
              <a:rPr lang="it-IT" dirty="0"/>
              <a:t> </a:t>
            </a:r>
          </a:p>
          <a:p>
            <a:pPr marL="0" indent="0">
              <a:buNone/>
            </a:pPr>
            <a:r>
              <a:rPr lang="it-IT" dirty="0"/>
              <a:t>3. Mettete in ordine di priorità le dimensioni che avete scelto dalla più importante alla meno importante.</a:t>
            </a:r>
          </a:p>
          <a:p>
            <a:pPr marL="0" indent="0">
              <a:buNone/>
            </a:pPr>
            <a:endParaRPr lang="it-IT" dirty="0"/>
          </a:p>
        </p:txBody>
      </p:sp>
    </p:spTree>
    <p:extLst>
      <p:ext uri="{BB962C8B-B14F-4D97-AF65-F5344CB8AC3E}">
        <p14:creationId xmlns:p14="http://schemas.microsoft.com/office/powerpoint/2010/main" val="1485861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D45FD1E3-FD3D-46DB-B135-61A0BCC58452}"/>
              </a:ext>
            </a:extLst>
          </p:cNvPr>
          <p:cNvSpPr txBox="1">
            <a:spLocks noChangeArrowheads="1"/>
          </p:cNvSpPr>
          <p:nvPr/>
        </p:nvSpPr>
        <p:spPr bwMode="auto">
          <a:xfrm>
            <a:off x="573966" y="1411000"/>
            <a:ext cx="11039095" cy="915973"/>
          </a:xfrm>
          <a:prstGeom prst="rect">
            <a:avLst/>
          </a:prstGeom>
          <a:noFill/>
          <a:ln>
            <a:noFill/>
          </a:ln>
          <a:effectLst/>
        </p:spPr>
        <p:txBody>
          <a:bodyPr anchor="b"/>
          <a:lstStyle>
            <a:lvl1pPr>
              <a:lnSpc>
                <a:spcPct val="95000"/>
              </a:lnSpc>
              <a:spcBef>
                <a:spcPts val="1400"/>
              </a:spcBef>
              <a:spcAft>
                <a:spcPts val="2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a:solidFill>
                  <a:srgbClr val="000000"/>
                </a:solidFill>
                <a:latin typeface="Century Schoolbook" panose="02040604050505020304" pitchFamily="18" charset="0"/>
                <a:ea typeface="Microsoft YaHei" panose="020B0503020204020204" pitchFamily="34" charset="-122"/>
              </a:defRPr>
            </a:lvl1pPr>
            <a:lvl2pPr>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600">
                <a:solidFill>
                  <a:srgbClr val="262626"/>
                </a:solidFill>
                <a:latin typeface="Century Schoolbook" panose="02040604050505020304" pitchFamily="18" charset="0"/>
                <a:ea typeface="Microsoft YaHei" panose="020B0503020204020204" pitchFamily="34" charset="-122"/>
              </a:defRPr>
            </a:lvl2pPr>
            <a:lvl3pPr>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3pPr>
            <a:lvl4pPr>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4pPr>
            <a:lvl5pPr>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5pPr>
            <a:lvl6pPr marL="25146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6pPr>
            <a:lvl7pPr marL="29718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7pPr>
            <a:lvl8pPr marL="34290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8pPr>
            <a:lvl9pPr marL="38862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Lst>
              <a:defRPr sz="1400">
                <a:solidFill>
                  <a:srgbClr val="262626"/>
                </a:solidFill>
                <a:latin typeface="Century Schoolbook" panose="02040604050505020304" pitchFamily="18" charset="0"/>
                <a:ea typeface="Microsoft YaHei" panose="020B0503020204020204" pitchFamily="34" charset="-122"/>
              </a:defRPr>
            </a:lvl9pPr>
          </a:lstStyle>
          <a:p>
            <a:pPr algn="ctr" eaLnBrk="1" hangingPunct="1">
              <a:lnSpc>
                <a:spcPct val="90000"/>
              </a:lnSpc>
              <a:spcBef>
                <a:spcPct val="0"/>
              </a:spcBef>
              <a:spcAft>
                <a:spcPct val="0"/>
              </a:spcAft>
              <a:buClrTx/>
              <a:buFontTx/>
              <a:buNone/>
            </a:pPr>
            <a:r>
              <a:rPr lang="it-IT" altLang="it-IT" sz="4693">
                <a:latin typeface="Arial Unicode MS" pitchFamily="32" charset="0"/>
                <a:cs typeface="Arial Unicode MS" pitchFamily="32" charset="0"/>
              </a:rPr>
              <a:t>Educazione inclusiva</a:t>
            </a:r>
            <a:r>
              <a:rPr lang="it-IT" altLang="it-IT" sz="4693"/>
              <a:t>:</a:t>
            </a:r>
          </a:p>
        </p:txBody>
      </p:sp>
      <p:sp>
        <p:nvSpPr>
          <p:cNvPr id="22531" name="Text Box 2">
            <a:extLst>
              <a:ext uri="{FF2B5EF4-FFF2-40B4-BE49-F238E27FC236}">
                <a16:creationId xmlns:a16="http://schemas.microsoft.com/office/drawing/2014/main" id="{4CB9C7ED-5092-43B4-A433-A43727DA3FE5}"/>
              </a:ext>
            </a:extLst>
          </p:cNvPr>
          <p:cNvSpPr txBox="1">
            <a:spLocks noChangeArrowheads="1"/>
          </p:cNvSpPr>
          <p:nvPr/>
        </p:nvSpPr>
        <p:spPr bwMode="auto">
          <a:xfrm>
            <a:off x="573966" y="2604642"/>
            <a:ext cx="10798674" cy="5345158"/>
          </a:xfrm>
          <a:prstGeom prst="rect">
            <a:avLst/>
          </a:prstGeom>
          <a:noFill/>
          <a:ln>
            <a:noFill/>
          </a:ln>
          <a:effectLst/>
        </p:spPr>
        <p:txBody>
          <a:bodyPr/>
          <a:lstStyle>
            <a:lvl1pPr marL="180975" indent="-180975">
              <a:lnSpc>
                <a:spcPct val="95000"/>
              </a:lnSpc>
              <a:spcBef>
                <a:spcPts val="1400"/>
              </a:spcBef>
              <a:spcAft>
                <a:spcPts val="2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entury Schoolbook" panose="02040604050505020304" pitchFamily="18" charset="0"/>
                <a:ea typeface="Microsoft YaHei" panose="020B0503020204020204" pitchFamily="34" charset="-122"/>
              </a:defRPr>
            </a:lvl1pPr>
            <a:lvl2pPr>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262626"/>
                </a:solidFill>
                <a:latin typeface="Century Schoolbook" panose="02040604050505020304" pitchFamily="18" charset="0"/>
                <a:ea typeface="Microsoft YaHei" panose="020B0503020204020204" pitchFamily="34" charset="-122"/>
              </a:defRPr>
            </a:lvl2pPr>
            <a:lvl3pPr>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3pPr>
            <a:lvl4pPr>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4pPr>
            <a:lvl5pPr>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5pPr>
            <a:lvl6pPr marL="25146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6pPr>
            <a:lvl7pPr marL="29718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7pPr>
            <a:lvl8pPr marL="34290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8pPr>
            <a:lvl9pPr marL="3886200" indent="-228600" defTabSz="449263" eaLnBrk="0" fontAlgn="base" hangingPunct="0">
              <a:lnSpc>
                <a:spcPct val="90000"/>
              </a:lnSpc>
              <a:spcBef>
                <a:spcPts val="300"/>
              </a:spcBef>
              <a:spcAft>
                <a:spcPts val="30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rgbClr val="262626"/>
                </a:solidFill>
                <a:latin typeface="Century Schoolbook" panose="02040604050505020304" pitchFamily="18" charset="0"/>
                <a:ea typeface="Microsoft YaHei" panose="020B0503020204020204" pitchFamily="34" charset="-122"/>
              </a:defRPr>
            </a:lvl9pPr>
          </a:lstStyle>
          <a:p>
            <a:pPr eaLnBrk="1" hangingPunct="1">
              <a:lnSpc>
                <a:spcPct val="75000"/>
              </a:lnSpc>
              <a:buClr>
                <a:srgbClr val="6F6F74"/>
              </a:buClr>
              <a:buSzPct val="80000"/>
              <a:buFont typeface="Arial" panose="020B0604020202020204" pitchFamily="34" charset="0"/>
              <a:buNone/>
            </a:pPr>
            <a:endParaRPr lang="it-IT" altLang="it-IT" sz="3520" b="1" dirty="0">
              <a:solidFill>
                <a:srgbClr val="FFFF00"/>
              </a:solidFill>
              <a:latin typeface="Arial Unicode MS" pitchFamily="32" charset="0"/>
              <a:cs typeface="Arial Unicode MS" pitchFamily="32" charset="0"/>
            </a:endParaRPr>
          </a:p>
          <a:p>
            <a:pPr eaLnBrk="1" hangingPunct="1">
              <a:lnSpc>
                <a:spcPct val="75000"/>
              </a:lnSpc>
              <a:buClr>
                <a:srgbClr val="6F6F74"/>
              </a:buClr>
              <a:buSzPct val="80000"/>
              <a:buFont typeface="Arial" panose="020B0604020202020204" pitchFamily="34" charset="0"/>
              <a:buChar char="•"/>
            </a:pPr>
            <a:r>
              <a:rPr lang="it-IT" altLang="it-IT" sz="3520" dirty="0">
                <a:solidFill>
                  <a:schemeClr val="tx1"/>
                </a:solidFill>
                <a:latin typeface="Arial Unicode MS" pitchFamily="32" charset="0"/>
                <a:cs typeface="Arial Unicode MS" pitchFamily="32" charset="0"/>
              </a:rPr>
              <a:t>Intervento sul singolo, sul gruppo e miglioramento organizzativo</a:t>
            </a:r>
          </a:p>
          <a:p>
            <a:pPr eaLnBrk="1" hangingPunct="1">
              <a:lnSpc>
                <a:spcPct val="75000"/>
              </a:lnSpc>
              <a:buClr>
                <a:srgbClr val="6F6F74"/>
              </a:buClr>
              <a:buSzPct val="80000"/>
              <a:buFont typeface="Arial" panose="020B0604020202020204" pitchFamily="34" charset="0"/>
              <a:buNone/>
            </a:pPr>
            <a:endParaRPr lang="it-IT" altLang="it-IT" sz="3520" dirty="0">
              <a:solidFill>
                <a:schemeClr val="tx1"/>
              </a:solidFill>
              <a:latin typeface="Arial Unicode MS" pitchFamily="32" charset="0"/>
              <a:cs typeface="Arial Unicode MS" pitchFamily="32" charset="0"/>
            </a:endParaRPr>
          </a:p>
          <a:p>
            <a:pPr eaLnBrk="1" hangingPunct="1">
              <a:lnSpc>
                <a:spcPct val="75000"/>
              </a:lnSpc>
              <a:buClr>
                <a:srgbClr val="6F6F74"/>
              </a:buClr>
              <a:buSzPct val="80000"/>
              <a:buFont typeface="Arial" panose="020B0604020202020204" pitchFamily="34" charset="0"/>
              <a:buChar char="•"/>
            </a:pPr>
            <a:r>
              <a:rPr lang="it-IT" altLang="it-IT" sz="3520" dirty="0">
                <a:solidFill>
                  <a:schemeClr val="tx1"/>
                </a:solidFill>
                <a:latin typeface="Arial Unicode MS" pitchFamily="32" charset="0"/>
                <a:cs typeface="Arial Unicode MS" pitchFamily="32" charset="0"/>
              </a:rPr>
              <a:t>Relazione d’aiuto e diritti di partecipazione delle persone:</a:t>
            </a:r>
          </a:p>
          <a:p>
            <a:pPr eaLnBrk="1" hangingPunct="1">
              <a:lnSpc>
                <a:spcPct val="75000"/>
              </a:lnSpc>
              <a:buClr>
                <a:srgbClr val="6F6F74"/>
              </a:buClr>
              <a:buSzPct val="80000"/>
              <a:buFont typeface="Arial" panose="020B0604020202020204" pitchFamily="34" charset="0"/>
              <a:buChar char="•"/>
            </a:pPr>
            <a:r>
              <a:rPr lang="it-IT" altLang="it-IT" sz="3520" dirty="0">
                <a:solidFill>
                  <a:schemeClr val="tx1"/>
                </a:solidFill>
                <a:latin typeface="Arial Unicode MS" pitchFamily="32" charset="0"/>
                <a:cs typeface="Arial Unicode MS" pitchFamily="32" charset="0"/>
              </a:rPr>
              <a:t>L’educazione inclusiva si avvale di  funzioni contenitive, </a:t>
            </a:r>
            <a:r>
              <a:rPr lang="it-IT" altLang="it-IT" sz="3520" dirty="0" err="1">
                <a:solidFill>
                  <a:schemeClr val="tx1"/>
                </a:solidFill>
                <a:latin typeface="Arial Unicode MS" pitchFamily="32" charset="0"/>
                <a:cs typeface="Arial Unicode MS" pitchFamily="32" charset="0"/>
              </a:rPr>
              <a:t>rassicurative</a:t>
            </a:r>
            <a:r>
              <a:rPr lang="it-IT" altLang="it-IT" sz="3520" dirty="0">
                <a:solidFill>
                  <a:schemeClr val="tx1"/>
                </a:solidFill>
                <a:latin typeface="Arial Unicode MS" pitchFamily="32" charset="0"/>
                <a:cs typeface="Arial Unicode MS" pitchFamily="32" charset="0"/>
              </a:rPr>
              <a:t>, socializzanti ma anche di  spinte </a:t>
            </a:r>
            <a:r>
              <a:rPr lang="it-IT" altLang="it-IT" sz="3520" dirty="0" err="1">
                <a:solidFill>
                  <a:schemeClr val="tx1"/>
                </a:solidFill>
                <a:latin typeface="Arial Unicode MS" pitchFamily="32" charset="0"/>
                <a:cs typeface="Arial Unicode MS" pitchFamily="32" charset="0"/>
              </a:rPr>
              <a:t>emancipative</a:t>
            </a:r>
            <a:r>
              <a:rPr lang="it-IT" altLang="it-IT" sz="3520" dirty="0">
                <a:solidFill>
                  <a:schemeClr val="tx1"/>
                </a:solidFill>
                <a:latin typeface="Arial Unicode MS" pitchFamily="32" charset="0"/>
                <a:cs typeface="Arial Unicode MS" pitchFamily="32" charset="0"/>
              </a:rPr>
              <a:t> volte alla separazione e all’autonomia </a:t>
            </a:r>
          </a:p>
        </p:txBody>
      </p:sp>
      <p:sp>
        <p:nvSpPr>
          <p:cNvPr id="22537" name="AutoShape 8">
            <a:extLst>
              <a:ext uri="{FF2B5EF4-FFF2-40B4-BE49-F238E27FC236}">
                <a16:creationId xmlns:a16="http://schemas.microsoft.com/office/drawing/2014/main" id="{9F69BAE1-C53A-41E9-A461-6A728386078E}"/>
              </a:ext>
            </a:extLst>
          </p:cNvPr>
          <p:cNvSpPr>
            <a:spLocks noChangeArrowheads="1"/>
          </p:cNvSpPr>
          <p:nvPr/>
        </p:nvSpPr>
        <p:spPr bwMode="auto">
          <a:xfrm>
            <a:off x="4569712" y="5278068"/>
            <a:ext cx="1042958" cy="516399"/>
          </a:xfrm>
          <a:prstGeom prst="rightArrow">
            <a:avLst>
              <a:gd name="adj1" fmla="val 50000"/>
              <a:gd name="adj2" fmla="val 49996"/>
            </a:avLst>
          </a:prstGeom>
          <a:solidFill>
            <a:schemeClr val="accent3">
              <a:lumMod val="60000"/>
              <a:lumOff val="40000"/>
            </a:schemeClr>
          </a:solidFill>
          <a:ln w="14040" cap="sq">
            <a:solidFill>
              <a:srgbClr val="505053"/>
            </a:solidFill>
            <a:miter lim="800000"/>
            <a:headEnd/>
            <a:tailEnd/>
          </a:ln>
          <a:effectLst/>
        </p:spPr>
        <p:txBody>
          <a:bodyPr wrap="none" anchor="ctr"/>
          <a:lstStyle/>
          <a:p>
            <a:pPr>
              <a:buClr>
                <a:srgbClr val="000000"/>
              </a:buClr>
              <a:buSzPct val="100000"/>
              <a:buFont typeface="Times New Roman" panose="02020603050405020304" pitchFamily="18" charset="0"/>
              <a:buNone/>
            </a:pPr>
            <a:endParaRPr lang="it-IT" altLang="it-IT" sz="1920" dirty="0">
              <a:highlight>
                <a:srgbClr val="000080"/>
              </a:highligh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38794-640E-4165-B321-22745267E6BA}"/>
              </a:ext>
            </a:extLst>
          </p:cNvPr>
          <p:cNvSpPr>
            <a:spLocks noGrp="1"/>
          </p:cNvSpPr>
          <p:nvPr>
            <p:ph type="title"/>
          </p:nvPr>
        </p:nvSpPr>
        <p:spPr/>
        <p:txBody>
          <a:bodyPr>
            <a:normAutofit/>
          </a:bodyPr>
          <a:lstStyle/>
          <a:p>
            <a:pPr algn="ctr"/>
            <a:r>
              <a:rPr lang="it-IT" sz="4267" dirty="0"/>
              <a:t>Strumenti tecnici</a:t>
            </a:r>
          </a:p>
        </p:txBody>
      </p:sp>
      <p:sp>
        <p:nvSpPr>
          <p:cNvPr id="8" name="Segnaposto testo 7">
            <a:extLst>
              <a:ext uri="{FF2B5EF4-FFF2-40B4-BE49-F238E27FC236}">
                <a16:creationId xmlns:a16="http://schemas.microsoft.com/office/drawing/2014/main" id="{06D42968-0A95-4CE1-8550-03FC64AE0658}"/>
              </a:ext>
            </a:extLst>
          </p:cNvPr>
          <p:cNvSpPr>
            <a:spLocks noGrp="1"/>
          </p:cNvSpPr>
          <p:nvPr>
            <p:ph type="body" idx="1"/>
          </p:nvPr>
        </p:nvSpPr>
        <p:spPr/>
        <p:txBody>
          <a:bodyPr/>
          <a:lstStyle/>
          <a:p>
            <a:endParaRPr lang="it-IT"/>
          </a:p>
        </p:txBody>
      </p:sp>
      <p:sp>
        <p:nvSpPr>
          <p:cNvPr id="4" name="Ovale 3">
            <a:extLst>
              <a:ext uri="{FF2B5EF4-FFF2-40B4-BE49-F238E27FC236}">
                <a16:creationId xmlns:a16="http://schemas.microsoft.com/office/drawing/2014/main" id="{FD7EFAD6-C392-496F-83FC-1B8DEDD31A3E}"/>
              </a:ext>
            </a:extLst>
          </p:cNvPr>
          <p:cNvSpPr/>
          <p:nvPr/>
        </p:nvSpPr>
        <p:spPr>
          <a:xfrm>
            <a:off x="1595118" y="4251961"/>
            <a:ext cx="2939627" cy="1828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693" dirty="0"/>
              <a:t>PEI</a:t>
            </a:r>
          </a:p>
        </p:txBody>
      </p:sp>
      <p:sp>
        <p:nvSpPr>
          <p:cNvPr id="5" name="Ovale 4">
            <a:extLst>
              <a:ext uri="{FF2B5EF4-FFF2-40B4-BE49-F238E27FC236}">
                <a16:creationId xmlns:a16="http://schemas.microsoft.com/office/drawing/2014/main" id="{9211E8DF-A07C-4408-82FC-02BA33CC85A3}"/>
              </a:ext>
            </a:extLst>
          </p:cNvPr>
          <p:cNvSpPr/>
          <p:nvPr/>
        </p:nvSpPr>
        <p:spPr>
          <a:xfrm>
            <a:off x="4862407" y="3456094"/>
            <a:ext cx="2939626" cy="1828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267" dirty="0"/>
              <a:t>PDP</a:t>
            </a:r>
          </a:p>
        </p:txBody>
      </p:sp>
      <p:sp>
        <p:nvSpPr>
          <p:cNvPr id="6" name="Ovale 5">
            <a:extLst>
              <a:ext uri="{FF2B5EF4-FFF2-40B4-BE49-F238E27FC236}">
                <a16:creationId xmlns:a16="http://schemas.microsoft.com/office/drawing/2014/main" id="{1425BED0-ADB2-467E-804B-AF1CA7B413FE}"/>
              </a:ext>
            </a:extLst>
          </p:cNvPr>
          <p:cNvSpPr/>
          <p:nvPr/>
        </p:nvSpPr>
        <p:spPr>
          <a:xfrm>
            <a:off x="8359141" y="4402668"/>
            <a:ext cx="2939626" cy="19981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693" dirty="0"/>
              <a:t>PAI</a:t>
            </a:r>
          </a:p>
        </p:txBody>
      </p:sp>
      <p:sp>
        <p:nvSpPr>
          <p:cNvPr id="7" name="Ovale 6">
            <a:extLst>
              <a:ext uri="{FF2B5EF4-FFF2-40B4-BE49-F238E27FC236}">
                <a16:creationId xmlns:a16="http://schemas.microsoft.com/office/drawing/2014/main" id="{A07C38B7-A45E-4AED-B67E-1FA80545624C}"/>
              </a:ext>
            </a:extLst>
          </p:cNvPr>
          <p:cNvSpPr/>
          <p:nvPr/>
        </p:nvSpPr>
        <p:spPr>
          <a:xfrm>
            <a:off x="4831926" y="5730241"/>
            <a:ext cx="3260515" cy="16662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267" dirty="0"/>
              <a:t>PEP</a:t>
            </a:r>
          </a:p>
        </p:txBody>
      </p:sp>
    </p:spTree>
    <p:extLst>
      <p:ext uri="{BB962C8B-B14F-4D97-AF65-F5344CB8AC3E}">
        <p14:creationId xmlns:p14="http://schemas.microsoft.com/office/powerpoint/2010/main" val="98642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MENOMAZIONE"/>
          <p:cNvSpPr txBox="1">
            <a:spLocks noGrp="1"/>
          </p:cNvSpPr>
          <p:nvPr>
            <p:ph type="title"/>
          </p:nvPr>
        </p:nvSpPr>
        <p:spPr>
          <a:prstGeom prst="rect">
            <a:avLst/>
          </a:prstGeom>
        </p:spPr>
        <p:txBody>
          <a:bodyPr/>
          <a:lstStyle/>
          <a:p>
            <a:pPr algn="ctr"/>
            <a:r>
              <a:rPr b="1" dirty="0">
                <a:solidFill>
                  <a:schemeClr val="tx1"/>
                </a:solidFill>
                <a:latin typeface="Calibri" panose="020F0502020204030204" pitchFamily="34" charset="0"/>
              </a:rPr>
              <a:t>MENOMAZIONE</a:t>
            </a:r>
          </a:p>
        </p:txBody>
      </p:sp>
      <p:sp>
        <p:nvSpPr>
          <p:cNvPr id="159" name="Perdita o anomalia a carico di funzioni o strutture psicologiche, fisiologiche o anatomiche.…"/>
          <p:cNvSpPr txBox="1">
            <a:spLocks noGrp="1"/>
          </p:cNvSpPr>
          <p:nvPr>
            <p:ph type="body" idx="1"/>
          </p:nvPr>
        </p:nvSpPr>
        <p:spPr>
          <a:xfrm>
            <a:off x="787400" y="3416076"/>
            <a:ext cx="11430000" cy="4420048"/>
          </a:xfrm>
          <a:prstGeom prst="rect">
            <a:avLst/>
          </a:prstGeom>
        </p:spPr>
        <p:txBody>
          <a:bodyPr/>
          <a:lstStyle/>
          <a:p>
            <a:pPr marL="0" indent="0" algn="ctr">
              <a:buSzTx/>
              <a:buNone/>
              <a:defRPr sz="5100"/>
            </a:pPr>
            <a:r>
              <a:rPr dirty="0">
                <a:solidFill>
                  <a:schemeClr val="tx1"/>
                </a:solidFill>
                <a:latin typeface="Calibri" panose="020F0502020204030204" pitchFamily="34" charset="0"/>
              </a:rPr>
              <a:t>Perdita o </a:t>
            </a:r>
            <a:r>
              <a:rPr dirty="0" err="1">
                <a:solidFill>
                  <a:schemeClr val="tx1"/>
                </a:solidFill>
                <a:latin typeface="Calibri" panose="020F0502020204030204" pitchFamily="34" charset="0"/>
              </a:rPr>
              <a:t>anomalia</a:t>
            </a:r>
            <a:r>
              <a:rPr dirty="0">
                <a:solidFill>
                  <a:schemeClr val="tx1"/>
                </a:solidFill>
                <a:latin typeface="Calibri" panose="020F0502020204030204" pitchFamily="34" charset="0"/>
              </a:rPr>
              <a:t> a </a:t>
            </a:r>
            <a:r>
              <a:rPr dirty="0" err="1">
                <a:solidFill>
                  <a:schemeClr val="tx1"/>
                </a:solidFill>
                <a:latin typeface="Calibri" panose="020F0502020204030204" pitchFamily="34" charset="0"/>
              </a:rPr>
              <a:t>carico</a:t>
            </a:r>
            <a:r>
              <a:rPr dirty="0">
                <a:solidFill>
                  <a:schemeClr val="tx1"/>
                </a:solidFill>
                <a:latin typeface="Calibri" panose="020F0502020204030204" pitchFamily="34" charset="0"/>
              </a:rPr>
              <a:t> di </a:t>
            </a:r>
            <a:r>
              <a:rPr dirty="0" err="1">
                <a:solidFill>
                  <a:schemeClr val="tx1"/>
                </a:solidFill>
                <a:latin typeface="Calibri" panose="020F0502020204030204" pitchFamily="34" charset="0"/>
              </a:rPr>
              <a:t>funzioni</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strutture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psicologiche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fisiologiche</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anatomiche</a:t>
            </a:r>
            <a:r>
              <a:rPr dirty="0">
                <a:solidFill>
                  <a:schemeClr val="tx1"/>
                </a:solidFill>
                <a:latin typeface="Calibri" panose="020F0502020204030204" pitchFamily="34" charset="0"/>
              </a:rPr>
              <a:t>.</a:t>
            </a:r>
          </a:p>
          <a:p>
            <a:pPr marL="0" indent="0" algn="ctr">
              <a:buSzTx/>
              <a:buNone/>
              <a:defRPr sz="5100"/>
            </a:pPr>
            <a:r>
              <a:rPr dirty="0" err="1">
                <a:solidFill>
                  <a:schemeClr val="tx1"/>
                </a:solidFill>
                <a:latin typeface="Calibri" panose="020F0502020204030204" pitchFamily="34" charset="0"/>
              </a:rPr>
              <a:t>Può</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essere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permanente</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transitoria</a:t>
            </a:r>
            <a:endParaRPr dirty="0">
              <a:solidFill>
                <a:schemeClr val="tx1"/>
              </a:solidFill>
              <a:latin typeface="Calibri" panose="020F050202020403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F38C24-6412-44B7-8ED6-758F34FFF0DC}"/>
              </a:ext>
            </a:extLst>
          </p:cNvPr>
          <p:cNvSpPr>
            <a:spLocks noGrp="1"/>
          </p:cNvSpPr>
          <p:nvPr>
            <p:ph type="title"/>
          </p:nvPr>
        </p:nvSpPr>
        <p:spPr>
          <a:xfrm>
            <a:off x="758614" y="758613"/>
            <a:ext cx="11487573" cy="950917"/>
          </a:xfrm>
        </p:spPr>
        <p:txBody>
          <a:bodyPr>
            <a:normAutofit/>
          </a:bodyPr>
          <a:lstStyle/>
          <a:p>
            <a:pPr algn="ctr"/>
            <a:r>
              <a:rPr lang="it-IT" sz="4267" dirty="0"/>
              <a:t>Strumenti didattici</a:t>
            </a:r>
          </a:p>
        </p:txBody>
      </p:sp>
      <p:sp>
        <p:nvSpPr>
          <p:cNvPr id="3" name="Segnaposto contenuto 2">
            <a:extLst>
              <a:ext uri="{FF2B5EF4-FFF2-40B4-BE49-F238E27FC236}">
                <a16:creationId xmlns:a16="http://schemas.microsoft.com/office/drawing/2014/main" id="{DFC7B159-EEE5-4347-9D58-175324831708}"/>
              </a:ext>
            </a:extLst>
          </p:cNvPr>
          <p:cNvSpPr>
            <a:spLocks noGrp="1"/>
          </p:cNvSpPr>
          <p:nvPr>
            <p:ph type="body" idx="1"/>
          </p:nvPr>
        </p:nvSpPr>
        <p:spPr>
          <a:xfrm>
            <a:off x="758613" y="2464904"/>
            <a:ext cx="10611752" cy="6096589"/>
          </a:xfrm>
        </p:spPr>
        <p:txBody>
          <a:bodyPr>
            <a:normAutofit fontScale="92500" lnSpcReduction="20000"/>
          </a:bodyPr>
          <a:lstStyle/>
          <a:p>
            <a:pPr>
              <a:lnSpc>
                <a:spcPct val="170000"/>
              </a:lnSpc>
              <a:spcBef>
                <a:spcPts val="1667"/>
              </a:spcBef>
              <a:spcAft>
                <a:spcPts val="213"/>
              </a:spcAft>
              <a:defRPr/>
            </a:pPr>
            <a:r>
              <a:rPr lang="it-IT" altLang="it-IT" dirty="0">
                <a:solidFill>
                  <a:schemeClr val="tx1"/>
                </a:solidFill>
                <a:cs typeface="Times New Roman" panose="02020603050405020304" pitchFamily="18" charset="0"/>
              </a:rPr>
              <a:t>RIFORMULAZIONE DIDATTICA per l’ Individualizzazione e la personalizzazione</a:t>
            </a:r>
          </a:p>
          <a:p>
            <a:pPr>
              <a:lnSpc>
                <a:spcPct val="170000"/>
              </a:lnSpc>
              <a:spcBef>
                <a:spcPts val="1667"/>
              </a:spcBef>
              <a:spcAft>
                <a:spcPts val="213"/>
              </a:spcAft>
              <a:defRPr/>
            </a:pPr>
            <a:r>
              <a:rPr lang="it-IT" altLang="it-IT" dirty="0" err="1">
                <a:solidFill>
                  <a:schemeClr val="tx1"/>
                </a:solidFill>
                <a:cs typeface="Times New Roman" panose="02020603050405020304" pitchFamily="18" charset="0"/>
              </a:rPr>
              <a:t>Metacognizione</a:t>
            </a:r>
            <a:endParaRPr lang="it-IT" altLang="it-IT" dirty="0">
              <a:solidFill>
                <a:schemeClr val="tx1"/>
              </a:solidFill>
              <a:cs typeface="Times New Roman" panose="02020603050405020304" pitchFamily="18" charset="0"/>
            </a:endParaRPr>
          </a:p>
          <a:p>
            <a:pPr>
              <a:lnSpc>
                <a:spcPct val="170000"/>
              </a:lnSpc>
              <a:spcBef>
                <a:spcPts val="1667"/>
              </a:spcBef>
              <a:spcAft>
                <a:spcPts val="213"/>
              </a:spcAft>
              <a:defRPr/>
            </a:pPr>
            <a:r>
              <a:rPr lang="it-IT" altLang="it-IT" dirty="0">
                <a:solidFill>
                  <a:schemeClr val="tx1"/>
                </a:solidFill>
                <a:cs typeface="Times New Roman" panose="02020603050405020304" pitchFamily="18" charset="0"/>
              </a:rPr>
              <a:t>Cooperazione</a:t>
            </a:r>
          </a:p>
          <a:p>
            <a:pPr>
              <a:lnSpc>
                <a:spcPct val="170000"/>
              </a:lnSpc>
              <a:spcBef>
                <a:spcPts val="1667"/>
              </a:spcBef>
              <a:spcAft>
                <a:spcPts val="213"/>
              </a:spcAft>
              <a:defRPr/>
            </a:pPr>
            <a:r>
              <a:rPr lang="it-IT" altLang="it-IT" dirty="0">
                <a:solidFill>
                  <a:schemeClr val="tx1"/>
                </a:solidFill>
                <a:cs typeface="Times New Roman" panose="02020603050405020304" pitchFamily="18" charset="0"/>
              </a:rPr>
              <a:t>Tutoring</a:t>
            </a:r>
          </a:p>
          <a:p>
            <a:pPr>
              <a:lnSpc>
                <a:spcPct val="170000"/>
              </a:lnSpc>
              <a:spcBef>
                <a:spcPts val="1667"/>
              </a:spcBef>
              <a:spcAft>
                <a:spcPts val="213"/>
              </a:spcAft>
              <a:defRPr/>
            </a:pPr>
            <a:r>
              <a:rPr lang="it-IT" altLang="it-IT" dirty="0" err="1">
                <a:solidFill>
                  <a:schemeClr val="tx1"/>
                </a:solidFill>
                <a:cs typeface="Times New Roman" panose="02020603050405020304" pitchFamily="18" charset="0"/>
              </a:rPr>
              <a:t>Flipped</a:t>
            </a:r>
            <a:r>
              <a:rPr lang="it-IT" altLang="it-IT" dirty="0">
                <a:solidFill>
                  <a:schemeClr val="tx1"/>
                </a:solidFill>
                <a:cs typeface="Times New Roman" panose="02020603050405020304" pitchFamily="18" charset="0"/>
              </a:rPr>
              <a:t> class</a:t>
            </a:r>
          </a:p>
          <a:p>
            <a:pPr>
              <a:lnSpc>
                <a:spcPct val="170000"/>
              </a:lnSpc>
              <a:spcBef>
                <a:spcPts val="1667"/>
              </a:spcBef>
              <a:spcAft>
                <a:spcPts val="213"/>
              </a:spcAft>
              <a:defRPr/>
            </a:pPr>
            <a:r>
              <a:rPr lang="it-IT" altLang="it-IT" dirty="0">
                <a:solidFill>
                  <a:schemeClr val="tx1"/>
                </a:solidFill>
                <a:cs typeface="Times New Roman" panose="02020603050405020304" pitchFamily="18" charset="0"/>
              </a:rPr>
              <a:t>Adattamento dei materiali</a:t>
            </a:r>
          </a:p>
          <a:p>
            <a:pPr>
              <a:lnSpc>
                <a:spcPct val="170000"/>
              </a:lnSpc>
              <a:spcBef>
                <a:spcPts val="1667"/>
              </a:spcBef>
              <a:spcAft>
                <a:spcPts val="213"/>
              </a:spcAft>
              <a:defRPr/>
            </a:pPr>
            <a:r>
              <a:rPr lang="it-IT" altLang="it-IT" dirty="0">
                <a:solidFill>
                  <a:schemeClr val="tx1"/>
                </a:solidFill>
                <a:cs typeface="Times New Roman" panose="02020603050405020304" pitchFamily="18" charset="0"/>
              </a:rPr>
              <a:t>Anticipazione e ripasso</a:t>
            </a:r>
          </a:p>
          <a:p>
            <a:endParaRPr lang="it-IT" dirty="0"/>
          </a:p>
        </p:txBody>
      </p:sp>
    </p:spTree>
    <p:extLst>
      <p:ext uri="{BB962C8B-B14F-4D97-AF65-F5344CB8AC3E}">
        <p14:creationId xmlns:p14="http://schemas.microsoft.com/office/powerpoint/2010/main" val="1667900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D722E-F674-4935-947F-DE4A851C5FBD}"/>
              </a:ext>
            </a:extLst>
          </p:cNvPr>
          <p:cNvSpPr>
            <a:spLocks noGrp="1"/>
          </p:cNvSpPr>
          <p:nvPr>
            <p:ph type="title"/>
          </p:nvPr>
        </p:nvSpPr>
        <p:spPr>
          <a:xfrm>
            <a:off x="758614" y="758614"/>
            <a:ext cx="11487573" cy="1328604"/>
          </a:xfrm>
        </p:spPr>
        <p:txBody>
          <a:bodyPr>
            <a:normAutofit fontScale="90000"/>
          </a:bodyPr>
          <a:lstStyle/>
          <a:p>
            <a:pPr algn="ctr"/>
            <a:r>
              <a:rPr lang="it-IT" sz="4267" dirty="0"/>
              <a:t>Strumenti educativi:</a:t>
            </a:r>
            <a:br>
              <a:rPr lang="it-IT" sz="4267" dirty="0"/>
            </a:br>
            <a:r>
              <a:rPr lang="it-IT" sz="4267" dirty="0"/>
              <a:t>le attitudini degli adulti</a:t>
            </a:r>
          </a:p>
        </p:txBody>
      </p:sp>
      <p:sp>
        <p:nvSpPr>
          <p:cNvPr id="3" name="Segnaposto contenuto 2">
            <a:extLst>
              <a:ext uri="{FF2B5EF4-FFF2-40B4-BE49-F238E27FC236}">
                <a16:creationId xmlns:a16="http://schemas.microsoft.com/office/drawing/2014/main" id="{3278F473-A196-4340-9D3A-B549EB188D04}"/>
              </a:ext>
            </a:extLst>
          </p:cNvPr>
          <p:cNvSpPr>
            <a:spLocks noGrp="1"/>
          </p:cNvSpPr>
          <p:nvPr>
            <p:ph type="body" idx="1"/>
          </p:nvPr>
        </p:nvSpPr>
        <p:spPr>
          <a:xfrm>
            <a:off x="758613" y="3140766"/>
            <a:ext cx="10591874" cy="3836504"/>
          </a:xfrm>
        </p:spPr>
        <p:txBody>
          <a:bodyPr>
            <a:normAutofit/>
          </a:bodyPr>
          <a:lstStyle/>
          <a:p>
            <a:r>
              <a:rPr lang="it-IT" sz="3413" dirty="0">
                <a:solidFill>
                  <a:schemeClr val="tx1"/>
                </a:solidFill>
              </a:rPr>
              <a:t>Sguardo, fiducia, aspettative, …</a:t>
            </a:r>
          </a:p>
          <a:p>
            <a:r>
              <a:rPr lang="it-IT" sz="3413" dirty="0">
                <a:solidFill>
                  <a:schemeClr val="tx1"/>
                </a:solidFill>
              </a:rPr>
              <a:t>Aiuto, non sostituzione.</a:t>
            </a:r>
          </a:p>
          <a:p>
            <a:r>
              <a:rPr lang="it-IT" sz="3413" dirty="0">
                <a:solidFill>
                  <a:schemeClr val="tx1"/>
                </a:solidFill>
              </a:rPr>
              <a:t>La vita quotidiana come fonte di conoscenza: concretezza e aggancio con il reale.</a:t>
            </a:r>
          </a:p>
        </p:txBody>
      </p:sp>
    </p:spTree>
    <p:extLst>
      <p:ext uri="{BB962C8B-B14F-4D97-AF65-F5344CB8AC3E}">
        <p14:creationId xmlns:p14="http://schemas.microsoft.com/office/powerpoint/2010/main" val="3122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DISABILITA’"/>
          <p:cNvSpPr txBox="1">
            <a:spLocks noGrp="1"/>
          </p:cNvSpPr>
          <p:nvPr>
            <p:ph type="title"/>
          </p:nvPr>
        </p:nvSpPr>
        <p:spPr>
          <a:prstGeom prst="rect">
            <a:avLst/>
          </a:prstGeom>
        </p:spPr>
        <p:txBody>
          <a:bodyPr/>
          <a:lstStyle/>
          <a:p>
            <a:pPr algn="ctr"/>
            <a:r>
              <a:rPr b="1" dirty="0">
                <a:solidFill>
                  <a:schemeClr val="tx1"/>
                </a:solidFill>
                <a:latin typeface="Calibri" panose="020F0502020204030204" pitchFamily="34" charset="0"/>
              </a:rPr>
              <a:t>DISABILIT</a:t>
            </a:r>
            <a:r>
              <a:rPr lang="it-IT" b="1" dirty="0">
                <a:solidFill>
                  <a:schemeClr val="tx1"/>
                </a:solidFill>
                <a:latin typeface="Calibri" panose="020F0502020204030204" pitchFamily="34" charset="0"/>
              </a:rPr>
              <a:t>à </a:t>
            </a:r>
            <a:endParaRPr b="1" dirty="0">
              <a:solidFill>
                <a:schemeClr val="tx1"/>
              </a:solidFill>
              <a:latin typeface="Calibri" panose="020F0502020204030204" pitchFamily="34" charset="0"/>
            </a:endParaRPr>
          </a:p>
        </p:txBody>
      </p:sp>
      <p:sp>
        <p:nvSpPr>
          <p:cNvPr id="162" name="Riduzione parziale o totale della capacità di svolgere un’attività nei tempi e nei modi considerati come normali.…"/>
          <p:cNvSpPr txBox="1">
            <a:spLocks noGrp="1"/>
          </p:cNvSpPr>
          <p:nvPr>
            <p:ph type="body" idx="1"/>
          </p:nvPr>
        </p:nvSpPr>
        <p:spPr>
          <a:xfrm>
            <a:off x="787400" y="2717576"/>
            <a:ext cx="11430000" cy="5230665"/>
          </a:xfrm>
          <a:prstGeom prst="rect">
            <a:avLst/>
          </a:prstGeom>
        </p:spPr>
        <p:txBody>
          <a:bodyPr/>
          <a:lstStyle/>
          <a:p>
            <a:pPr marL="0" indent="-312039" algn="ctr" defTabSz="416052">
              <a:lnSpc>
                <a:spcPct val="120000"/>
              </a:lnSpc>
              <a:spcBef>
                <a:spcPts val="0"/>
              </a:spcBef>
              <a:buSzTx/>
              <a:buNone/>
              <a:defRPr sz="3640">
                <a:solidFill>
                  <a:srgbClr val="424242"/>
                </a:solidFill>
              </a:defRPr>
            </a:pPr>
            <a:r>
              <a:rPr lang="it-IT" dirty="0">
                <a:solidFill>
                  <a:schemeClr val="tx1"/>
                </a:solidFill>
                <a:latin typeface="Calibri" panose="020F0502020204030204" pitchFamily="34" charset="0"/>
              </a:rPr>
              <a:t>Limitazione o perdita </a:t>
            </a:r>
            <a:r>
              <a:rPr dirty="0" err="1">
                <a:solidFill>
                  <a:schemeClr val="tx1"/>
                </a:solidFill>
                <a:latin typeface="Calibri" panose="020F0502020204030204" pitchFamily="34" charset="0"/>
              </a:rPr>
              <a:t>della</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capacità</a:t>
            </a:r>
            <a:r>
              <a:rPr dirty="0">
                <a:solidFill>
                  <a:schemeClr val="tx1"/>
                </a:solidFill>
                <a:latin typeface="Calibri" panose="020F0502020204030204" pitchFamily="34" charset="0"/>
              </a:rPr>
              <a:t> di </a:t>
            </a:r>
            <a:r>
              <a:rPr dirty="0" err="1">
                <a:solidFill>
                  <a:schemeClr val="tx1"/>
                </a:solidFill>
                <a:latin typeface="Calibri" panose="020F0502020204030204" pitchFamily="34" charset="0"/>
              </a:rPr>
              <a:t>svolgere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un’attività</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nei</a:t>
            </a:r>
            <a:r>
              <a:rPr dirty="0">
                <a:solidFill>
                  <a:schemeClr val="tx1"/>
                </a:solidFill>
                <a:latin typeface="Calibri" panose="020F0502020204030204" pitchFamily="34" charset="0"/>
              </a:rPr>
              <a:t> tempi e </a:t>
            </a:r>
            <a:r>
              <a:rPr dirty="0" err="1">
                <a:solidFill>
                  <a:schemeClr val="tx1"/>
                </a:solidFill>
                <a:latin typeface="Calibri" panose="020F0502020204030204" pitchFamily="34" charset="0"/>
              </a:rPr>
              <a:t>nei</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modi</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considerati</a:t>
            </a:r>
            <a:r>
              <a:rPr dirty="0">
                <a:solidFill>
                  <a:schemeClr val="tx1"/>
                </a:solidFill>
                <a:latin typeface="Calibri" panose="020F0502020204030204" pitchFamily="34" charset="0"/>
              </a:rPr>
              <a:t> come </a:t>
            </a:r>
            <a:r>
              <a:rPr dirty="0" err="1">
                <a:solidFill>
                  <a:schemeClr val="tx1"/>
                </a:solidFill>
                <a:latin typeface="Calibri" panose="020F0502020204030204" pitchFamily="34" charset="0"/>
              </a:rPr>
              <a:t>normali</a:t>
            </a:r>
            <a:r>
              <a:rPr dirty="0">
                <a:solidFill>
                  <a:schemeClr val="tx1"/>
                </a:solidFill>
                <a:latin typeface="Calibri" panose="020F0502020204030204" pitchFamily="34" charset="0"/>
              </a:rPr>
              <a:t>.</a:t>
            </a:r>
          </a:p>
          <a:p>
            <a:pPr marL="0" indent="-312039" algn="ctr" defTabSz="416052">
              <a:lnSpc>
                <a:spcPct val="120000"/>
              </a:lnSpc>
              <a:spcBef>
                <a:spcPts val="0"/>
              </a:spcBef>
              <a:buSzTx/>
              <a:buNone/>
              <a:defRPr sz="3640">
                <a:solidFill>
                  <a:srgbClr val="424242"/>
                </a:solidFill>
              </a:defRPr>
            </a:pPr>
            <a:r>
              <a:rPr dirty="0" err="1">
                <a:solidFill>
                  <a:schemeClr val="tx1"/>
                </a:solidFill>
                <a:latin typeface="Calibri" panose="020F0502020204030204" pitchFamily="34" charset="0"/>
              </a:rPr>
              <a:t>Può</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essere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permanente</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transitoria</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reversibile</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irreversibile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progressiva</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regressiva</a:t>
            </a:r>
            <a:r>
              <a:rPr dirty="0">
                <a:solidFill>
                  <a:schemeClr val="tx1"/>
                </a:solidFill>
                <a:latin typeface="Calibri" panose="020F0502020204030204" pitchFamily="34" charset="0"/>
              </a:rPr>
              <a:t>.</a:t>
            </a:r>
          </a:p>
          <a:p>
            <a:pPr marL="0" indent="-312039" algn="ctr" defTabSz="416052">
              <a:lnSpc>
                <a:spcPct val="120000"/>
              </a:lnSpc>
              <a:spcBef>
                <a:spcPts val="0"/>
              </a:spcBef>
              <a:buSzTx/>
              <a:buNone/>
              <a:defRPr sz="3640">
                <a:solidFill>
                  <a:srgbClr val="424242"/>
                </a:solidFill>
              </a:defRPr>
            </a:pPr>
            <a:r>
              <a:rPr dirty="0" err="1">
                <a:solidFill>
                  <a:schemeClr val="tx1"/>
                </a:solidFill>
                <a:latin typeface="Calibri" panose="020F0502020204030204" pitchFamily="34" charset="0"/>
              </a:rPr>
              <a:t>Può</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essere</a:t>
            </a:r>
            <a:r>
              <a:rPr dirty="0">
                <a:solidFill>
                  <a:schemeClr val="tx1"/>
                </a:solidFill>
                <a:latin typeface="Calibri" panose="020F0502020204030204" pitchFamily="34" charset="0"/>
              </a:rPr>
              <a:t> una </a:t>
            </a:r>
            <a:r>
              <a:rPr dirty="0" err="1">
                <a:solidFill>
                  <a:schemeClr val="tx1"/>
                </a:solidFill>
                <a:latin typeface="Calibri" panose="020F0502020204030204" pitchFamily="34" charset="0"/>
              </a:rPr>
              <a:t>conseguenza</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diretta</a:t>
            </a:r>
            <a:r>
              <a:rPr dirty="0">
                <a:solidFill>
                  <a:schemeClr val="tx1"/>
                </a:solidFill>
                <a:latin typeface="Calibri" panose="020F0502020204030204" pitchFamily="34" charset="0"/>
              </a:rPr>
              <a:t> di una </a:t>
            </a:r>
            <a:r>
              <a:rPr dirty="0" err="1">
                <a:solidFill>
                  <a:schemeClr val="tx1"/>
                </a:solidFill>
                <a:latin typeface="Calibri" panose="020F0502020204030204" pitchFamily="34" charset="0"/>
              </a:rPr>
              <a:t>menomazione</a:t>
            </a:r>
            <a:r>
              <a:rPr dirty="0">
                <a:solidFill>
                  <a:schemeClr val="tx1"/>
                </a:solidFill>
                <a:latin typeface="Calibri" panose="020F0502020204030204" pitchFamily="34" charset="0"/>
              </a:rPr>
              <a:t> o una </a:t>
            </a:r>
            <a:r>
              <a:rPr dirty="0" err="1">
                <a:solidFill>
                  <a:schemeClr val="tx1"/>
                </a:solidFill>
                <a:latin typeface="Calibri" panose="020F0502020204030204" pitchFamily="34" charset="0"/>
              </a:rPr>
              <a:t>reazione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psicologica</a:t>
            </a:r>
            <a:r>
              <a:rPr dirty="0">
                <a:solidFill>
                  <a:schemeClr val="tx1"/>
                </a:solidFill>
                <a:latin typeface="Calibri" panose="020F0502020204030204" pitchFamily="34" charset="0"/>
              </a:rPr>
              <a:t> ad </a:t>
            </a:r>
            <a:r>
              <a:rPr dirty="0" err="1">
                <a:solidFill>
                  <a:schemeClr val="tx1"/>
                </a:solidFill>
                <a:latin typeface="Calibri" panose="020F0502020204030204" pitchFamily="34" charset="0"/>
              </a:rPr>
              <a:t>essa</a:t>
            </a:r>
            <a:r>
              <a:rPr dirty="0">
                <a:solidFill>
                  <a:schemeClr val="tx1"/>
                </a:solidFill>
                <a:latin typeface="Calibri" panose="020F0502020204030204" pitchFamily="34" charset="0"/>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HANDICAP"/>
          <p:cNvSpPr txBox="1">
            <a:spLocks noGrp="1"/>
          </p:cNvSpPr>
          <p:nvPr>
            <p:ph type="title"/>
          </p:nvPr>
        </p:nvSpPr>
        <p:spPr>
          <a:prstGeom prst="rect">
            <a:avLst/>
          </a:prstGeom>
        </p:spPr>
        <p:txBody>
          <a:bodyPr/>
          <a:lstStyle/>
          <a:p>
            <a:pPr algn="ctr"/>
            <a:r>
              <a:rPr dirty="0">
                <a:solidFill>
                  <a:schemeClr val="tx1"/>
                </a:solidFill>
                <a:latin typeface="Calibri" panose="020F0502020204030204" pitchFamily="34" charset="0"/>
              </a:rPr>
              <a:t>HANDICAP</a:t>
            </a:r>
          </a:p>
        </p:txBody>
      </p:sp>
      <p:sp>
        <p:nvSpPr>
          <p:cNvPr id="165" name="Condizione di svantaggio risultante da una menomazione o da una disabilità,…"/>
          <p:cNvSpPr txBox="1">
            <a:spLocks noGrp="1"/>
          </p:cNvSpPr>
          <p:nvPr>
            <p:ph type="body" idx="1"/>
          </p:nvPr>
        </p:nvSpPr>
        <p:spPr>
          <a:xfrm>
            <a:off x="787400" y="2717576"/>
            <a:ext cx="11430000" cy="5230665"/>
          </a:xfrm>
          <a:prstGeom prst="rect">
            <a:avLst/>
          </a:prstGeom>
        </p:spPr>
        <p:txBody>
          <a:bodyPr>
            <a:normAutofit fontScale="92500" lnSpcReduction="20000"/>
          </a:bodyPr>
          <a:lstStyle/>
          <a:p>
            <a:pPr marL="0" indent="0" algn="ctr" defTabSz="429768">
              <a:spcBef>
                <a:spcPts val="0"/>
              </a:spcBef>
              <a:buSzTx/>
              <a:buNone/>
              <a:defRPr sz="4230">
                <a:solidFill>
                  <a:srgbClr val="424242"/>
                </a:solidFill>
              </a:defRPr>
            </a:pPr>
            <a:r>
              <a:rPr dirty="0" err="1">
                <a:solidFill>
                  <a:schemeClr val="tx1"/>
                </a:solidFill>
                <a:latin typeface="Calibri" panose="020F0502020204030204" pitchFamily="34" charset="0"/>
              </a:rPr>
              <a:t>Condizione</a:t>
            </a:r>
            <a:r>
              <a:rPr dirty="0">
                <a:solidFill>
                  <a:schemeClr val="tx1"/>
                </a:solidFill>
                <a:latin typeface="Calibri" panose="020F0502020204030204" pitchFamily="34" charset="0"/>
              </a:rPr>
              <a:t> di </a:t>
            </a:r>
            <a:r>
              <a:rPr dirty="0" err="1">
                <a:solidFill>
                  <a:schemeClr val="tx1"/>
                </a:solidFill>
                <a:latin typeface="Calibri" panose="020F0502020204030204" pitchFamily="34" charset="0"/>
              </a:rPr>
              <a:t>svantaggio</a:t>
            </a:r>
            <a:r>
              <a:rPr dirty="0">
                <a:solidFill>
                  <a:schemeClr val="tx1"/>
                </a:solidFill>
                <a:latin typeface="Calibri" panose="020F0502020204030204" pitchFamily="34" charset="0"/>
              </a:rPr>
              <a:t> </a:t>
            </a:r>
            <a:r>
              <a:rPr lang="it-IT" dirty="0">
                <a:solidFill>
                  <a:schemeClr val="tx1"/>
                </a:solidFill>
                <a:latin typeface="Calibri" panose="020F0502020204030204" pitchFamily="34" charset="0"/>
              </a:rPr>
              <a:t>conseguente a </a:t>
            </a:r>
            <a:r>
              <a:rPr dirty="0">
                <a:solidFill>
                  <a:schemeClr val="tx1"/>
                </a:solidFill>
                <a:latin typeface="Calibri" panose="020F0502020204030204" pitchFamily="34" charset="0"/>
              </a:rPr>
              <a:t>una </a:t>
            </a:r>
            <a:r>
              <a:rPr dirty="0" err="1">
                <a:solidFill>
                  <a:schemeClr val="tx1"/>
                </a:solidFill>
                <a:latin typeface="Calibri" panose="020F0502020204030204" pitchFamily="34" charset="0"/>
              </a:rPr>
              <a:t>menomazione</a:t>
            </a:r>
            <a:r>
              <a:rPr dirty="0">
                <a:solidFill>
                  <a:schemeClr val="tx1"/>
                </a:solidFill>
                <a:latin typeface="Calibri" panose="020F0502020204030204" pitchFamily="34" charset="0"/>
              </a:rPr>
              <a:t> o a una </a:t>
            </a:r>
            <a:r>
              <a:rPr dirty="0" err="1">
                <a:solidFill>
                  <a:schemeClr val="tx1"/>
                </a:solidFill>
                <a:latin typeface="Calibri" panose="020F0502020204030204" pitchFamily="34" charset="0"/>
              </a:rPr>
              <a:t>disabilità</a:t>
            </a:r>
            <a:r>
              <a:rPr dirty="0">
                <a:solidFill>
                  <a:schemeClr val="tx1"/>
                </a:solidFill>
                <a:latin typeface="Calibri" panose="020F0502020204030204" pitchFamily="34" charset="0"/>
              </a:rPr>
              <a:t>,</a:t>
            </a:r>
          </a:p>
          <a:p>
            <a:pPr marL="0" indent="0" algn="ctr" defTabSz="429768">
              <a:spcBef>
                <a:spcPts val="0"/>
              </a:spcBef>
              <a:buSzTx/>
              <a:buNone/>
              <a:defRPr sz="4230">
                <a:solidFill>
                  <a:srgbClr val="424242"/>
                </a:solidFill>
              </a:defRPr>
            </a:pPr>
            <a:r>
              <a:rPr dirty="0" err="1">
                <a:solidFill>
                  <a:schemeClr val="tx1"/>
                </a:solidFill>
                <a:latin typeface="Calibri" panose="020F0502020204030204" pitchFamily="34" charset="0"/>
              </a:rPr>
              <a:t>che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limita</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impedisce</a:t>
            </a:r>
            <a:r>
              <a:rPr dirty="0">
                <a:solidFill>
                  <a:schemeClr val="tx1"/>
                </a:solidFill>
                <a:latin typeface="Calibri" panose="020F0502020204030204" pitchFamily="34" charset="0"/>
              </a:rPr>
              <a:t> lo </a:t>
            </a:r>
            <a:r>
              <a:rPr dirty="0" err="1">
                <a:solidFill>
                  <a:schemeClr val="tx1"/>
                </a:solidFill>
                <a:latin typeface="Calibri" panose="020F0502020204030204" pitchFamily="34" charset="0"/>
              </a:rPr>
              <a:t>svolgimento</a:t>
            </a:r>
            <a:r>
              <a:rPr dirty="0">
                <a:solidFill>
                  <a:schemeClr val="tx1"/>
                </a:solidFill>
                <a:latin typeface="Calibri" panose="020F0502020204030204" pitchFamily="34" charset="0"/>
              </a:rPr>
              <a:t> di un </a:t>
            </a:r>
            <a:r>
              <a:rPr dirty="0" err="1">
                <a:solidFill>
                  <a:schemeClr val="tx1"/>
                </a:solidFill>
                <a:latin typeface="Calibri" panose="020F0502020204030204" pitchFamily="34" charset="0"/>
              </a:rPr>
              <a:t>ruolo</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normale</a:t>
            </a:r>
            <a:r>
              <a:rPr dirty="0">
                <a:solidFill>
                  <a:schemeClr val="tx1"/>
                </a:solidFill>
                <a:latin typeface="Calibri" panose="020F0502020204030204" pitchFamily="34" charset="0"/>
              </a:rPr>
              <a:t> in </a:t>
            </a:r>
            <a:r>
              <a:rPr dirty="0" err="1">
                <a:solidFill>
                  <a:schemeClr val="tx1"/>
                </a:solidFill>
                <a:latin typeface="Calibri" panose="020F0502020204030204" pitchFamily="34" charset="0"/>
              </a:rPr>
              <a:t>rapporto</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all’età</a:t>
            </a:r>
            <a:r>
              <a:rPr dirty="0">
                <a:solidFill>
                  <a:schemeClr val="tx1"/>
                </a:solidFill>
                <a:latin typeface="Calibri" panose="020F0502020204030204" pitchFamily="34" charset="0"/>
              </a:rPr>
              <a:t>, al </a:t>
            </a:r>
            <a:r>
              <a:rPr dirty="0" err="1">
                <a:solidFill>
                  <a:schemeClr val="tx1"/>
                </a:solidFill>
                <a:latin typeface="Calibri" panose="020F0502020204030204" pitchFamily="34" charset="0"/>
              </a:rPr>
              <a:t>sesso</a:t>
            </a:r>
            <a:r>
              <a:rPr dirty="0">
                <a:solidFill>
                  <a:schemeClr val="tx1"/>
                </a:solidFill>
                <a:latin typeface="Calibri" panose="020F0502020204030204" pitchFamily="34" charset="0"/>
              </a:rPr>
              <a:t>, ai </a:t>
            </a:r>
            <a:r>
              <a:rPr dirty="0" err="1">
                <a:solidFill>
                  <a:schemeClr val="tx1"/>
                </a:solidFill>
                <a:latin typeface="Calibri" panose="020F0502020204030204" pitchFamily="34" charset="0"/>
              </a:rPr>
              <a:t>fattori</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sociali</a:t>
            </a:r>
            <a:r>
              <a:rPr dirty="0">
                <a:solidFill>
                  <a:schemeClr val="tx1"/>
                </a:solidFill>
                <a:latin typeface="Calibri" panose="020F0502020204030204" pitchFamily="34" charset="0"/>
              </a:rPr>
              <a:t> e </a:t>
            </a:r>
            <a:r>
              <a:rPr dirty="0" err="1">
                <a:solidFill>
                  <a:schemeClr val="tx1"/>
                </a:solidFill>
                <a:latin typeface="Calibri" panose="020F0502020204030204" pitchFamily="34" charset="0"/>
              </a:rPr>
              <a:t>culturali</a:t>
            </a:r>
            <a:r>
              <a:rPr dirty="0">
                <a:solidFill>
                  <a:schemeClr val="tx1"/>
                </a:solidFill>
                <a:latin typeface="Calibri" panose="020F0502020204030204" pitchFamily="34" charset="0"/>
              </a:rPr>
              <a:t>.</a:t>
            </a:r>
          </a:p>
          <a:p>
            <a:pPr marL="0" indent="0" algn="ctr" defTabSz="429768">
              <a:spcBef>
                <a:spcPts val="0"/>
              </a:spcBef>
              <a:buSzTx/>
              <a:buNone/>
              <a:defRPr sz="4230">
                <a:solidFill>
                  <a:srgbClr val="424242"/>
                </a:solidFill>
              </a:defRPr>
            </a:pPr>
            <a:r>
              <a:rPr dirty="0">
                <a:solidFill>
                  <a:schemeClr val="tx1"/>
                </a:solidFill>
                <a:latin typeface="Calibri" panose="020F0502020204030204" pitchFamily="34" charset="0"/>
              </a:rPr>
              <a:t>E’ una </a:t>
            </a:r>
            <a:r>
              <a:rPr dirty="0" err="1">
                <a:solidFill>
                  <a:schemeClr val="tx1"/>
                </a:solidFill>
                <a:latin typeface="Calibri" panose="020F0502020204030204" pitchFamily="34" charset="0"/>
              </a:rPr>
              <a:t>condizione</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soggetta</a:t>
            </a:r>
            <a:r>
              <a:rPr dirty="0">
                <a:solidFill>
                  <a:schemeClr val="tx1"/>
                </a:solidFill>
                <a:latin typeface="Calibri" panose="020F0502020204030204" pitchFamily="34" charset="0"/>
              </a:rPr>
              <a:t> a </a:t>
            </a:r>
            <a:r>
              <a:rPr dirty="0" err="1">
                <a:solidFill>
                  <a:schemeClr val="tx1"/>
                </a:solidFill>
                <a:latin typeface="Calibri" panose="020F0502020204030204" pitchFamily="34" charset="0"/>
              </a:rPr>
              <a:t>cambiamenti</a:t>
            </a:r>
            <a:r>
              <a:rPr dirty="0">
                <a:solidFill>
                  <a:schemeClr val="tx1"/>
                </a:solidFill>
                <a:latin typeface="Calibri" panose="020F0502020204030204" pitchFamily="34" charset="0"/>
              </a:rPr>
              <a:t> </a:t>
            </a:r>
            <a:r>
              <a:rPr dirty="0" err="1">
                <a:solidFill>
                  <a:schemeClr val="tx1"/>
                </a:solidFill>
                <a:latin typeface="Calibri" panose="020F0502020204030204" pitchFamily="34" charset="0"/>
              </a:rPr>
              <a:t>migliorativi</a:t>
            </a:r>
            <a:r>
              <a:rPr dirty="0">
                <a:solidFill>
                  <a:schemeClr val="tx1"/>
                </a:solidFill>
                <a:latin typeface="Calibri" panose="020F0502020204030204" pitchFamily="34" charset="0"/>
              </a:rPr>
              <a:t> o </a:t>
            </a:r>
            <a:r>
              <a:rPr dirty="0" err="1">
                <a:solidFill>
                  <a:schemeClr val="tx1"/>
                </a:solidFill>
                <a:latin typeface="Calibri" panose="020F0502020204030204" pitchFamily="34" charset="0"/>
              </a:rPr>
              <a:t>peggiorativi</a:t>
            </a:r>
            <a:r>
              <a:rPr dirty="0">
                <a:solidFill>
                  <a:schemeClr val="tx1"/>
                </a:solidFill>
                <a:latin typeface="Calibri" panose="020F0502020204030204" pitchFamily="34" charset="0"/>
              </a:rPr>
              <a:t>.</a:t>
            </a:r>
            <a:endParaRPr lang="it-IT" dirty="0">
              <a:solidFill>
                <a:schemeClr val="tx1"/>
              </a:solidFill>
              <a:latin typeface="Calibri" panose="020F0502020204030204" pitchFamily="34" charset="0"/>
            </a:endParaRPr>
          </a:p>
          <a:p>
            <a:pPr marL="0" indent="0" algn="ctr" defTabSz="429768">
              <a:spcBef>
                <a:spcPts val="0"/>
              </a:spcBef>
              <a:buSzTx/>
              <a:buNone/>
              <a:defRPr sz="4230">
                <a:solidFill>
                  <a:srgbClr val="424242"/>
                </a:solidFill>
              </a:defRPr>
            </a:pPr>
            <a:r>
              <a:rPr lang="it-IT" dirty="0">
                <a:solidFill>
                  <a:schemeClr val="tx1"/>
                </a:solidFill>
                <a:latin typeface="Calibri" panose="020F0502020204030204" pitchFamily="34" charset="0"/>
              </a:rPr>
              <a:t>È LO SVANTAGGIO SOCIALE DELLA PERSONA CON DISABILITÀ </a:t>
            </a:r>
            <a:endParaRPr dirty="0">
              <a:solidFill>
                <a:schemeClr val="tx1"/>
              </a:solidFill>
              <a:latin typeface="Calibri" panose="020F050202020403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MENOMAZIONE"/>
          <p:cNvSpPr txBox="1">
            <a:spLocks noGrp="1"/>
          </p:cNvSpPr>
          <p:nvPr>
            <p:ph type="title"/>
          </p:nvPr>
        </p:nvSpPr>
        <p:spPr>
          <a:xfrm>
            <a:off x="2258913" y="6921500"/>
            <a:ext cx="8486974" cy="1231900"/>
          </a:xfrm>
          <a:prstGeom prst="rect">
            <a:avLst/>
          </a:prstGeom>
        </p:spPr>
        <p:txBody>
          <a:bodyPr>
            <a:normAutofit fontScale="90000"/>
          </a:bodyPr>
          <a:lstStyle/>
          <a:p>
            <a:r>
              <a:rPr lang="it-IT" dirty="0">
                <a:solidFill>
                  <a:schemeClr val="bg1"/>
                </a:solidFill>
                <a:latin typeface="Calibri" panose="020F0502020204030204" pitchFamily="34" charset="0"/>
              </a:rPr>
              <a:t>     </a:t>
            </a:r>
            <a:r>
              <a:rPr sz="8700" dirty="0">
                <a:solidFill>
                  <a:schemeClr val="tx1"/>
                </a:solidFill>
                <a:latin typeface="Calibri" panose="020F0502020204030204" pitchFamily="34" charset="0"/>
              </a:rPr>
              <a:t>MENOMAZIONE</a:t>
            </a:r>
          </a:p>
        </p:txBody>
      </p:sp>
      <p:sp>
        <p:nvSpPr>
          <p:cNvPr id="168" name="DISABILITA"/>
          <p:cNvSpPr txBox="1"/>
          <p:nvPr/>
        </p:nvSpPr>
        <p:spPr>
          <a:xfrm>
            <a:off x="3695947" y="4631739"/>
            <a:ext cx="4907882"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rPr lang="it-IT" dirty="0">
                <a:solidFill>
                  <a:schemeClr val="bg1"/>
                </a:solidFill>
                <a:latin typeface="Calibri" panose="020F0502020204030204" pitchFamily="34" charset="0"/>
              </a:rPr>
              <a:t> </a:t>
            </a:r>
            <a:r>
              <a:rPr dirty="0">
                <a:solidFill>
                  <a:schemeClr val="tx1"/>
                </a:solidFill>
                <a:latin typeface="Calibri" panose="020F0502020204030204" pitchFamily="34" charset="0"/>
              </a:rPr>
              <a:t>DISABILIT</a:t>
            </a:r>
            <a:r>
              <a:rPr lang="it-IT" dirty="0">
                <a:solidFill>
                  <a:schemeClr val="tx1"/>
                </a:solidFill>
                <a:latin typeface="Calibri" panose="020F0502020204030204" pitchFamily="34" charset="0"/>
              </a:rPr>
              <a:t>À</a:t>
            </a:r>
            <a:r>
              <a:rPr lang="it-IT" dirty="0">
                <a:solidFill>
                  <a:schemeClr val="bg1"/>
                </a:solidFill>
                <a:latin typeface="Calibri" panose="020F0502020204030204" pitchFamily="34" charset="0"/>
              </a:rPr>
              <a:t> </a:t>
            </a:r>
            <a:endParaRPr dirty="0">
              <a:solidFill>
                <a:schemeClr val="bg1"/>
              </a:solidFill>
              <a:latin typeface="Calibri" panose="020F0502020204030204" pitchFamily="34" charset="0"/>
            </a:endParaRPr>
          </a:p>
        </p:txBody>
      </p:sp>
      <p:sp>
        <p:nvSpPr>
          <p:cNvPr id="169" name="HANDICAP"/>
          <p:cNvSpPr txBox="1"/>
          <p:nvPr/>
        </p:nvSpPr>
        <p:spPr>
          <a:xfrm>
            <a:off x="3819047" y="2377489"/>
            <a:ext cx="4446730"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lvl1pPr>
          </a:lstStyle>
          <a:p>
            <a:r>
              <a:rPr dirty="0">
                <a:solidFill>
                  <a:schemeClr val="tx1"/>
                </a:solidFill>
                <a:latin typeface="Calibri" panose="020F0502020204030204" pitchFamily="34" charset="0"/>
              </a:rPr>
              <a:t>HANDICAP</a:t>
            </a:r>
          </a:p>
        </p:txBody>
      </p:sp>
      <p:pic>
        <p:nvPicPr>
          <p:cNvPr id="170" name="Linea" descr="Linea"/>
          <p:cNvPicPr>
            <a:picLocks/>
          </p:cNvPicPr>
          <p:nvPr/>
        </p:nvPicPr>
        <p:blipFill>
          <a:blip r:embed="rId2"/>
          <a:stretch>
            <a:fillRect/>
          </a:stretch>
        </p:blipFill>
        <p:spPr>
          <a:xfrm rot="16200000">
            <a:off x="-381401" y="5001413"/>
            <a:ext cx="4800601" cy="563574"/>
          </a:xfrm>
          <a:prstGeom prst="rect">
            <a:avLst/>
          </a:prstGeom>
        </p:spPr>
      </p:pic>
      <p:pic>
        <p:nvPicPr>
          <p:cNvPr id="172" name="Linea" descr="Linea"/>
          <p:cNvPicPr>
            <a:picLocks/>
          </p:cNvPicPr>
          <p:nvPr/>
        </p:nvPicPr>
        <p:blipFill>
          <a:blip r:embed="rId2"/>
          <a:stretch>
            <a:fillRect/>
          </a:stretch>
        </p:blipFill>
        <p:spPr>
          <a:xfrm rot="16200000">
            <a:off x="8584799" y="5001413"/>
            <a:ext cx="4800601" cy="56357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DISABILE…"/>
          <p:cNvSpPr txBox="1"/>
          <p:nvPr/>
        </p:nvSpPr>
        <p:spPr>
          <a:xfrm>
            <a:off x="1693509" y="3025011"/>
            <a:ext cx="9617782" cy="3703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pPr>
            <a:r>
              <a:rPr dirty="0">
                <a:solidFill>
                  <a:schemeClr val="bg1"/>
                </a:solidFill>
                <a:latin typeface="Calibri" panose="020F0502020204030204" pitchFamily="34" charset="0"/>
              </a:rPr>
              <a:t>DISABILE</a:t>
            </a:r>
          </a:p>
          <a:p>
            <a:pPr>
              <a:defRPr sz="7800">
                <a:solidFill>
                  <a:srgbClr val="941100"/>
                </a:solidFill>
                <a:effectLst>
                  <a:outerShdw blurRad="63500" dist="12700" dir="5400000" rotWithShape="0">
                    <a:srgbClr val="000000">
                      <a:alpha val="30000"/>
                    </a:srgbClr>
                  </a:outerShdw>
                </a:effectLst>
                <a:latin typeface="Baskerville"/>
                <a:ea typeface="Baskerville"/>
                <a:cs typeface="Baskerville"/>
                <a:sym typeface="Baskerville"/>
              </a:defRPr>
            </a:pPr>
            <a:r>
              <a:rPr lang="it-IT" dirty="0">
                <a:solidFill>
                  <a:schemeClr val="bg1"/>
                </a:solidFill>
                <a:latin typeface="Calibri" panose="020F0502020204030204" pitchFamily="34" charset="0"/>
              </a:rPr>
              <a:t>                </a:t>
            </a:r>
            <a:r>
              <a:rPr lang="it-IT" dirty="0">
                <a:solidFill>
                  <a:srgbClr val="FF0000"/>
                </a:solidFill>
                <a:latin typeface="Calibri" panose="020F0502020204030204" pitchFamily="34" charset="0"/>
              </a:rPr>
              <a:t>   </a:t>
            </a:r>
            <a:r>
              <a:rPr dirty="0">
                <a:solidFill>
                  <a:srgbClr val="FF0000"/>
                </a:solidFill>
                <a:latin typeface="Calibri" panose="020F0502020204030204" pitchFamily="34" charset="0"/>
              </a:rPr>
              <a:t>v/s</a:t>
            </a:r>
          </a:p>
          <a:p>
            <a:pPr algn="r">
              <a:defRPr sz="7800">
                <a:solidFill>
                  <a:srgbClr val="767367"/>
                </a:solidFill>
                <a:effectLst>
                  <a:outerShdw blurRad="63500" dist="12700" dir="5400000" rotWithShape="0">
                    <a:srgbClr val="000000">
                      <a:alpha val="30000"/>
                    </a:srgbClr>
                  </a:outerShdw>
                </a:effectLst>
                <a:latin typeface="Baskerville"/>
                <a:ea typeface="Baskerville"/>
                <a:cs typeface="Baskerville"/>
                <a:sym typeface="Baskerville"/>
              </a:defRPr>
            </a:pPr>
            <a:r>
              <a:rPr dirty="0">
                <a:solidFill>
                  <a:schemeClr val="bg1"/>
                </a:solidFill>
                <a:latin typeface="Calibri" panose="020F0502020204030204" pitchFamily="34" charset="0"/>
              </a:rPr>
              <a:t>ABILE</a:t>
            </a:r>
          </a:p>
        </p:txBody>
      </p:sp>
    </p:spTree>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615</TotalTime>
  <Words>1838</Words>
  <Application>Microsoft Office PowerPoint</Application>
  <PresentationFormat>Personalizzato</PresentationFormat>
  <Paragraphs>233</Paragraphs>
  <Slides>51</Slides>
  <Notes>2</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51</vt:i4>
      </vt:variant>
    </vt:vector>
  </HeadingPairs>
  <TitlesOfParts>
    <vt:vector size="65" baseType="lpstr">
      <vt:lpstr>Arial</vt:lpstr>
      <vt:lpstr>Arial Unicode MS</vt:lpstr>
      <vt:lpstr>Baskerville</vt:lpstr>
      <vt:lpstr>Calibri</vt:lpstr>
      <vt:lpstr>Casual</vt:lpstr>
      <vt:lpstr>Century Gothic</vt:lpstr>
      <vt:lpstr>Century Schoolbook</vt:lpstr>
      <vt:lpstr>Helvetica</vt:lpstr>
      <vt:lpstr>Helvetica Light</vt:lpstr>
      <vt:lpstr>Helvetica Neue</vt:lpstr>
      <vt:lpstr>Hoefler Text</vt:lpstr>
      <vt:lpstr>Times New Roman</vt:lpstr>
      <vt:lpstr>Wingdings 3</vt:lpstr>
      <vt:lpstr>Sezione</vt:lpstr>
      <vt:lpstr>Presentazione standard di PowerPoint</vt:lpstr>
      <vt:lpstr>     </vt:lpstr>
      <vt:lpstr>Brainstorming in modalità cooperative learning (Kagan) intervista a tre passi</vt:lpstr>
      <vt:lpstr>MENOMAZIONE</vt:lpstr>
      <vt:lpstr>MENOMAZIONE</vt:lpstr>
      <vt:lpstr>DISABILITà </vt:lpstr>
      <vt:lpstr>HANDICAP</vt:lpstr>
      <vt:lpstr>     MENOMAZIONE</vt:lpstr>
      <vt:lpstr>Presentazione standard di PowerPoint</vt:lpstr>
      <vt:lpstr>La classificazione internazionale del funzionamento, delle disabilità e della salute (icf) - 2001</vt:lpstr>
      <vt:lpstr>Presentazione standard di PowerPoint</vt:lpstr>
      <vt:lpstr>        </vt:lpstr>
      <vt:lpstr>  L. 118/71: anche gli alunni disabili (esclusi i più gravi) possono adempiere l’obbligo scolastico nelle scuole comuni  l. 517/77: integrazione di tutti gli alunni disabili nelle scuole elementari e medie; istituzione della figura dell’insegnante di sostegno  l. quadro 104/92: assistenza, integrazione sociale e diritti delle persone disabili  </vt:lpstr>
      <vt:lpstr>Modello ecologico di bronfenbrenner</vt:lpstr>
      <vt:lpstr>La costituzione italiana</vt:lpstr>
      <vt:lpstr>Le «Linee guida per l’inclusione scolastica degli alunni con disabilità» 2009</vt:lpstr>
      <vt:lpstr>Presentazione standard di PowerPoint</vt:lpstr>
      <vt:lpstr>TRE LIVELLI (o TRAGUARDI) adottati dalla comunità in favore dei membri in difficoltà </vt:lpstr>
      <vt:lpstr>Presentazione standard di PowerPoint</vt:lpstr>
      <vt:lpstr>Presentazione standard di PowerPoint</vt:lpstr>
      <vt:lpstr>Presentazione standard di PowerPoint</vt:lpstr>
      <vt:lpstr>Presentazione standard di PowerPoint</vt:lpstr>
      <vt:lpstr>«dall’integrazione all’inclusione» webinar con dario ianes</vt:lpstr>
      <vt:lpstr>Integrazione e inclusione secondo dario ianes</vt:lpstr>
      <vt:lpstr>Universal design for learning o  didatticA universale</vt:lpstr>
      <vt:lpstr>Il messaggio di «lettera a una professoressa» secondo dario ianes</vt:lpstr>
      <vt:lpstr>Presentazione standard di PowerPoint</vt:lpstr>
      <vt:lpstr>Presentazione standard di PowerPoint</vt:lpstr>
      <vt:lpstr>Presentazione standard di PowerPoint</vt:lpstr>
      <vt:lpstr>Il brainwriting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Sistematicità</vt:lpstr>
      <vt:lpstr>intenzionalità</vt:lpstr>
      <vt:lpstr>Rischio «burn out»</vt:lpstr>
      <vt:lpstr>Presentazione standard di PowerPoint</vt:lpstr>
      <vt:lpstr>Lode all’insegnante di sostegno: i motivi per cui senza di loro non ce la faremmo di enrico galiano, prof e scrittore </vt:lpstr>
      <vt:lpstr>Presentazione standard di PowerPoint</vt:lpstr>
      <vt:lpstr>Presentazione standard di PowerPoint</vt:lpstr>
      <vt:lpstr>  Valutare la qualità dell’integrazione e dell’inclusione scolastica  </vt:lpstr>
      <vt:lpstr>Attività di cooperative learning in modalità partners (kagan)</vt:lpstr>
      <vt:lpstr>Consegna di lavoro  </vt:lpstr>
      <vt:lpstr>Presentazione standard di PowerPoint</vt:lpstr>
      <vt:lpstr>Strumenti tecnici</vt:lpstr>
      <vt:lpstr>Strumenti didattici</vt:lpstr>
      <vt:lpstr>Strumenti educativi: le attitudini degli adulti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carletti</dc:creator>
  <cp:lastModifiedBy>michele carletti</cp:lastModifiedBy>
  <cp:revision>49</cp:revision>
  <dcterms:modified xsi:type="dcterms:W3CDTF">2019-08-05T08:34:48Z</dcterms:modified>
</cp:coreProperties>
</file>