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2" r:id="rId17"/>
    <p:sldId id="273" r:id="rId18"/>
    <p:sldId id="274" r:id="rId19"/>
    <p:sldId id="271"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6"/>
    <p:restoredTop sz="94689"/>
  </p:normalViewPr>
  <p:slideViewPr>
    <p:cSldViewPr snapToGrid="0" snapToObjects="1">
      <p:cViewPr varScale="1">
        <p:scale>
          <a:sx n="55" d="100"/>
          <a:sy n="55" d="100"/>
        </p:scale>
        <p:origin x="216" y="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smtClean="0"/>
              <a:t>Fare clic per modificare stile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1/17/20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smtClean="0"/>
              <a:t>Fare clic per modificare stile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smtClean="0"/>
              <a:t>Fare clic per modificare stile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smtClean="0"/>
              <a:t>Fare clic per modificare stile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smtClean="0"/>
              <a:t>Fare clic per modificare stile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smtClean="0"/>
              <a:t>Fare clic per modificare stile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Trascinare l'immagine su un segnaposto o fare clic sull'icona per aggiungerla</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Trascinare l'immagine su un segnaposto o fare clic sull'icona per aggiungerla</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Trascinare l'immagine su un segnaposto o fare clic sull'icona per aggiungerla</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smtClean="0"/>
              <a:t>Fare clic per modificare stile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smtClean="0"/>
              <a:t>Fare clic per modificare stile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1/17/20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ucemagazine.it/educazione/62-in-difesa-del-braill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ucemagazine.it/educazione/62-in-difesa-del-braill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L’EDUCAZIONE DEGLI STUDENTI CON IPOVISIONE E CECITA’</a:t>
            </a:r>
            <a:endParaRPr lang="it-IT" dirty="0"/>
          </a:p>
        </p:txBody>
      </p:sp>
      <p:sp>
        <p:nvSpPr>
          <p:cNvPr id="3" name="Sottotitolo 2"/>
          <p:cNvSpPr>
            <a:spLocks noGrp="1"/>
          </p:cNvSpPr>
          <p:nvPr>
            <p:ph type="subTitle" idx="1"/>
          </p:nvPr>
        </p:nvSpPr>
        <p:spPr/>
        <p:txBody>
          <a:bodyPr/>
          <a:lstStyle/>
          <a:p>
            <a:endParaRPr lang="it-IT" dirty="0" smtClean="0"/>
          </a:p>
          <a:p>
            <a:endParaRPr lang="it-IT" dirty="0"/>
          </a:p>
        </p:txBody>
      </p:sp>
    </p:spTree>
    <p:extLst>
      <p:ext uri="{BB962C8B-B14F-4D97-AF65-F5344CB8AC3E}">
        <p14:creationId xmlns:p14="http://schemas.microsoft.com/office/powerpoint/2010/main" val="97196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Prerequisiti per l’apprendimento del braille</a:t>
            </a:r>
            <a:endParaRPr lang="it-IT" dirty="0"/>
          </a:p>
        </p:txBody>
      </p:sp>
      <p:sp>
        <p:nvSpPr>
          <p:cNvPr id="3" name="Segnaposto contenuto 2"/>
          <p:cNvSpPr>
            <a:spLocks noGrp="1"/>
          </p:cNvSpPr>
          <p:nvPr>
            <p:ph idx="1"/>
          </p:nvPr>
        </p:nvSpPr>
        <p:spPr/>
        <p:txBody>
          <a:bodyPr/>
          <a:lstStyle/>
          <a:p>
            <a:r>
              <a:rPr lang="it-IT" dirty="0" smtClean="0"/>
              <a:t>Concetti topologici e di lateralizzazione</a:t>
            </a:r>
          </a:p>
          <a:p>
            <a:r>
              <a:rPr lang="it-IT" dirty="0" smtClean="0"/>
              <a:t>Abilità fino motorie e di coordinazione bimanuale per l’uso del punteruolo e della tavoletta</a:t>
            </a:r>
          </a:p>
          <a:p>
            <a:r>
              <a:rPr lang="it-IT" dirty="0" smtClean="0"/>
              <a:t>Necessità di fare esercizi di “pregrafismo”</a:t>
            </a:r>
          </a:p>
          <a:p>
            <a:r>
              <a:rPr lang="it-IT" dirty="0" smtClean="0"/>
              <a:t>Condivisione del codice da parte della famiglia, dei compagni e dei docenti favorisce l’accettazione </a:t>
            </a:r>
            <a:r>
              <a:rPr lang="it-IT" smtClean="0"/>
              <a:t>ed accresce la </a:t>
            </a:r>
            <a:r>
              <a:rPr lang="it-IT" dirty="0" smtClean="0"/>
              <a:t>motivazione </a:t>
            </a:r>
          </a:p>
          <a:p>
            <a:endParaRPr lang="it-IT" dirty="0"/>
          </a:p>
        </p:txBody>
      </p:sp>
    </p:spTree>
    <p:extLst>
      <p:ext uri="{BB962C8B-B14F-4D97-AF65-F5344CB8AC3E}">
        <p14:creationId xmlns:p14="http://schemas.microsoft.com/office/powerpoint/2010/main" val="169944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Ricordate quando dicevamo di preparare l’ambiente?</a:t>
            </a:r>
            <a:endParaRPr lang="it-IT" dirty="0"/>
          </a:p>
        </p:txBody>
      </p:sp>
      <p:sp>
        <p:nvSpPr>
          <p:cNvPr id="3" name="Sottotitolo 2"/>
          <p:cNvSpPr>
            <a:spLocks noGrp="1"/>
          </p:cNvSpPr>
          <p:nvPr>
            <p:ph type="subTitle" idx="1"/>
          </p:nvPr>
        </p:nvSpPr>
        <p:spPr/>
        <p:txBody>
          <a:bodyPr/>
          <a:lstStyle/>
          <a:p>
            <a:r>
              <a:rPr lang="it-IT" dirty="0" smtClean="0"/>
              <a:t>In pratica… </a:t>
            </a:r>
            <a:r>
              <a:rPr lang="it-IT" dirty="0" err="1" smtClean="0"/>
              <a:t>e’</a:t>
            </a:r>
            <a:r>
              <a:rPr lang="it-IT" dirty="0" smtClean="0"/>
              <a:t> una questione di metodi più che di contenuti</a:t>
            </a:r>
            <a:endParaRPr lang="it-IT" dirty="0"/>
          </a:p>
        </p:txBody>
      </p:sp>
    </p:spTree>
    <p:extLst>
      <p:ext uri="{BB962C8B-B14F-4D97-AF65-F5344CB8AC3E}">
        <p14:creationId xmlns:p14="http://schemas.microsoft.com/office/powerpoint/2010/main" val="3649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r>
              <a:rPr lang="it-IT" dirty="0" smtClean="0"/>
              <a:t>Strutturare il </a:t>
            </a:r>
            <a:r>
              <a:rPr lang="it-IT" dirty="0" err="1" smtClean="0"/>
              <a:t>setting</a:t>
            </a:r>
            <a:r>
              <a:rPr lang="it-IT" dirty="0" smtClean="0"/>
              <a:t/>
            </a:r>
            <a:br>
              <a:rPr lang="it-IT" dirty="0" smtClean="0"/>
            </a:br>
            <a:r>
              <a:rPr lang="it-IT" sz="3100" cap="none" dirty="0" smtClean="0"/>
              <a:t>creare spazi e condizioni ambientali che facilitino lo sviluppo dell’autonomia personale, dell’apprendimento e della relazione sociale</a:t>
            </a:r>
            <a:r>
              <a:rPr lang="it-IT" dirty="0"/>
              <a:t/>
            </a:r>
            <a:br>
              <a:rPr lang="it-IT" dirty="0"/>
            </a:br>
            <a:endParaRPr lang="it-IT" dirty="0"/>
          </a:p>
        </p:txBody>
      </p:sp>
      <p:sp>
        <p:nvSpPr>
          <p:cNvPr id="3" name="Segnaposto contenuto 2"/>
          <p:cNvSpPr>
            <a:spLocks noGrp="1"/>
          </p:cNvSpPr>
          <p:nvPr>
            <p:ph idx="1"/>
          </p:nvPr>
        </p:nvSpPr>
        <p:spPr>
          <a:xfrm>
            <a:off x="1141412" y="2249487"/>
            <a:ext cx="9905999" cy="440310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smtClean="0"/>
              <a:t>Limitare le situazioni che ostacolino il movimento e l’orientamento, intervenendo preventivamente sui mobili e gli arredi (che andrebbero scelti ad hoc ponendo attenzione alle superfici ed agli angoli…)</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Esplorazione anticipata dell’ambiente (magari a scuola chiusa e senza alunni così da poter procedere in tranquillità, nel rispetto dei tempi e senza rumori di sottofondo che distraggono…)</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Scelta dell’aula più idonea per favorire lo spostamento autonomo dell’alunno</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Apposizione di riferimenti tattili sulle porte (sagome in rilievo, scritte in braille e/o ingrandite accanto a quelle in nero) e sui pavimenti</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Mappe tattili degli ambienti scolastici</a:t>
            </a:r>
          </a:p>
          <a:p>
            <a:pPr marL="0" marR="0" lvl="0" indent="0" defTabSz="914400" eaLnBrk="1" fontAlgn="auto" latinLnBrk="0" hangingPunct="1">
              <a:lnSpc>
                <a:spcPct val="100000"/>
              </a:lnSpc>
              <a:spcBef>
                <a:spcPts val="0"/>
              </a:spcBef>
              <a:spcAft>
                <a:spcPts val="0"/>
              </a:spcAft>
              <a:buClrTx/>
              <a:buSzTx/>
              <a:buFontTx/>
              <a:buNone/>
              <a:tabLst/>
              <a:defRPr/>
            </a:pPr>
            <a:endParaRPr lang="it-IT" dirty="0" smtClean="0"/>
          </a:p>
          <a:p>
            <a:pPr marL="0" marR="0" lvl="0" indent="0" defTabSz="914400" eaLnBrk="1" fontAlgn="auto" latinLnBrk="0" hangingPunct="1">
              <a:lnSpc>
                <a:spcPct val="100000"/>
              </a:lnSpc>
              <a:spcBef>
                <a:spcPts val="0"/>
              </a:spcBef>
              <a:spcAft>
                <a:spcPts val="0"/>
              </a:spcAft>
              <a:buClrTx/>
              <a:buSzTx/>
              <a:buFontTx/>
              <a:buNone/>
              <a:tabLst/>
              <a:defRPr/>
            </a:pPr>
            <a:endParaRPr lang="it-IT" dirty="0" smtClean="0"/>
          </a:p>
        </p:txBody>
      </p:sp>
    </p:spTree>
    <p:extLst>
      <p:ext uri="{BB962C8B-B14F-4D97-AF65-F5344CB8AC3E}">
        <p14:creationId xmlns:p14="http://schemas.microsoft.com/office/powerpoint/2010/main" val="81188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r>
              <a:rPr lang="it-IT" dirty="0" smtClean="0"/>
              <a:t>Strutturare il </a:t>
            </a:r>
            <a:r>
              <a:rPr lang="it-IT" dirty="0" err="1" smtClean="0"/>
              <a:t>setting</a:t>
            </a:r>
            <a:r>
              <a:rPr lang="it-IT" dirty="0" smtClean="0"/>
              <a:t/>
            </a:r>
            <a:br>
              <a:rPr lang="it-IT" dirty="0" smtClean="0"/>
            </a:br>
            <a:r>
              <a:rPr lang="it-IT" sz="3100" cap="none" dirty="0" smtClean="0"/>
              <a:t>creare spazi e condizioni ambientali che facilitino lo sviluppo dell’autonomia personale, dell’apprendimento e della relazione sociale</a:t>
            </a:r>
            <a:r>
              <a:rPr lang="it-IT" dirty="0"/>
              <a:t/>
            </a:r>
            <a:br>
              <a:rPr lang="it-IT" dirty="0"/>
            </a:br>
            <a:endParaRPr lang="it-IT" dirty="0"/>
          </a:p>
        </p:txBody>
      </p:sp>
      <p:sp>
        <p:nvSpPr>
          <p:cNvPr id="3" name="Segnaposto contenuto 2"/>
          <p:cNvSpPr>
            <a:spLocks noGrp="1"/>
          </p:cNvSpPr>
          <p:nvPr>
            <p:ph idx="1"/>
          </p:nvPr>
        </p:nvSpPr>
        <p:spPr>
          <a:xfrm>
            <a:off x="1141412" y="2249487"/>
            <a:ext cx="9905999" cy="440310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smtClean="0"/>
              <a:t>Arredi a postazione fissa</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Postazione di lavoro non isolata dalle altre ma di dimensioni adeguate ad ospitare tutto il materiale didattico</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Piano di lavoro gommoso/non scivoloso</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Riferimenti tattili/braille/copertine colorate per quaderni e libri - quaderno ad anelli per fogli </a:t>
            </a:r>
            <a:r>
              <a:rPr lang="it-IT" dirty="0" err="1" smtClean="0"/>
              <a:t>dattilobraille</a:t>
            </a:r>
            <a:endParaRPr lang="it-IT" dirty="0" smtClean="0"/>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ATTENZIONE ALL’ILLUMINAZIONE</a:t>
            </a:r>
          </a:p>
          <a:p>
            <a:pPr marL="0" marR="0" lvl="0" indent="0" defTabSz="914400" eaLnBrk="1" fontAlgn="auto" latinLnBrk="0" hangingPunct="1">
              <a:lnSpc>
                <a:spcPct val="100000"/>
              </a:lnSpc>
              <a:spcBef>
                <a:spcPts val="0"/>
              </a:spcBef>
              <a:spcAft>
                <a:spcPts val="0"/>
              </a:spcAft>
              <a:buClrTx/>
              <a:buSzTx/>
              <a:buFontTx/>
              <a:buNone/>
              <a:tabLst/>
              <a:defRPr/>
            </a:pPr>
            <a:endParaRPr lang="it-IT" dirty="0" smtClean="0"/>
          </a:p>
          <a:p>
            <a:pPr marL="0" marR="0" lvl="0" indent="0" defTabSz="914400" eaLnBrk="1" fontAlgn="auto" latinLnBrk="0" hangingPunct="1">
              <a:lnSpc>
                <a:spcPct val="100000"/>
              </a:lnSpc>
              <a:spcBef>
                <a:spcPts val="0"/>
              </a:spcBef>
              <a:spcAft>
                <a:spcPts val="0"/>
              </a:spcAft>
              <a:buClrTx/>
              <a:buSzTx/>
              <a:buFontTx/>
              <a:buNone/>
              <a:tabLst/>
              <a:defRPr/>
            </a:pPr>
            <a:endParaRPr lang="it-IT" dirty="0" smtClean="0"/>
          </a:p>
          <a:p>
            <a:pPr marL="0" marR="0" lvl="0" indent="0" defTabSz="914400" eaLnBrk="1" fontAlgn="auto" latinLnBrk="0" hangingPunct="1">
              <a:lnSpc>
                <a:spcPct val="100000"/>
              </a:lnSpc>
              <a:spcBef>
                <a:spcPts val="0"/>
              </a:spcBef>
              <a:spcAft>
                <a:spcPts val="0"/>
              </a:spcAft>
              <a:buClrTx/>
              <a:buSzTx/>
              <a:buFontTx/>
              <a:buNone/>
              <a:tabLst/>
              <a:defRPr/>
            </a:pPr>
            <a:endParaRPr lang="it-IT" dirty="0" smtClean="0"/>
          </a:p>
        </p:txBody>
      </p:sp>
    </p:spTree>
    <p:extLst>
      <p:ext uri="{BB962C8B-B14F-4D97-AF65-F5344CB8AC3E}">
        <p14:creationId xmlns:p14="http://schemas.microsoft.com/office/powerpoint/2010/main" val="161090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Strutturare i docenti </a:t>
            </a:r>
            <a:r>
              <a:rPr lang="it-IT" smtClean="0">
                <a:sym typeface="Wingdings"/>
              </a:rPr>
              <a:t></a:t>
            </a:r>
            <a:endParaRPr lang="it-IT"/>
          </a:p>
        </p:txBody>
      </p:sp>
      <p:sp>
        <p:nvSpPr>
          <p:cNvPr id="3" name="Segnaposto contenuto 2"/>
          <p:cNvSpPr>
            <a:spLocks noGrp="1"/>
          </p:cNvSpPr>
          <p:nvPr>
            <p:ph idx="1"/>
          </p:nvPr>
        </p:nvSpPr>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smtClean="0"/>
              <a:t>CREARE CONDIZIONE DI BENESSERE PER L’ALUNNO CON DISABILITA’ ED I SUOI COMPAGNI, invitandoli  a riconoscere quali sono le difficoltà e  le potenzialità del loro collega</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Spiegare come la realtà viene percepita e quali accorgimenti possono facilitare il movimento, il gioco la lettura </a:t>
            </a:r>
            <a:r>
              <a:rPr lang="it-IT" dirty="0" err="1" smtClean="0"/>
              <a:t>ecc</a:t>
            </a:r>
            <a:r>
              <a:rPr lang="it-IT" dirty="0" smtClean="0"/>
              <a:t>…</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Invitare gli altri a mettersi nei panni del compagno ed organizzare anche attività di gioco</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Riporre il materiale a posto e negli spazi definiti</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Non lasciare ingombri sui percorsi</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Sollecitare a rendere palese la propria presenza e posizione</a:t>
            </a:r>
          </a:p>
          <a:p>
            <a:pPr marL="0" marR="0" lvl="0" indent="0" defTabSz="914400" eaLnBrk="1" fontAlgn="auto" latinLnBrk="0" hangingPunct="1">
              <a:lnSpc>
                <a:spcPct val="100000"/>
              </a:lnSpc>
              <a:spcBef>
                <a:spcPts val="0"/>
              </a:spcBef>
              <a:spcAft>
                <a:spcPts val="0"/>
              </a:spcAft>
              <a:buClrTx/>
              <a:buSzTx/>
              <a:buFontTx/>
              <a:buNone/>
              <a:tabLst/>
              <a:defRPr/>
            </a:pPr>
            <a:r>
              <a:rPr lang="it-IT" dirty="0" smtClean="0"/>
              <a:t>Accompagnare e guidare il compagno negli spostamenti e nelle attività</a:t>
            </a:r>
          </a:p>
          <a:p>
            <a:pPr marL="0" marR="0" lvl="0" indent="0" defTabSz="914400" eaLnBrk="1" fontAlgn="auto" latinLnBrk="0" hangingPunct="1">
              <a:lnSpc>
                <a:spcPct val="100000"/>
              </a:lnSpc>
              <a:spcBef>
                <a:spcPts val="0"/>
              </a:spcBef>
              <a:spcAft>
                <a:spcPts val="0"/>
              </a:spcAft>
              <a:buClrTx/>
              <a:buSzTx/>
              <a:buFontTx/>
              <a:buNone/>
              <a:tabLst/>
              <a:defRPr/>
            </a:pPr>
            <a:endParaRPr lang="it-IT" dirty="0"/>
          </a:p>
        </p:txBody>
      </p:sp>
    </p:spTree>
    <p:extLst>
      <p:ext uri="{BB962C8B-B14F-4D97-AF65-F5344CB8AC3E}">
        <p14:creationId xmlns:p14="http://schemas.microsoft.com/office/powerpoint/2010/main" val="15742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Strategie didattiche </a:t>
            </a:r>
            <a:r>
              <a:rPr lang="it-IT" sz="2000" dirty="0" smtClean="0"/>
              <a:t>1</a:t>
            </a:r>
            <a:endParaRPr lang="it-IT" sz="2000" dirty="0"/>
          </a:p>
        </p:txBody>
      </p:sp>
      <p:sp>
        <p:nvSpPr>
          <p:cNvPr id="3" name="Segnaposto contenuto 2"/>
          <p:cNvSpPr>
            <a:spLocks noGrp="1"/>
          </p:cNvSpPr>
          <p:nvPr>
            <p:ph idx="1"/>
          </p:nvPr>
        </p:nvSpPr>
        <p:spPr/>
        <p:txBody>
          <a:bodyPr/>
          <a:lstStyle/>
          <a:p>
            <a:r>
              <a:rPr lang="it-IT" dirty="0" smtClean="0"/>
              <a:t>NB:  ruolo della vista nello sviluppo del bambino e nella creazione di relazioni </a:t>
            </a:r>
          </a:p>
          <a:p>
            <a:r>
              <a:rPr lang="it-IT" dirty="0" smtClean="0"/>
              <a:t>Ambiente in cui viviamo che stimola maggiormente la vista e l’udito</a:t>
            </a:r>
          </a:p>
          <a:p>
            <a:r>
              <a:rPr lang="it-IT" dirty="0" smtClean="0"/>
              <a:t>Metodo didattico frontale e scuola che predilige un approccio rappresentativo della realtà all’esperienza diretta (LIM)</a:t>
            </a:r>
            <a:endParaRPr lang="it-IT" dirty="0"/>
          </a:p>
        </p:txBody>
      </p:sp>
      <p:sp>
        <p:nvSpPr>
          <p:cNvPr id="4" name="CasellaDiTesto 3"/>
          <p:cNvSpPr txBox="1"/>
          <p:nvPr/>
        </p:nvSpPr>
        <p:spPr>
          <a:xfrm>
            <a:off x="1141412" y="5297269"/>
            <a:ext cx="9735486" cy="646331"/>
          </a:xfrm>
          <a:prstGeom prst="rect">
            <a:avLst/>
          </a:prstGeom>
          <a:pattFill prst="pct5">
            <a:fgClr>
              <a:schemeClr val="accent1">
                <a:lumMod val="20000"/>
                <a:lumOff val="80000"/>
              </a:schemeClr>
            </a:fgClr>
            <a:bgClr>
              <a:schemeClr val="bg1"/>
            </a:bgClr>
          </a:pattFill>
        </p:spPr>
        <p:txBody>
          <a:bodyPr wrap="none" rtlCol="0">
            <a:spAutoFit/>
          </a:bodyPr>
          <a:lstStyle/>
          <a:p>
            <a:r>
              <a:rPr lang="it-IT" dirty="0" smtClean="0"/>
              <a:t>FARE ESPERIENZE DIRETTE IL PIU’ POSSIBILE!</a:t>
            </a:r>
          </a:p>
          <a:p>
            <a:r>
              <a:rPr lang="it-IT" dirty="0" smtClean="0"/>
              <a:t>PER POI RIPRENDERELE E RIVERBALIZZARLE PER STIMOLARE ANCHE L’ORGANIZZAZIONE DEL PENSIERO</a:t>
            </a:r>
            <a:endParaRPr lang="it-IT" dirty="0"/>
          </a:p>
        </p:txBody>
      </p:sp>
      <p:sp>
        <p:nvSpPr>
          <p:cNvPr id="5" name="CasellaDiTesto 4"/>
          <p:cNvSpPr txBox="1"/>
          <p:nvPr/>
        </p:nvSpPr>
        <p:spPr>
          <a:xfrm>
            <a:off x="3915508" y="6283569"/>
            <a:ext cx="8037841" cy="369332"/>
          </a:xfrm>
          <a:prstGeom prst="rect">
            <a:avLst/>
          </a:prstGeom>
          <a:pattFill prst="dkUpDiag">
            <a:fgClr>
              <a:schemeClr val="accent1">
                <a:lumMod val="20000"/>
                <a:lumOff val="80000"/>
              </a:schemeClr>
            </a:fgClr>
            <a:bgClr>
              <a:schemeClr val="bg1"/>
            </a:bgClr>
          </a:pattFill>
        </p:spPr>
        <p:txBody>
          <a:bodyPr wrap="none" rtlCol="0">
            <a:spAutoFit/>
          </a:bodyPr>
          <a:lstStyle/>
          <a:p>
            <a:r>
              <a:rPr lang="it-IT" smtClean="0"/>
              <a:t>SENZ A L’ESPERIENZA NON C’E’ COLLEGAMENTE TRA SIGNIFICANTE E SIGNIFICATO</a:t>
            </a:r>
            <a:endParaRPr lang="it-IT"/>
          </a:p>
        </p:txBody>
      </p:sp>
    </p:spTree>
    <p:extLst>
      <p:ext uri="{BB962C8B-B14F-4D97-AF65-F5344CB8AC3E}">
        <p14:creationId xmlns:p14="http://schemas.microsoft.com/office/powerpoint/2010/main" val="167374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Strategie didattiche </a:t>
            </a:r>
            <a:r>
              <a:rPr lang="it-IT" sz="2000" dirty="0" smtClean="0"/>
              <a:t>2</a:t>
            </a:r>
            <a:endParaRPr lang="it-IT" sz="2000" dirty="0"/>
          </a:p>
        </p:txBody>
      </p:sp>
      <p:sp>
        <p:nvSpPr>
          <p:cNvPr id="3" name="Segnaposto contenuto 2"/>
          <p:cNvSpPr>
            <a:spLocks noGrp="1"/>
          </p:cNvSpPr>
          <p:nvPr>
            <p:ph idx="1"/>
          </p:nvPr>
        </p:nvSpPr>
        <p:spPr/>
        <p:txBody>
          <a:bodyPr>
            <a:normAutofit fontScale="92500"/>
          </a:bodyPr>
          <a:lstStyle/>
          <a:p>
            <a:r>
              <a:rPr lang="it-IT" dirty="0" smtClean="0"/>
              <a:t>Per l’alunno ipovedente: uso di caratteri ingranditi/CON MAGGIOR SPESSORE</a:t>
            </a:r>
          </a:p>
          <a:p>
            <a:r>
              <a:rPr lang="it-IT" dirty="0" smtClean="0"/>
              <a:t>Contrasto cromatico sfondo - testo </a:t>
            </a:r>
          </a:p>
          <a:p>
            <a:r>
              <a:rPr lang="it-IT" dirty="0" smtClean="0"/>
              <a:t>Quaderni con righe e quadretti evidenziati</a:t>
            </a:r>
          </a:p>
          <a:p>
            <a:r>
              <a:rPr lang="it-IT" dirty="0" smtClean="0"/>
              <a:t>Scrittura con pennarello a punta media o fine</a:t>
            </a:r>
          </a:p>
          <a:p>
            <a:r>
              <a:rPr lang="it-IT" dirty="0" smtClean="0"/>
              <a:t>Libri a caratteri ingranditi</a:t>
            </a:r>
          </a:p>
          <a:p>
            <a:r>
              <a:rPr lang="it-IT" dirty="0" smtClean="0"/>
              <a:t>Sussidi </a:t>
            </a:r>
            <a:r>
              <a:rPr lang="it-IT" dirty="0" err="1" smtClean="0"/>
              <a:t>tiflodidattici</a:t>
            </a:r>
            <a:r>
              <a:rPr lang="it-IT" dirty="0" smtClean="0"/>
              <a:t> (video ingranditore, software ingrandenti)</a:t>
            </a:r>
            <a:endParaRPr lang="it-IT" dirty="0"/>
          </a:p>
        </p:txBody>
      </p:sp>
    </p:spTree>
    <p:extLst>
      <p:ext uri="{BB962C8B-B14F-4D97-AF65-F5344CB8AC3E}">
        <p14:creationId xmlns:p14="http://schemas.microsoft.com/office/powerpoint/2010/main" val="239759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Strategie didattiche </a:t>
            </a:r>
            <a:r>
              <a:rPr lang="it-IT" sz="2000" dirty="0" smtClean="0"/>
              <a:t>3</a:t>
            </a:r>
            <a:endParaRPr lang="it-IT" sz="2000" dirty="0"/>
          </a:p>
        </p:txBody>
      </p:sp>
      <p:sp>
        <p:nvSpPr>
          <p:cNvPr id="3" name="Segnaposto contenuto 2"/>
          <p:cNvSpPr>
            <a:spLocks noGrp="1"/>
          </p:cNvSpPr>
          <p:nvPr>
            <p:ph idx="1"/>
          </p:nvPr>
        </p:nvSpPr>
        <p:spPr/>
        <p:txBody>
          <a:bodyPr>
            <a:normAutofit lnSpcReduction="10000"/>
          </a:bodyPr>
          <a:lstStyle/>
          <a:p>
            <a:r>
              <a:rPr lang="it-IT" dirty="0" smtClean="0"/>
              <a:t>ADATTAMENTO DEI MATERIALI: quelli che possono essere gestiti globalmente con efficacia anche senza vedere.</a:t>
            </a:r>
          </a:p>
          <a:p>
            <a:r>
              <a:rPr lang="it-IT" dirty="0" smtClean="0"/>
              <a:t>Necessità di dimensioni adeguate e con adattamenti facili da applicare: colle fili, sabbia ed altro materiale che sia differenziato al tatto</a:t>
            </a:r>
          </a:p>
          <a:p>
            <a:endParaRPr lang="it-IT" dirty="0"/>
          </a:p>
          <a:p>
            <a:r>
              <a:rPr lang="it-IT" dirty="0" smtClean="0"/>
              <a:t>Linea del 20 con etichette braille/pizza braille con spago per frazioni/ casellario romagnoli anche “fai da te”</a:t>
            </a:r>
          </a:p>
        </p:txBody>
      </p:sp>
    </p:spTree>
    <p:extLst>
      <p:ext uri="{BB962C8B-B14F-4D97-AF65-F5344CB8AC3E}">
        <p14:creationId xmlns:p14="http://schemas.microsoft.com/office/powerpoint/2010/main" val="172775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ultati immagini per pizza fiesta frazio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81375"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524608"/>
            <a:ext cx="23241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sultati immagini per casellario romagno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2535848"/>
            <a:ext cx="53721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isultati immagini per libro tattile"/>
          <p:cNvPicPr>
            <a:picLocks noChangeAspect="1" noChangeArrowheads="1"/>
          </p:cNvPicPr>
          <p:nvPr/>
        </p:nvPicPr>
        <p:blipFill>
          <a:blip r:embed="rId5"/>
          <a:srcRect/>
          <a:stretch>
            <a:fillRect/>
          </a:stretch>
        </p:blipFill>
        <p:spPr bwMode="auto">
          <a:xfrm>
            <a:off x="452417" y="3733018"/>
            <a:ext cx="5857916" cy="2643926"/>
          </a:xfrm>
          <a:prstGeom prst="rect">
            <a:avLst/>
          </a:prstGeom>
          <a:noFill/>
        </p:spPr>
      </p:pic>
    </p:spTree>
    <p:extLst>
      <p:ext uri="{BB962C8B-B14F-4D97-AF65-F5344CB8AC3E}">
        <p14:creationId xmlns:p14="http://schemas.microsoft.com/office/powerpoint/2010/main" val="13573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Materiali didattici</a:t>
            </a:r>
            <a:endParaRPr lang="it-IT" dirty="0"/>
          </a:p>
        </p:txBody>
      </p:sp>
      <p:sp>
        <p:nvSpPr>
          <p:cNvPr id="3" name="Segnaposto contenuto 2"/>
          <p:cNvSpPr>
            <a:spLocks noGrp="1"/>
          </p:cNvSpPr>
          <p:nvPr>
            <p:ph idx="1"/>
          </p:nvPr>
        </p:nvSpPr>
        <p:spPr/>
        <p:txBody>
          <a:bodyPr/>
          <a:lstStyle/>
          <a:p>
            <a:r>
              <a:rPr lang="it-IT" dirty="0" smtClean="0"/>
              <a:t>Alfabetieri tattili con oggetti di uso quotidiano e di facile riconoscimento senza rischi di ambiguità – in caso di oggetti troppo grandi si possono usare riproduzioni realistiche in 3D, in cui compaiono le lettere in nero, in braille, l’oggetto e la parola in nero ed in braille</a:t>
            </a:r>
            <a:endParaRPr lang="it-IT" dirty="0"/>
          </a:p>
        </p:txBody>
      </p:sp>
    </p:spTree>
    <p:extLst>
      <p:ext uri="{BB962C8B-B14F-4D97-AF65-F5344CB8AC3E}">
        <p14:creationId xmlns:p14="http://schemas.microsoft.com/office/powerpoint/2010/main" val="168317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PRIMI ISTITUTI</a:t>
            </a:r>
            <a:endParaRPr lang="it-IT" dirty="0"/>
          </a:p>
        </p:txBody>
      </p:sp>
      <p:sp>
        <p:nvSpPr>
          <p:cNvPr id="3" name="Segnaposto contenuto 2"/>
          <p:cNvSpPr>
            <a:spLocks noGrp="1"/>
          </p:cNvSpPr>
          <p:nvPr>
            <p:ph idx="1"/>
          </p:nvPr>
        </p:nvSpPr>
        <p:spPr/>
        <p:txBody>
          <a:bodyPr/>
          <a:lstStyle/>
          <a:p>
            <a:r>
              <a:rPr lang="it-IT" dirty="0" smtClean="0"/>
              <a:t>1818 I Istituto per i ciechi a Napoli</a:t>
            </a:r>
          </a:p>
          <a:p>
            <a:r>
              <a:rPr lang="it-IT" dirty="0" smtClean="0"/>
              <a:t>1836 II istituto per ciechi a Milano</a:t>
            </a:r>
          </a:p>
          <a:p>
            <a:r>
              <a:rPr lang="it-IT" dirty="0" smtClean="0"/>
              <a:t>1838 III Istituto per ciechi a Padova</a:t>
            </a:r>
          </a:p>
          <a:p>
            <a:pPr marL="0" indent="0">
              <a:buNone/>
            </a:pPr>
            <a:r>
              <a:rPr lang="it-IT" dirty="0" smtClean="0"/>
              <a:t>Che tipo di formazione fornivano? Lavori manuali/professionalizzanti (impagliatura di sedie, intreccio cestini di vimini, studio della musica…)</a:t>
            </a:r>
          </a:p>
          <a:p>
            <a:pPr marL="0" indent="0">
              <a:buNone/>
            </a:pPr>
            <a:r>
              <a:rPr lang="it-IT" dirty="0" smtClean="0"/>
              <a:t>1829: Louis Braille inventa il codice che prende il suo nome</a:t>
            </a:r>
          </a:p>
          <a:p>
            <a:pPr marL="0" indent="0">
              <a:buNone/>
            </a:pPr>
            <a:endParaRPr lang="it-IT" dirty="0" smtClean="0"/>
          </a:p>
          <a:p>
            <a:pPr marL="0" indent="0">
              <a:buNone/>
            </a:pPr>
            <a:endParaRPr lang="it-IT" dirty="0" smtClean="0"/>
          </a:p>
          <a:p>
            <a:endParaRPr lang="it-IT" dirty="0" smtClean="0"/>
          </a:p>
          <a:p>
            <a:endParaRPr lang="it-IT" dirty="0"/>
          </a:p>
        </p:txBody>
      </p:sp>
    </p:spTree>
    <p:extLst>
      <p:ext uri="{BB962C8B-B14F-4D97-AF65-F5344CB8AC3E}">
        <p14:creationId xmlns:p14="http://schemas.microsoft.com/office/powerpoint/2010/main" val="1386007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Materiali didattici</a:t>
            </a:r>
            <a:endParaRPr lang="it-IT" dirty="0"/>
          </a:p>
        </p:txBody>
      </p:sp>
      <p:sp>
        <p:nvSpPr>
          <p:cNvPr id="3" name="Segnaposto contenuto 2"/>
          <p:cNvSpPr>
            <a:spLocks noGrp="1"/>
          </p:cNvSpPr>
          <p:nvPr>
            <p:ph idx="1"/>
          </p:nvPr>
        </p:nvSpPr>
        <p:spPr>
          <a:xfrm>
            <a:off x="883504" y="2249487"/>
            <a:ext cx="9905999" cy="3541714"/>
          </a:xfrm>
        </p:spPr>
        <p:txBody>
          <a:bodyPr/>
          <a:lstStyle/>
          <a:p>
            <a:r>
              <a:rPr lang="it-IT" dirty="0" smtClean="0"/>
              <a:t>Piani in velcro su cui posizionare una cordicella, geopiano con piccoli pioli sui quali si infilano gli elastici, base di plastilina su cui tracciare i segni con un punteruolo, lavagnette magnetiche </a:t>
            </a:r>
            <a:r>
              <a:rPr lang="it-IT" dirty="0" err="1" smtClean="0"/>
              <a:t>ecc</a:t>
            </a:r>
            <a:r>
              <a:rPr lang="it-IT" dirty="0" smtClean="0"/>
              <a:t>… </a:t>
            </a:r>
          </a:p>
          <a:p>
            <a:r>
              <a:rPr lang="it-IT" dirty="0" smtClean="0"/>
              <a:t>Piano in gomma: permette all’alunno</a:t>
            </a:r>
          </a:p>
          <a:p>
            <a:pPr marL="0" indent="0">
              <a:buNone/>
            </a:pPr>
            <a:r>
              <a:rPr lang="it-IT" dirty="0" smtClean="0"/>
              <a:t>Di sperimentare il disegno</a:t>
            </a:r>
          </a:p>
          <a:p>
            <a:endParaRPr lang="it-IT" dirty="0"/>
          </a:p>
        </p:txBody>
      </p:sp>
      <p:pic>
        <p:nvPicPr>
          <p:cNvPr id="2050" name="Picture 2" descr="isultati immagini per piano in gom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556381"/>
            <a:ext cx="4646611" cy="348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16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Materiali didattici</a:t>
            </a:r>
            <a:endParaRPr lang="it-IT" dirty="0"/>
          </a:p>
        </p:txBody>
      </p:sp>
      <p:sp>
        <p:nvSpPr>
          <p:cNvPr id="3" name="Segnaposto contenuto 2"/>
          <p:cNvSpPr>
            <a:spLocks noGrp="1"/>
          </p:cNvSpPr>
          <p:nvPr>
            <p:ph idx="1"/>
          </p:nvPr>
        </p:nvSpPr>
        <p:spPr>
          <a:xfrm>
            <a:off x="635630" y="2392249"/>
            <a:ext cx="10411781" cy="4172674"/>
          </a:xfrm>
        </p:spPr>
        <p:txBody>
          <a:bodyPr/>
          <a:lstStyle/>
          <a:p>
            <a:r>
              <a:rPr lang="it-IT" dirty="0" smtClean="0"/>
              <a:t>Fornetto e carta a microcapsule : le microcapsule sono termosensibili e, quelle su cui è </a:t>
            </a:r>
            <a:r>
              <a:rPr lang="it-IT" smtClean="0"/>
              <a:t>depositato l’inchiostro </a:t>
            </a:r>
            <a:r>
              <a:rPr lang="it-IT" dirty="0" smtClean="0"/>
              <a:t>nero, esplodono con </a:t>
            </a:r>
            <a:r>
              <a:rPr lang="it-IT" smtClean="0"/>
              <a:t>il calore, le altre no.</a:t>
            </a:r>
            <a:endParaRPr lang="it-IT" dirty="0"/>
          </a:p>
        </p:txBody>
      </p:sp>
      <p:pic>
        <p:nvPicPr>
          <p:cNvPr id="3074" name="Picture 2" descr="isultati immagini per fornetto e carta microcaps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3587261"/>
            <a:ext cx="2977662" cy="2977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ultati immagini per fornetto e carta microcaps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584" y="4004908"/>
            <a:ext cx="32385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PRIMI ISTITUTI </a:t>
            </a:r>
            <a:r>
              <a:rPr lang="it-IT" sz="2400" dirty="0" smtClean="0"/>
              <a:t>2</a:t>
            </a:r>
            <a:endParaRPr lang="it-IT" sz="2400" dirty="0"/>
          </a:p>
        </p:txBody>
      </p:sp>
      <p:sp>
        <p:nvSpPr>
          <p:cNvPr id="3" name="Segnaposto contenuto 2"/>
          <p:cNvSpPr>
            <a:spLocks noGrp="1"/>
          </p:cNvSpPr>
          <p:nvPr>
            <p:ph idx="1"/>
          </p:nvPr>
        </p:nvSpPr>
        <p:spPr/>
        <p:txBody>
          <a:bodyPr/>
          <a:lstStyle/>
          <a:p>
            <a:r>
              <a:rPr lang="it-IT" dirty="0" smtClean="0"/>
              <a:t>1920 Fondazione UICI e grazie alla sua “pressione” gli istituti diventano luoghi di educazione ed istruzione</a:t>
            </a:r>
          </a:p>
          <a:p>
            <a:r>
              <a:rPr lang="it-IT" dirty="0" smtClean="0"/>
              <a:t>L. n. 360/1976 le scuole pubbliche si aprono ai non vedenti (erano pronte?)</a:t>
            </a:r>
          </a:p>
          <a:p>
            <a:r>
              <a:rPr lang="it-IT" dirty="0" smtClean="0"/>
              <a:t>L. n. 517/1977</a:t>
            </a:r>
          </a:p>
          <a:p>
            <a:r>
              <a:rPr lang="it-IT" dirty="0" smtClean="0"/>
              <a:t>21febbraio: Festa Nazionale del Braille</a:t>
            </a:r>
            <a:endParaRPr lang="it-IT" dirty="0"/>
          </a:p>
        </p:txBody>
      </p:sp>
    </p:spTree>
    <p:extLst>
      <p:ext uri="{BB962C8B-B14F-4D97-AF65-F5344CB8AC3E}">
        <p14:creationId xmlns:p14="http://schemas.microsoft.com/office/powerpoint/2010/main" val="135143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Che invenzione il braille…!</a:t>
            </a:r>
            <a:endParaRPr lang="it-IT" dirty="0"/>
          </a:p>
        </p:txBody>
      </p:sp>
      <p:sp>
        <p:nvSpPr>
          <p:cNvPr id="3" name="Segnaposto contenuto 2"/>
          <p:cNvSpPr>
            <a:spLocks noGrp="1"/>
          </p:cNvSpPr>
          <p:nvPr>
            <p:ph idx="1"/>
          </p:nvPr>
        </p:nvSpPr>
        <p:spPr>
          <a:xfrm>
            <a:off x="1141412" y="2249486"/>
            <a:ext cx="9905999" cy="4106343"/>
          </a:xfrm>
        </p:spPr>
        <p:txBody>
          <a:bodyPr>
            <a:normAutofit fontScale="92500" lnSpcReduction="10000"/>
          </a:bodyPr>
          <a:lstStyle/>
          <a:p>
            <a:pPr marL="0" indent="0" algn="ctr">
              <a:buNone/>
            </a:pPr>
            <a:r>
              <a:rPr lang="it-IT" sz="3000" dirty="0" smtClean="0"/>
              <a:t>LUIS BRAILLE </a:t>
            </a:r>
          </a:p>
          <a:p>
            <a:r>
              <a:rPr lang="it-IT" dirty="0" smtClean="0"/>
              <a:t>Figlio di un ciabattino, divenuto  cieco a 5 anni per un incidente </a:t>
            </a:r>
          </a:p>
          <a:p>
            <a:r>
              <a:rPr lang="it-IT" dirty="0" smtClean="0"/>
              <a:t>A 10 anni trasferito nell’Istituto per ciechi di Parigi ed istruito sono con un metodo orale senza imparare a scrivere, ma solo a leggere con un filo di rame posizionato sul retro del foglio dietro le lettere normali. Divenne docente nell’istituto</a:t>
            </a:r>
          </a:p>
          <a:p>
            <a:r>
              <a:rPr lang="it-IT" b="1" dirty="0"/>
              <a:t> </a:t>
            </a:r>
            <a:r>
              <a:rPr lang="it-IT" dirty="0" smtClean="0"/>
              <a:t>Visita del </a:t>
            </a:r>
            <a:r>
              <a:rPr lang="it-IT" b="1" dirty="0" smtClean="0"/>
              <a:t>militare </a:t>
            </a:r>
            <a:r>
              <a:rPr lang="it-IT" b="1" dirty="0"/>
              <a:t>Charles </a:t>
            </a:r>
            <a:r>
              <a:rPr lang="it-IT" b="1" dirty="0" err="1"/>
              <a:t>Barbier</a:t>
            </a:r>
            <a:r>
              <a:rPr lang="it-IT" b="1" dirty="0"/>
              <a:t> de La Serre</a:t>
            </a:r>
            <a:r>
              <a:rPr lang="it-IT" dirty="0"/>
              <a:t>, che voleva testare su persone non vedenti una sua nuova invenzione: un</a:t>
            </a:r>
            <a:r>
              <a:rPr lang="it-IT" b="1" dirty="0"/>
              <a:t> sistema di </a:t>
            </a:r>
            <a:r>
              <a:rPr lang="it-IT" b="1" dirty="0" smtClean="0"/>
              <a:t>12 punti in </a:t>
            </a:r>
            <a:r>
              <a:rPr lang="it-IT" b="1" dirty="0" err="1" smtClean="0"/>
              <a:t>riievo</a:t>
            </a:r>
            <a:r>
              <a:rPr lang="it-IT" b="1" dirty="0" smtClean="0"/>
              <a:t> per </a:t>
            </a:r>
            <a:r>
              <a:rPr lang="it-IT" b="1" dirty="0"/>
              <a:t>decifrare messaggi al buio</a:t>
            </a:r>
            <a:r>
              <a:rPr lang="it-IT" dirty="0"/>
              <a:t>, in modo da consentire ai militari in trincea di comunicare anche nelle ore notturne, senza illuminazione</a:t>
            </a:r>
            <a:endParaRPr lang="it-IT" dirty="0" smtClean="0"/>
          </a:p>
          <a:p>
            <a:endParaRPr lang="it-IT" dirty="0" smtClean="0"/>
          </a:p>
          <a:p>
            <a:endParaRPr lang="it-IT" dirty="0"/>
          </a:p>
        </p:txBody>
      </p:sp>
    </p:spTree>
    <p:extLst>
      <p:ext uri="{BB962C8B-B14F-4D97-AF65-F5344CB8AC3E}">
        <p14:creationId xmlns:p14="http://schemas.microsoft.com/office/powerpoint/2010/main" val="25874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Che invenzione il braille…!</a:t>
            </a:r>
            <a:endParaRPr lang="it-IT"/>
          </a:p>
        </p:txBody>
      </p:sp>
      <p:sp>
        <p:nvSpPr>
          <p:cNvPr id="3" name="Segnaposto contenuto 2"/>
          <p:cNvSpPr>
            <a:spLocks noGrp="1"/>
          </p:cNvSpPr>
          <p:nvPr>
            <p:ph idx="1"/>
          </p:nvPr>
        </p:nvSpPr>
        <p:spPr/>
        <p:txBody>
          <a:bodyPr>
            <a:normAutofit fontScale="92500" lnSpcReduction="20000"/>
          </a:bodyPr>
          <a:lstStyle/>
          <a:p>
            <a:r>
              <a:rPr lang="it-IT" dirty="0" smtClean="0"/>
              <a:t>Per Braille </a:t>
            </a:r>
            <a:r>
              <a:rPr lang="it-IT" dirty="0"/>
              <a:t>rappresentò un ottimo </a:t>
            </a:r>
            <a:r>
              <a:rPr lang="it-IT" b="1" dirty="0"/>
              <a:t>punto di partenza</a:t>
            </a:r>
            <a:r>
              <a:rPr lang="it-IT" dirty="0"/>
              <a:t>. L’intuizione arrivò quasi subito: invece di cercare di adattare la cecità ai codici comunicativi classici, perché non crearne uno</a:t>
            </a:r>
            <a:r>
              <a:rPr lang="it-IT" b="1" dirty="0"/>
              <a:t> fatto apposta</a:t>
            </a:r>
            <a:r>
              <a:rPr lang="it-IT" dirty="0"/>
              <a:t> per persone con esigenze diverse</a:t>
            </a:r>
            <a:r>
              <a:rPr lang="it-IT" dirty="0" smtClean="0"/>
              <a:t>?</a:t>
            </a:r>
            <a:endParaRPr lang="it-IT" dirty="0"/>
          </a:p>
          <a:p>
            <a:r>
              <a:rPr lang="it-IT" dirty="0" smtClean="0"/>
              <a:t>Diffusione del Braille in tutto il mondo</a:t>
            </a:r>
          </a:p>
          <a:p>
            <a:r>
              <a:rPr lang="it-IT" dirty="0" smtClean="0"/>
              <a:t>1949</a:t>
            </a:r>
            <a:r>
              <a:rPr lang="it-IT" dirty="0"/>
              <a:t>:</a:t>
            </a:r>
            <a:r>
              <a:rPr lang="it-IT" dirty="0" smtClean="0"/>
              <a:t> </a:t>
            </a:r>
            <a:r>
              <a:rPr lang="it-IT" dirty="0"/>
              <a:t>l’</a:t>
            </a:r>
            <a:r>
              <a:rPr lang="it-IT" b="1" dirty="0"/>
              <a:t>Unesco</a:t>
            </a:r>
            <a:r>
              <a:rPr lang="it-IT" dirty="0"/>
              <a:t> </a:t>
            </a:r>
            <a:r>
              <a:rPr lang="it-IT" dirty="0" smtClean="0"/>
              <a:t>unifica </a:t>
            </a:r>
            <a:r>
              <a:rPr lang="it-IT" dirty="0"/>
              <a:t>tutti i vari alfabeti per crearne uno che fosse</a:t>
            </a:r>
            <a:r>
              <a:rPr lang="it-IT" b="1" dirty="0"/>
              <a:t> universale e utilizzabile in ogni parte del mondo</a:t>
            </a:r>
            <a:r>
              <a:rPr lang="it-IT" dirty="0"/>
              <a:t>. Oggi, i non vedenti di qualsiasi nazionalità possono leggere e scrivere attraverso </a:t>
            </a:r>
            <a:r>
              <a:rPr lang="it-IT" b="1" dirty="0"/>
              <a:t>64 diverse combinazioni di puntini</a:t>
            </a:r>
            <a:r>
              <a:rPr lang="it-IT" dirty="0"/>
              <a:t> attraverso cui esprimere praticamente qualsiasi concetto, dalle parole alla matematica, alla musica.</a:t>
            </a:r>
          </a:p>
        </p:txBody>
      </p:sp>
    </p:spTree>
    <p:extLst>
      <p:ext uri="{BB962C8B-B14F-4D97-AF65-F5344CB8AC3E}">
        <p14:creationId xmlns:p14="http://schemas.microsoft.com/office/powerpoint/2010/main" val="37966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Braille: opinioni contrastanti</a:t>
            </a:r>
            <a:endParaRPr lang="it-IT" dirty="0"/>
          </a:p>
        </p:txBody>
      </p:sp>
      <p:sp>
        <p:nvSpPr>
          <p:cNvPr id="3" name="Segnaposto contenuto 2"/>
          <p:cNvSpPr>
            <a:spLocks noGrp="1"/>
          </p:cNvSpPr>
          <p:nvPr>
            <p:ph sz="half" idx="1"/>
          </p:nvPr>
        </p:nvSpPr>
        <p:spPr/>
        <p:txBody>
          <a:bodyPr>
            <a:normAutofit fontScale="85000" lnSpcReduction="10000"/>
          </a:bodyPr>
          <a:lstStyle/>
          <a:p>
            <a:r>
              <a:rPr lang="it-IT" dirty="0" smtClean="0"/>
              <a:t>“stigma” della cecità”</a:t>
            </a:r>
          </a:p>
          <a:p>
            <a:r>
              <a:rPr lang="it-IT" dirty="0" smtClean="0"/>
              <a:t>Enfatizzazione della diversità (un po’ come la LIS…)</a:t>
            </a:r>
          </a:p>
          <a:p>
            <a:r>
              <a:rPr lang="it-IT" dirty="0" smtClean="0"/>
              <a:t>“scomodo” rispetto alle soluzioni tecnologiche di audio lettura</a:t>
            </a:r>
          </a:p>
          <a:p>
            <a:r>
              <a:rPr lang="it-IT" dirty="0" smtClean="0"/>
              <a:t>Materiale ingombrante</a:t>
            </a:r>
            <a:endParaRPr lang="it-IT" dirty="0"/>
          </a:p>
        </p:txBody>
      </p:sp>
      <p:sp>
        <p:nvSpPr>
          <p:cNvPr id="4" name="Segnaposto contenuto 3"/>
          <p:cNvSpPr>
            <a:spLocks noGrp="1"/>
          </p:cNvSpPr>
          <p:nvPr>
            <p:ph sz="half" idx="2"/>
          </p:nvPr>
        </p:nvSpPr>
        <p:spPr/>
        <p:txBody>
          <a:bodyPr>
            <a:normAutofit fontScale="85000" lnSpcReduction="10000"/>
          </a:bodyPr>
          <a:lstStyle/>
          <a:p>
            <a:r>
              <a:rPr lang="it-IT" dirty="0" smtClean="0"/>
              <a:t>Considerare l’unicità della persona e la sua specificità con contesto scolastico/educativo</a:t>
            </a:r>
          </a:p>
          <a:p>
            <a:r>
              <a:rPr lang="it-IT" dirty="0" smtClean="0"/>
              <a:t>Rispetto delle caratteristiche percettive della persona</a:t>
            </a:r>
          </a:p>
          <a:p>
            <a:r>
              <a:rPr lang="it-IT" dirty="0" smtClean="0"/>
              <a:t>Maggior sviluppo delle competenze di codifica ed elaborazione del pensiero/messaggio, valutazione della correttezza ortografica, lessicale e semantica</a:t>
            </a:r>
            <a:endParaRPr lang="it-IT" dirty="0"/>
          </a:p>
        </p:txBody>
      </p:sp>
      <p:sp>
        <p:nvSpPr>
          <p:cNvPr id="5" name="CasellaDiTesto 4"/>
          <p:cNvSpPr txBox="1"/>
          <p:nvPr/>
        </p:nvSpPr>
        <p:spPr>
          <a:xfrm>
            <a:off x="1678898" y="5606321"/>
            <a:ext cx="4789837" cy="1200329"/>
          </a:xfrm>
          <a:prstGeom prst="rect">
            <a:avLst/>
          </a:prstGeom>
          <a:pattFill prst="pct50">
            <a:fgClr>
              <a:schemeClr val="accent1">
                <a:lumMod val="40000"/>
                <a:lumOff val="60000"/>
              </a:schemeClr>
            </a:fgClr>
            <a:bgClr>
              <a:schemeClr val="bg1"/>
            </a:bgClr>
          </a:pattFill>
        </p:spPr>
        <p:txBody>
          <a:bodyPr wrap="none" rtlCol="0">
            <a:spAutoFit/>
          </a:bodyPr>
          <a:lstStyle/>
          <a:p>
            <a:r>
              <a:rPr lang="it-IT" dirty="0" smtClean="0"/>
              <a:t>Nb: tutte le persone intorno all’alunno dovrebbero</a:t>
            </a:r>
          </a:p>
          <a:p>
            <a:r>
              <a:rPr lang="it-IT" dirty="0" smtClean="0"/>
              <a:t>Conoscere il braille: 1. Favorire l’accettazione</a:t>
            </a:r>
          </a:p>
          <a:p>
            <a:r>
              <a:rPr lang="it-IT" dirty="0" smtClean="0"/>
              <a:t>2. Stimolarne l’apprendimento</a:t>
            </a:r>
          </a:p>
          <a:p>
            <a:r>
              <a:rPr lang="it-IT" dirty="0" smtClean="0"/>
              <a:t>3. Non delegare al docente di sostegno</a:t>
            </a:r>
          </a:p>
        </p:txBody>
      </p:sp>
    </p:spTree>
    <p:extLst>
      <p:ext uri="{BB962C8B-B14F-4D97-AF65-F5344CB8AC3E}">
        <p14:creationId xmlns:p14="http://schemas.microsoft.com/office/powerpoint/2010/main" val="27258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hlinkClick r:id="rId2"/>
              </a:rPr>
              <a:t>http://</a:t>
            </a:r>
            <a:r>
              <a:rPr lang="it-IT" dirty="0" smtClean="0">
                <a:hlinkClick r:id="rId2"/>
              </a:rPr>
              <a:t>www.lucemagazine.it/educazione/62-in-difesa-del-braille</a:t>
            </a:r>
            <a:r>
              <a:rPr lang="it-IT" dirty="0" smtClean="0"/>
              <a:t> - </a:t>
            </a:r>
            <a:r>
              <a:rPr lang="it-IT" sz="2700" cap="none" dirty="0"/>
              <a:t>riflessione di Giancarlo Abba, direttore scientifico istituto per ciechi Milano </a:t>
            </a:r>
            <a:endParaRPr lang="it-IT" sz="2700" dirty="0"/>
          </a:p>
        </p:txBody>
      </p:sp>
      <p:sp>
        <p:nvSpPr>
          <p:cNvPr id="3" name="Segnaposto contenuto 2"/>
          <p:cNvSpPr>
            <a:spLocks noGrp="1"/>
          </p:cNvSpPr>
          <p:nvPr>
            <p:ph idx="1"/>
          </p:nvPr>
        </p:nvSpPr>
        <p:spPr>
          <a:xfrm>
            <a:off x="1141412" y="2249487"/>
            <a:ext cx="9905999" cy="4466106"/>
          </a:xfrm>
        </p:spPr>
        <p:txBody>
          <a:bodyPr>
            <a:normAutofit fontScale="92500" lnSpcReduction="20000"/>
          </a:bodyPr>
          <a:lstStyle/>
          <a:p>
            <a:r>
              <a:rPr lang="it-IT" b="1" dirty="0"/>
              <a:t>Rispettare i tempi del bambino</a:t>
            </a:r>
            <a:r>
              <a:rPr lang="it-IT" dirty="0"/>
              <a:t/>
            </a:r>
            <a:br>
              <a:rPr lang="it-IT" dirty="0"/>
            </a:br>
            <a:r>
              <a:rPr lang="it-IT" dirty="0"/>
              <a:t>L'importanza dell’apprendimento del Braille è sostenuta da ragioni che fanno capo alla strategia pedagogica della formazione del non vedente. Nell’apprendere a leggere e scrivere in Braille, il bambino compie operazioni cognitive che lo rendono </a:t>
            </a:r>
            <a:r>
              <a:rPr lang="it-IT" b="1" dirty="0"/>
              <a:t>consapevole della parola</a:t>
            </a:r>
            <a:r>
              <a:rPr lang="it-IT" dirty="0"/>
              <a:t>, dello spazio fra le parole, dell’ortografia, della dimensione ritmata tra righe e della dimensione della pagina. Egli compie un insieme di atti motori, di </a:t>
            </a:r>
            <a:r>
              <a:rPr lang="it-IT" b="1" dirty="0"/>
              <a:t>motricità fine </a:t>
            </a:r>
            <a:r>
              <a:rPr lang="it-IT" dirty="0"/>
              <a:t>e di </a:t>
            </a:r>
            <a:r>
              <a:rPr lang="it-IT" b="1" dirty="0"/>
              <a:t>affinamento senso-percettivo </a:t>
            </a:r>
            <a:r>
              <a:rPr lang="it-IT" dirty="0"/>
              <a:t>che gli permettono di costruire le competenze necessarie nella letto-scrittura. Scrivere una pagina reale diventa un passaggio indispensabile per "scrivere una pagina virtuale”. Significa avere consapevolezza della quantità delle pagine interiorizzando precisi riferimenti spaziali che si associano a misurazioni di tipo temporale.</a:t>
            </a:r>
          </a:p>
        </p:txBody>
      </p:sp>
    </p:spTree>
    <p:extLst>
      <p:ext uri="{BB962C8B-B14F-4D97-AF65-F5344CB8AC3E}">
        <p14:creationId xmlns:p14="http://schemas.microsoft.com/office/powerpoint/2010/main" val="192754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hlinkClick r:id="rId2"/>
              </a:rPr>
              <a:t>http://www.lucemagazine.it/educazione/62-in-difesa-del-braille</a:t>
            </a:r>
            <a:r>
              <a:rPr lang="it-IT" dirty="0"/>
              <a:t> - </a:t>
            </a:r>
            <a:r>
              <a:rPr lang="it-IT" sz="2700" cap="none" dirty="0" smtClean="0"/>
              <a:t>riflessione di </a:t>
            </a:r>
            <a:r>
              <a:rPr lang="it-IT" sz="2700" cap="none" dirty="0"/>
              <a:t>G</a:t>
            </a:r>
            <a:r>
              <a:rPr lang="it-IT" sz="2700" cap="none" dirty="0" smtClean="0"/>
              <a:t>iancarlo </a:t>
            </a:r>
            <a:r>
              <a:rPr lang="it-IT" sz="2700" cap="none" dirty="0"/>
              <a:t>A</a:t>
            </a:r>
            <a:r>
              <a:rPr lang="it-IT" sz="2700" cap="none" dirty="0" smtClean="0"/>
              <a:t>bba, direttore scientifico istituto per ciechi </a:t>
            </a:r>
            <a:r>
              <a:rPr lang="it-IT" sz="2700" cap="none" dirty="0"/>
              <a:t>M</a:t>
            </a:r>
            <a:r>
              <a:rPr lang="it-IT" sz="2700" cap="none" dirty="0" smtClean="0"/>
              <a:t>ilano</a:t>
            </a:r>
            <a:r>
              <a:rPr lang="it-IT" sz="2000" cap="none" dirty="0" smtClean="0"/>
              <a:t> </a:t>
            </a:r>
            <a:r>
              <a:rPr lang="it-IT" sz="2000" dirty="0" smtClean="0"/>
              <a:t>2</a:t>
            </a:r>
            <a:endParaRPr lang="it-IT" sz="2000" dirty="0"/>
          </a:p>
        </p:txBody>
      </p:sp>
      <p:sp>
        <p:nvSpPr>
          <p:cNvPr id="3" name="Segnaposto contenuto 2"/>
          <p:cNvSpPr>
            <a:spLocks noGrp="1"/>
          </p:cNvSpPr>
          <p:nvPr>
            <p:ph idx="1"/>
          </p:nvPr>
        </p:nvSpPr>
        <p:spPr/>
        <p:txBody>
          <a:bodyPr>
            <a:normAutofit fontScale="85000" lnSpcReduction="10000"/>
          </a:bodyPr>
          <a:lstStyle/>
          <a:p>
            <a:r>
              <a:rPr lang="it-IT" dirty="0"/>
              <a:t>L’insegnamento del Braille fornisce elementi per </a:t>
            </a:r>
            <a:r>
              <a:rPr lang="it-IT" b="1" dirty="0"/>
              <a:t>rispettare i tempi del bambino </a:t>
            </a:r>
            <a:r>
              <a:rPr lang="it-IT" dirty="0"/>
              <a:t>nello sviluppo del suo apprendimento. Inoltre, le raffinate competenze cognitive acquisite durante il suo apprendimento costituiranno il terreno fertile per coltivare ulteriori modalità di accesso all'informazione, come quelle offerte dalle tecnologie informatiche. La conoscenza e l’uso del Braille infatti non sono obsoleti rispetto all'evolversi della tecnologia digitale. Il codice a sei punti nasce da un’intuizione di tipo sensoriale ma ha una </a:t>
            </a:r>
            <a:r>
              <a:rPr lang="it-IT" b="1" dirty="0"/>
              <a:t>struttura geometrica, ovvero matematica</a:t>
            </a:r>
            <a:r>
              <a:rPr lang="it-IT" dirty="0"/>
              <a:t>, e si presta in maniera favolosa all’abbraccio della generazione informatica. Sarà la persona non vedente che, per sua scelta, farà uso di ciò che meglio soddisfa le proprie esigenze. Dal punto vista dell’istruzione, la scuola ha quindi la responsabilità di garantire l’alfabetizzazione, quindi l'insegnamento del Braille a chi non vede.</a:t>
            </a:r>
          </a:p>
        </p:txBody>
      </p:sp>
    </p:spTree>
    <p:extLst>
      <p:ext uri="{BB962C8B-B14F-4D97-AF65-F5344CB8AC3E}">
        <p14:creationId xmlns:p14="http://schemas.microsoft.com/office/powerpoint/2010/main" val="136016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Leggere con le dita o con gli occhi</a:t>
            </a:r>
            <a:endParaRPr lang="it-IT" dirty="0"/>
          </a:p>
        </p:txBody>
      </p:sp>
      <p:sp>
        <p:nvSpPr>
          <p:cNvPr id="3" name="Segnaposto contenuto 2"/>
          <p:cNvSpPr>
            <a:spLocks noGrp="1"/>
          </p:cNvSpPr>
          <p:nvPr>
            <p:ph idx="1"/>
          </p:nvPr>
        </p:nvSpPr>
        <p:spPr/>
        <p:txBody>
          <a:bodyPr/>
          <a:lstStyle/>
          <a:p>
            <a:r>
              <a:rPr lang="it-IT" dirty="0" smtClean="0"/>
              <a:t>Entrambe le modalità richiedono il ricorso a schemi motori connessi a schemi logico-concettuali legati alla memoria di lavoro e alla collocazione spazio-temporale (riga, pagina, volume)</a:t>
            </a:r>
          </a:p>
          <a:p>
            <a:r>
              <a:rPr lang="it-IT" dirty="0" smtClean="0"/>
              <a:t>La sola barra braille non è sufficiente: la labilità dei caratteri che appaiono e scompaiono riga per riga, non dà l’idea della struttura del testo e richiede allo studente uno sforzo immaginativo per ricreare la struttura della pagina, con conseguente maggior affaticamento  e sforzo di concentrazione.</a:t>
            </a:r>
            <a:endParaRPr lang="it-IT" dirty="0"/>
          </a:p>
        </p:txBody>
      </p:sp>
    </p:spTree>
    <p:extLst>
      <p:ext uri="{BB962C8B-B14F-4D97-AF65-F5344CB8AC3E}">
        <p14:creationId xmlns:p14="http://schemas.microsoft.com/office/powerpoint/2010/main" val="865751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173</TotalTime>
  <Words>1049</Words>
  <Application>Microsoft Macintosh PowerPoint</Application>
  <PresentationFormat>Widescreen</PresentationFormat>
  <Paragraphs>97</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Trebuchet MS</vt:lpstr>
      <vt:lpstr>Tw Cen MT</vt:lpstr>
      <vt:lpstr>Wingdings</vt:lpstr>
      <vt:lpstr>Arial</vt:lpstr>
      <vt:lpstr>Circuito</vt:lpstr>
      <vt:lpstr>L’EDUCAZIONE DEGLI STUDENTI CON IPOVISIONE E CECITA’</vt:lpstr>
      <vt:lpstr>I PRIMI ISTITUTI</vt:lpstr>
      <vt:lpstr>I PRIMI ISTITUTI 2</vt:lpstr>
      <vt:lpstr>Che invenzione il braille…!</vt:lpstr>
      <vt:lpstr>Che invenzione il braille…!</vt:lpstr>
      <vt:lpstr>Il Braille: opinioni contrastanti</vt:lpstr>
      <vt:lpstr>http://www.lucemagazine.it/educazione/62-in-difesa-del-braille - riflessione di Giancarlo Abba, direttore scientifico istituto per ciechi Milano </vt:lpstr>
      <vt:lpstr>http://www.lucemagazine.it/educazione/62-in-difesa-del-braille - riflessione di Giancarlo Abba, direttore scientifico istituto per ciechi Milano 2</vt:lpstr>
      <vt:lpstr>Leggere con le dita o con gli occhi</vt:lpstr>
      <vt:lpstr>Prerequisiti per l’apprendimento del braille</vt:lpstr>
      <vt:lpstr>Ricordate quando dicevamo di preparare l’ambiente?</vt:lpstr>
      <vt:lpstr>Strutturare il setting creare spazi e condizioni ambientali che facilitino lo sviluppo dell’autonomia personale, dell’apprendimento e della relazione sociale </vt:lpstr>
      <vt:lpstr>Strutturare il setting creare spazi e condizioni ambientali che facilitino lo sviluppo dell’autonomia personale, dell’apprendimento e della relazione sociale </vt:lpstr>
      <vt:lpstr>Strutturare i docenti </vt:lpstr>
      <vt:lpstr>Strategie didattiche 1</vt:lpstr>
      <vt:lpstr>Strategie didattiche 2</vt:lpstr>
      <vt:lpstr>Strategie didattiche 3</vt:lpstr>
      <vt:lpstr>Presentazione di PowerPoint</vt:lpstr>
      <vt:lpstr>Materiali didattici</vt:lpstr>
      <vt:lpstr>Materiali didattici</vt:lpstr>
      <vt:lpstr>Materiali didattici</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L’EDUCAZIONE DEGLI STUDENTI CON IPOVISIONE E CECITA’</dc:title>
  <dc:creator>Utente di Microsoft Office</dc:creator>
  <cp:lastModifiedBy>Utente di Microsoft Office</cp:lastModifiedBy>
  <cp:revision>23</cp:revision>
  <dcterms:created xsi:type="dcterms:W3CDTF">2020-01-12T09:10:38Z</dcterms:created>
  <dcterms:modified xsi:type="dcterms:W3CDTF">2020-01-17T11:12:22Z</dcterms:modified>
</cp:coreProperties>
</file>