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9" r:id="rId3"/>
    <p:sldId id="270" r:id="rId4"/>
    <p:sldId id="271" r:id="rId5"/>
    <p:sldId id="272" r:id="rId6"/>
    <p:sldId id="314" r:id="rId7"/>
    <p:sldId id="273" r:id="rId8"/>
    <p:sldId id="274" r:id="rId9"/>
    <p:sldId id="277" r:id="rId10"/>
    <p:sldId id="275" r:id="rId11"/>
    <p:sldId id="282" r:id="rId12"/>
    <p:sldId id="285" r:id="rId13"/>
    <p:sldId id="287" r:id="rId14"/>
    <p:sldId id="290" r:id="rId15"/>
    <p:sldId id="293" r:id="rId16"/>
    <p:sldId id="294" r:id="rId17"/>
    <p:sldId id="295" r:id="rId18"/>
    <p:sldId id="296" r:id="rId19"/>
    <p:sldId id="297" r:id="rId20"/>
    <p:sldId id="300" r:id="rId21"/>
    <p:sldId id="304" r:id="rId22"/>
    <p:sldId id="305" r:id="rId23"/>
    <p:sldId id="306" r:id="rId24"/>
    <p:sldId id="301" r:id="rId25"/>
    <p:sldId id="302" r:id="rId26"/>
    <p:sldId id="311" r:id="rId27"/>
    <p:sldId id="312" r:id="rId28"/>
    <p:sldId id="313" r:id="rId29"/>
    <p:sldId id="257" r:id="rId30"/>
    <p:sldId id="258" r:id="rId31"/>
    <p:sldId id="259" r:id="rId32"/>
    <p:sldId id="278" r:id="rId33"/>
    <p:sldId id="279" r:id="rId34"/>
    <p:sldId id="280" r:id="rId35"/>
    <p:sldId id="316" r:id="rId36"/>
    <p:sldId id="281" r:id="rId37"/>
    <p:sldId id="260" r:id="rId38"/>
    <p:sldId id="261" r:id="rId39"/>
    <p:sldId id="262" r:id="rId40"/>
    <p:sldId id="263" r:id="rId41"/>
    <p:sldId id="264" r:id="rId42"/>
    <p:sldId id="325" r:id="rId43"/>
    <p:sldId id="265" r:id="rId44"/>
    <p:sldId id="266" r:id="rId45"/>
    <p:sldId id="267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8"/>
    <p:restoredTop sz="94309"/>
  </p:normalViewPr>
  <p:slideViewPr>
    <p:cSldViewPr snapToGrid="0">
      <p:cViewPr>
        <p:scale>
          <a:sx n="87" d="100"/>
          <a:sy n="87" d="100"/>
        </p:scale>
        <p:origin x="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AB9D3-4BA1-47BF-85C2-9E66CF1330CD}" type="doc">
      <dgm:prSet loTypeId="urn:microsoft.com/office/officeart/2005/8/layout/equation1" loCatId="process" qsTypeId="urn:microsoft.com/office/officeart/2005/8/quickstyle/3d1" qsCatId="3D" csTypeId="urn:microsoft.com/office/officeart/2005/8/colors/colorful5" csCatId="colorful" phldr="1"/>
      <dgm:spPr/>
    </dgm:pt>
    <dgm:pt modelId="{44C8C630-036C-4BCC-8A11-0501E37288DD}">
      <dgm:prSet phldrT="[Tes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dirty="0" smtClean="0"/>
            <a:t>RITROVO PARTE DEL MIO MONDO</a:t>
          </a:r>
          <a:endParaRPr lang="it-IT" dirty="0"/>
        </a:p>
      </dgm:t>
    </dgm:pt>
    <dgm:pt modelId="{9D85196C-8EDA-4EDA-8E4A-321F2FF71322}" type="parTrans" cxnId="{4F299DEB-D46D-4CAA-9445-65B6884E060F}">
      <dgm:prSet/>
      <dgm:spPr/>
      <dgm:t>
        <a:bodyPr/>
        <a:lstStyle/>
        <a:p>
          <a:endParaRPr lang="it-IT"/>
        </a:p>
      </dgm:t>
    </dgm:pt>
    <dgm:pt modelId="{E6D6C5AB-17D2-4E66-99B2-1CED8A7FFB41}" type="sibTrans" cxnId="{4F299DEB-D46D-4CAA-9445-65B6884E060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80000" prstMaterial="metal">
          <a:bevelT w="88900" h="88900"/>
        </a:sp3d>
      </dgm:spPr>
      <dgm:t>
        <a:bodyPr/>
        <a:lstStyle/>
        <a:p>
          <a:endParaRPr lang="it-IT"/>
        </a:p>
      </dgm:t>
    </dgm:pt>
    <dgm:pt modelId="{B8654578-721A-4681-BEF8-AE41E931BD74}">
      <dgm:prSet phldrT="[Tes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dirty="0" smtClean="0"/>
            <a:t>MI IDENTIFICO NEL GRUPPO</a:t>
          </a:r>
          <a:endParaRPr lang="it-IT" dirty="0"/>
        </a:p>
      </dgm:t>
    </dgm:pt>
    <dgm:pt modelId="{69D3E899-3040-429E-B3E0-3C35918AEDC0}" type="parTrans" cxnId="{83481DB9-8988-424C-AFC5-A7104CE003B6}">
      <dgm:prSet/>
      <dgm:spPr/>
      <dgm:t>
        <a:bodyPr/>
        <a:lstStyle/>
        <a:p>
          <a:endParaRPr lang="it-IT"/>
        </a:p>
      </dgm:t>
    </dgm:pt>
    <dgm:pt modelId="{BF62298B-C27A-4595-9B50-9DA615F81B58}" type="sibTrans" cxnId="{83481DB9-8988-424C-AFC5-A7104CE003B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80000" prstMaterial="metal">
          <a:bevelT w="88900" h="88900"/>
        </a:sp3d>
      </dgm:spPr>
      <dgm:t>
        <a:bodyPr/>
        <a:lstStyle/>
        <a:p>
          <a:endParaRPr lang="it-IT"/>
        </a:p>
      </dgm:t>
    </dgm:pt>
    <dgm:pt modelId="{8E986EF1-61AF-4A56-A520-CC5CE37173E4}">
      <dgm:prSet phldrT="[Tes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it-IT" dirty="0" smtClean="0"/>
            <a:t>SONO A MIO AGIO</a:t>
          </a:r>
          <a:endParaRPr lang="it-IT" dirty="0"/>
        </a:p>
      </dgm:t>
    </dgm:pt>
    <dgm:pt modelId="{150CF932-47CB-4994-B665-2F30CDC9E3D0}" type="parTrans" cxnId="{900FD2FB-0152-4683-83EE-7EA6EC573D7E}">
      <dgm:prSet/>
      <dgm:spPr/>
      <dgm:t>
        <a:bodyPr/>
        <a:lstStyle/>
        <a:p>
          <a:endParaRPr lang="it-IT"/>
        </a:p>
      </dgm:t>
    </dgm:pt>
    <dgm:pt modelId="{118B241F-39EF-418A-B78D-0E1443AFF6A7}" type="sibTrans" cxnId="{900FD2FB-0152-4683-83EE-7EA6EC573D7E}">
      <dgm:prSet/>
      <dgm:spPr/>
      <dgm:t>
        <a:bodyPr/>
        <a:lstStyle/>
        <a:p>
          <a:endParaRPr lang="it-IT"/>
        </a:p>
      </dgm:t>
    </dgm:pt>
    <dgm:pt modelId="{6FA33188-13E7-4B04-8DE1-201E919301AC}" type="pres">
      <dgm:prSet presAssocID="{5CBAB9D3-4BA1-47BF-85C2-9E66CF1330CD}" presName="linearFlow" presStyleCnt="0">
        <dgm:presLayoutVars>
          <dgm:dir/>
          <dgm:resizeHandles val="exact"/>
        </dgm:presLayoutVars>
      </dgm:prSet>
      <dgm:spPr/>
    </dgm:pt>
    <dgm:pt modelId="{EFD7A2BD-BCE5-4FDA-BB84-46BB7300C82C}" type="pres">
      <dgm:prSet presAssocID="{44C8C630-036C-4BCC-8A11-0501E37288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C795EA-EC21-4637-A56E-9E1510C32880}" type="pres">
      <dgm:prSet presAssocID="{E6D6C5AB-17D2-4E66-99B2-1CED8A7FFB41}" presName="spacerL" presStyleCnt="0"/>
      <dgm:spPr/>
    </dgm:pt>
    <dgm:pt modelId="{111E7EB8-0DFF-4BCB-A4EF-711A649004BC}" type="pres">
      <dgm:prSet presAssocID="{E6D6C5AB-17D2-4E66-99B2-1CED8A7FFB41}" presName="sibTrans" presStyleLbl="sibTrans2D1" presStyleIdx="0" presStyleCnt="2"/>
      <dgm:spPr/>
      <dgm:t>
        <a:bodyPr/>
        <a:lstStyle/>
        <a:p>
          <a:endParaRPr lang="it-IT"/>
        </a:p>
      </dgm:t>
    </dgm:pt>
    <dgm:pt modelId="{452B9CFC-9353-41E4-A21B-0C00E622420B}" type="pres">
      <dgm:prSet presAssocID="{E6D6C5AB-17D2-4E66-99B2-1CED8A7FFB41}" presName="spacerR" presStyleCnt="0"/>
      <dgm:spPr/>
    </dgm:pt>
    <dgm:pt modelId="{73BFCDE4-0041-4005-AE8B-48F0340F653A}" type="pres">
      <dgm:prSet presAssocID="{B8654578-721A-4681-BEF8-AE41E931BD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F93F76-953F-4D21-B702-255F7340F68A}" type="pres">
      <dgm:prSet presAssocID="{BF62298B-C27A-4595-9B50-9DA615F81B58}" presName="spacerL" presStyleCnt="0"/>
      <dgm:spPr/>
    </dgm:pt>
    <dgm:pt modelId="{F79F2FA9-C326-4F0E-B384-17EFFDB8C6AF}" type="pres">
      <dgm:prSet presAssocID="{BF62298B-C27A-4595-9B50-9DA615F81B58}" presName="sibTrans" presStyleLbl="sibTrans2D1" presStyleIdx="1" presStyleCnt="2"/>
      <dgm:spPr/>
      <dgm:t>
        <a:bodyPr/>
        <a:lstStyle/>
        <a:p>
          <a:endParaRPr lang="it-IT"/>
        </a:p>
      </dgm:t>
    </dgm:pt>
    <dgm:pt modelId="{F2A8A7B8-12A0-4345-9FCC-8D033BA58391}" type="pres">
      <dgm:prSet presAssocID="{BF62298B-C27A-4595-9B50-9DA615F81B58}" presName="spacerR" presStyleCnt="0"/>
      <dgm:spPr/>
    </dgm:pt>
    <dgm:pt modelId="{28AACC1E-B5FD-4203-AFB0-5ABED9AD339D}" type="pres">
      <dgm:prSet presAssocID="{8E986EF1-61AF-4A56-A520-CC5CE37173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74E3BA3-3414-43E9-867E-E9AE9577EE88}" type="presOf" srcId="{8E986EF1-61AF-4A56-A520-CC5CE37173E4}" destId="{28AACC1E-B5FD-4203-AFB0-5ABED9AD339D}" srcOrd="0" destOrd="0" presId="urn:microsoft.com/office/officeart/2005/8/layout/equation1"/>
    <dgm:cxn modelId="{A7BD2C21-9118-4DFD-8FE5-1E12877E69AC}" type="presOf" srcId="{5CBAB9D3-4BA1-47BF-85C2-9E66CF1330CD}" destId="{6FA33188-13E7-4B04-8DE1-201E919301AC}" srcOrd="0" destOrd="0" presId="urn:microsoft.com/office/officeart/2005/8/layout/equation1"/>
    <dgm:cxn modelId="{83481DB9-8988-424C-AFC5-A7104CE003B6}" srcId="{5CBAB9D3-4BA1-47BF-85C2-9E66CF1330CD}" destId="{B8654578-721A-4681-BEF8-AE41E931BD74}" srcOrd="1" destOrd="0" parTransId="{69D3E899-3040-429E-B3E0-3C35918AEDC0}" sibTransId="{BF62298B-C27A-4595-9B50-9DA615F81B58}"/>
    <dgm:cxn modelId="{4F299DEB-D46D-4CAA-9445-65B6884E060F}" srcId="{5CBAB9D3-4BA1-47BF-85C2-9E66CF1330CD}" destId="{44C8C630-036C-4BCC-8A11-0501E37288DD}" srcOrd="0" destOrd="0" parTransId="{9D85196C-8EDA-4EDA-8E4A-321F2FF71322}" sibTransId="{E6D6C5AB-17D2-4E66-99B2-1CED8A7FFB41}"/>
    <dgm:cxn modelId="{5C97829B-BC31-45E2-BC47-83731046580D}" type="presOf" srcId="{E6D6C5AB-17D2-4E66-99B2-1CED8A7FFB41}" destId="{111E7EB8-0DFF-4BCB-A4EF-711A649004BC}" srcOrd="0" destOrd="0" presId="urn:microsoft.com/office/officeart/2005/8/layout/equation1"/>
    <dgm:cxn modelId="{ED61B14E-FEE7-4818-B3BF-D32D8B6ED84D}" type="presOf" srcId="{44C8C630-036C-4BCC-8A11-0501E37288DD}" destId="{EFD7A2BD-BCE5-4FDA-BB84-46BB7300C82C}" srcOrd="0" destOrd="0" presId="urn:microsoft.com/office/officeart/2005/8/layout/equation1"/>
    <dgm:cxn modelId="{900FD2FB-0152-4683-83EE-7EA6EC573D7E}" srcId="{5CBAB9D3-4BA1-47BF-85C2-9E66CF1330CD}" destId="{8E986EF1-61AF-4A56-A520-CC5CE37173E4}" srcOrd="2" destOrd="0" parTransId="{150CF932-47CB-4994-B665-2F30CDC9E3D0}" sibTransId="{118B241F-39EF-418A-B78D-0E1443AFF6A7}"/>
    <dgm:cxn modelId="{389235AC-831F-4703-B41B-BCF978B1E18A}" type="presOf" srcId="{B8654578-721A-4681-BEF8-AE41E931BD74}" destId="{73BFCDE4-0041-4005-AE8B-48F0340F653A}" srcOrd="0" destOrd="0" presId="urn:microsoft.com/office/officeart/2005/8/layout/equation1"/>
    <dgm:cxn modelId="{FEAFC530-BCB2-4E4E-9B69-467AF5A54416}" type="presOf" srcId="{BF62298B-C27A-4595-9B50-9DA615F81B58}" destId="{F79F2FA9-C326-4F0E-B384-17EFFDB8C6AF}" srcOrd="0" destOrd="0" presId="urn:microsoft.com/office/officeart/2005/8/layout/equation1"/>
    <dgm:cxn modelId="{A739CDC8-549F-44A0-9C2C-DE4E91053088}" type="presParOf" srcId="{6FA33188-13E7-4B04-8DE1-201E919301AC}" destId="{EFD7A2BD-BCE5-4FDA-BB84-46BB7300C82C}" srcOrd="0" destOrd="0" presId="urn:microsoft.com/office/officeart/2005/8/layout/equation1"/>
    <dgm:cxn modelId="{93DE6357-DFA7-48A7-AD45-AE01EDAF265B}" type="presParOf" srcId="{6FA33188-13E7-4B04-8DE1-201E919301AC}" destId="{96C795EA-EC21-4637-A56E-9E1510C32880}" srcOrd="1" destOrd="0" presId="urn:microsoft.com/office/officeart/2005/8/layout/equation1"/>
    <dgm:cxn modelId="{3784F164-81BE-4B8F-AE10-ABAB1F47BFA0}" type="presParOf" srcId="{6FA33188-13E7-4B04-8DE1-201E919301AC}" destId="{111E7EB8-0DFF-4BCB-A4EF-711A649004BC}" srcOrd="2" destOrd="0" presId="urn:microsoft.com/office/officeart/2005/8/layout/equation1"/>
    <dgm:cxn modelId="{369C9B2D-2292-4775-991C-FFC2857FC058}" type="presParOf" srcId="{6FA33188-13E7-4B04-8DE1-201E919301AC}" destId="{452B9CFC-9353-41E4-A21B-0C00E622420B}" srcOrd="3" destOrd="0" presId="urn:microsoft.com/office/officeart/2005/8/layout/equation1"/>
    <dgm:cxn modelId="{8D010791-1626-4A6F-9004-81960E89286F}" type="presParOf" srcId="{6FA33188-13E7-4B04-8DE1-201E919301AC}" destId="{73BFCDE4-0041-4005-AE8B-48F0340F653A}" srcOrd="4" destOrd="0" presId="urn:microsoft.com/office/officeart/2005/8/layout/equation1"/>
    <dgm:cxn modelId="{74B79F53-6D62-43A5-81EC-ADF9192AFE67}" type="presParOf" srcId="{6FA33188-13E7-4B04-8DE1-201E919301AC}" destId="{DAF93F76-953F-4D21-B702-255F7340F68A}" srcOrd="5" destOrd="0" presId="urn:microsoft.com/office/officeart/2005/8/layout/equation1"/>
    <dgm:cxn modelId="{CF70D5BF-DD87-4CE1-9955-A4ADAF998D61}" type="presParOf" srcId="{6FA33188-13E7-4B04-8DE1-201E919301AC}" destId="{F79F2FA9-C326-4F0E-B384-17EFFDB8C6AF}" srcOrd="6" destOrd="0" presId="urn:microsoft.com/office/officeart/2005/8/layout/equation1"/>
    <dgm:cxn modelId="{792BA8EA-9EB8-4238-95A5-D02A388BBC2E}" type="presParOf" srcId="{6FA33188-13E7-4B04-8DE1-201E919301AC}" destId="{F2A8A7B8-12A0-4345-9FCC-8D033BA58391}" srcOrd="7" destOrd="0" presId="urn:microsoft.com/office/officeart/2005/8/layout/equation1"/>
    <dgm:cxn modelId="{A6C1A61A-16E7-4879-ACB5-D45BAD154395}" type="presParOf" srcId="{6FA33188-13E7-4B04-8DE1-201E919301AC}" destId="{28AACC1E-B5FD-4203-AFB0-5ABED9AD339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AAC9A-56AD-4FD2-8C03-B45F8C5AAE16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3DE0249-B8AC-44AE-8A54-ECC90766A1BF}">
      <dgm:prSet phldrT="[Testo]" custT="1"/>
      <dgm:spPr/>
      <dgm:t>
        <a:bodyPr/>
        <a:lstStyle/>
        <a:p>
          <a:r>
            <a:rPr lang="it-IT" sz="1800" dirty="0" smtClean="0"/>
            <a:t>COME POSSIAMO PROMUOVERE IL BENESSERE?</a:t>
          </a:r>
          <a:endParaRPr lang="it-IT" sz="1800" dirty="0"/>
        </a:p>
      </dgm:t>
    </dgm:pt>
    <dgm:pt modelId="{27A9D565-1482-454B-8CB6-D814A20B633E}" type="parTrans" cxnId="{0B0C6B9F-B350-4A63-A650-804516A84E34}">
      <dgm:prSet/>
      <dgm:spPr/>
      <dgm:t>
        <a:bodyPr/>
        <a:lstStyle/>
        <a:p>
          <a:endParaRPr lang="it-IT"/>
        </a:p>
      </dgm:t>
    </dgm:pt>
    <dgm:pt modelId="{6079FB3A-57CF-4EE2-9C3D-92A01E69F259}" type="sibTrans" cxnId="{0B0C6B9F-B350-4A63-A650-804516A84E34}">
      <dgm:prSet/>
      <dgm:spPr/>
      <dgm:t>
        <a:bodyPr/>
        <a:lstStyle/>
        <a:p>
          <a:endParaRPr lang="it-IT"/>
        </a:p>
      </dgm:t>
    </dgm:pt>
    <dgm:pt modelId="{240BA04B-6935-47AD-A733-C794762B3928}">
      <dgm:prSet phldrT="[Testo]" custT="1"/>
      <dgm:spPr/>
      <dgm:t>
        <a:bodyPr/>
        <a:lstStyle/>
        <a:p>
          <a:r>
            <a:rPr lang="it-IT" sz="1400" dirty="0" smtClean="0"/>
            <a:t>SVILUPPO DELLA RETE SOCIALE IN CLASSE</a:t>
          </a:r>
          <a:endParaRPr lang="it-IT" sz="1400" dirty="0"/>
        </a:p>
      </dgm:t>
    </dgm:pt>
    <dgm:pt modelId="{0CA09433-4AB6-41B7-8CF9-F4C09ECAB7F5}" type="parTrans" cxnId="{4C491B7F-929A-4E8D-BC6A-CF1A5378FD7C}">
      <dgm:prSet/>
      <dgm:spPr/>
      <dgm:t>
        <a:bodyPr/>
        <a:lstStyle/>
        <a:p>
          <a:endParaRPr lang="it-IT"/>
        </a:p>
      </dgm:t>
    </dgm:pt>
    <dgm:pt modelId="{EC464824-62E8-4A45-8A41-C2AB5443DEEA}" type="sibTrans" cxnId="{4C491B7F-929A-4E8D-BC6A-CF1A5378FD7C}">
      <dgm:prSet/>
      <dgm:spPr/>
      <dgm:t>
        <a:bodyPr/>
        <a:lstStyle/>
        <a:p>
          <a:endParaRPr lang="it-IT"/>
        </a:p>
      </dgm:t>
    </dgm:pt>
    <dgm:pt modelId="{7E5A31F4-C77E-423D-92A4-418FBF239A49}">
      <dgm:prSet phldrT="[Testo]" custT="1"/>
      <dgm:spPr/>
      <dgm:t>
        <a:bodyPr/>
        <a:lstStyle/>
        <a:p>
          <a:r>
            <a:rPr lang="it-IT" sz="1400" dirty="0" smtClean="0"/>
            <a:t>FAVORIRE LA CONOSCENZA DELL’ALTRO</a:t>
          </a:r>
          <a:endParaRPr lang="it-IT" sz="1400" dirty="0"/>
        </a:p>
      </dgm:t>
    </dgm:pt>
    <dgm:pt modelId="{192427FD-0C28-4889-A44F-AC9282208439}" type="parTrans" cxnId="{66CCF9CA-0907-4488-8D04-2B5A7A4DCE3A}">
      <dgm:prSet/>
      <dgm:spPr/>
      <dgm:t>
        <a:bodyPr/>
        <a:lstStyle/>
        <a:p>
          <a:endParaRPr lang="it-IT"/>
        </a:p>
      </dgm:t>
    </dgm:pt>
    <dgm:pt modelId="{64372130-4069-47C7-80B7-1B964BDFF80F}" type="sibTrans" cxnId="{66CCF9CA-0907-4488-8D04-2B5A7A4DCE3A}">
      <dgm:prSet/>
      <dgm:spPr/>
      <dgm:t>
        <a:bodyPr/>
        <a:lstStyle/>
        <a:p>
          <a:endParaRPr lang="it-IT"/>
        </a:p>
      </dgm:t>
    </dgm:pt>
    <dgm:pt modelId="{9045159D-368E-4E65-9433-DA74DF5D828C}">
      <dgm:prSet phldrT="[Testo]" custT="1"/>
      <dgm:spPr/>
      <dgm:t>
        <a:bodyPr/>
        <a:lstStyle/>
        <a:p>
          <a:r>
            <a:rPr lang="it-IT" sz="1400" dirty="0" smtClean="0"/>
            <a:t>MIGLIORARE LA COMUNICAZIONE IN CLASSE</a:t>
          </a:r>
          <a:endParaRPr lang="it-IT" sz="1400" dirty="0"/>
        </a:p>
      </dgm:t>
    </dgm:pt>
    <dgm:pt modelId="{3D0F3421-4E5C-41BF-B35C-27CD75B7B004}" type="parTrans" cxnId="{7D6F3213-E49E-460D-9968-A615920B05C2}">
      <dgm:prSet/>
      <dgm:spPr/>
      <dgm:t>
        <a:bodyPr/>
        <a:lstStyle/>
        <a:p>
          <a:endParaRPr lang="it-IT"/>
        </a:p>
      </dgm:t>
    </dgm:pt>
    <dgm:pt modelId="{12858D0C-650B-40D2-9F82-6D5E54FD5194}" type="sibTrans" cxnId="{7D6F3213-E49E-460D-9968-A615920B05C2}">
      <dgm:prSet/>
      <dgm:spPr/>
      <dgm:t>
        <a:bodyPr/>
        <a:lstStyle/>
        <a:p>
          <a:endParaRPr lang="it-IT"/>
        </a:p>
      </dgm:t>
    </dgm:pt>
    <dgm:pt modelId="{69BC9586-9D6C-46E4-9D08-084FA814AED2}">
      <dgm:prSet phldrT="[Testo]" custT="1"/>
      <dgm:spPr/>
      <dgm:t>
        <a:bodyPr/>
        <a:lstStyle/>
        <a:p>
          <a:r>
            <a:rPr lang="it-IT" sz="1400" dirty="0" smtClean="0"/>
            <a:t>EDUCAZIONE </a:t>
          </a:r>
          <a:r>
            <a:rPr lang="it-IT" sz="1400" dirty="0" smtClean="0">
              <a:hlinkClick xmlns:r="http://schemas.openxmlformats.org/officeDocument/2006/relationships" r:id="" action="ppaction://hlinkshowjump?jump=nextslide"/>
            </a:rPr>
            <a:t>PROSOCIALITA'</a:t>
          </a:r>
          <a:endParaRPr lang="it-IT" sz="1400" dirty="0"/>
        </a:p>
      </dgm:t>
    </dgm:pt>
    <dgm:pt modelId="{23FEEEEE-D265-4F98-A140-138DD46E82EC}" type="parTrans" cxnId="{8D0D6BCC-7519-41DF-8CD9-F0655C7DCA8E}">
      <dgm:prSet/>
      <dgm:spPr/>
      <dgm:t>
        <a:bodyPr/>
        <a:lstStyle/>
        <a:p>
          <a:endParaRPr lang="it-IT"/>
        </a:p>
      </dgm:t>
    </dgm:pt>
    <dgm:pt modelId="{03BC7DC8-EE4D-4DAE-B82E-C50A66DF738E}" type="sibTrans" cxnId="{8D0D6BCC-7519-41DF-8CD9-F0655C7DCA8E}">
      <dgm:prSet/>
      <dgm:spPr/>
      <dgm:t>
        <a:bodyPr/>
        <a:lstStyle/>
        <a:p>
          <a:endParaRPr lang="it-IT"/>
        </a:p>
      </dgm:t>
    </dgm:pt>
    <dgm:pt modelId="{560DC6A0-B382-43BD-A84C-17DF91F678F8}">
      <dgm:prSet phldrT="[Testo]" custT="1"/>
      <dgm:spPr/>
      <dgm:t>
        <a:bodyPr/>
        <a:lstStyle/>
        <a:p>
          <a:r>
            <a:rPr lang="it-IT" sz="1400" dirty="0" smtClean="0"/>
            <a:t>ACCOGLIENZA</a:t>
          </a:r>
          <a:endParaRPr lang="it-IT" sz="1400" dirty="0"/>
        </a:p>
      </dgm:t>
    </dgm:pt>
    <dgm:pt modelId="{15523CA3-3BAF-49A7-8D21-A57C823AE912}" type="parTrans" cxnId="{E7584A9C-1DC5-4100-9491-C86D42A8CE2A}">
      <dgm:prSet/>
      <dgm:spPr/>
      <dgm:t>
        <a:bodyPr/>
        <a:lstStyle/>
        <a:p>
          <a:endParaRPr lang="it-IT"/>
        </a:p>
      </dgm:t>
    </dgm:pt>
    <dgm:pt modelId="{43832A28-7006-471A-BFF4-0010420E4713}" type="sibTrans" cxnId="{E7584A9C-1DC5-4100-9491-C86D42A8CE2A}">
      <dgm:prSet/>
      <dgm:spPr/>
      <dgm:t>
        <a:bodyPr/>
        <a:lstStyle/>
        <a:p>
          <a:endParaRPr lang="it-IT"/>
        </a:p>
      </dgm:t>
    </dgm:pt>
    <dgm:pt modelId="{CA102037-89F6-4ECD-880E-950CB25318C1}">
      <dgm:prSet phldrT="[Testo]" custT="1"/>
      <dgm:spPr/>
      <dgm:t>
        <a:bodyPr/>
        <a:lstStyle/>
        <a:p>
          <a:r>
            <a:rPr lang="it-IT" sz="1400" dirty="0" smtClean="0"/>
            <a:t>INSEGNARE A GESTIRE LA CRITICITA’</a:t>
          </a:r>
          <a:endParaRPr lang="it-IT" sz="1400" dirty="0"/>
        </a:p>
      </dgm:t>
    </dgm:pt>
    <dgm:pt modelId="{28916F93-8599-474E-B6DF-DB76F707373A}" type="parTrans" cxnId="{16081E83-389C-4B97-B95C-60385888AA2F}">
      <dgm:prSet/>
      <dgm:spPr/>
      <dgm:t>
        <a:bodyPr/>
        <a:lstStyle/>
        <a:p>
          <a:endParaRPr lang="it-IT"/>
        </a:p>
      </dgm:t>
    </dgm:pt>
    <dgm:pt modelId="{0DB829A8-D992-41A5-BCFE-D8BB8374AA1B}" type="sibTrans" cxnId="{16081E83-389C-4B97-B95C-60385888AA2F}">
      <dgm:prSet/>
      <dgm:spPr/>
      <dgm:t>
        <a:bodyPr/>
        <a:lstStyle/>
        <a:p>
          <a:endParaRPr lang="it-IT"/>
        </a:p>
      </dgm:t>
    </dgm:pt>
    <dgm:pt modelId="{E282A260-2D88-4EEE-8842-2C5C29D49DE5}">
      <dgm:prSet phldrT="[Testo]" custT="1"/>
      <dgm:spPr/>
      <dgm:t>
        <a:bodyPr/>
        <a:lstStyle/>
        <a:p>
          <a:r>
            <a:rPr lang="it-IT" sz="1400" dirty="0" smtClean="0"/>
            <a:t>PROMOZIONE DELLA CONDIVISIONE E COMPARTECIPAZIONE</a:t>
          </a:r>
          <a:endParaRPr lang="it-IT" sz="1400" dirty="0"/>
        </a:p>
      </dgm:t>
    </dgm:pt>
    <dgm:pt modelId="{B861D67D-F9F2-4EB5-8211-AA14BBA0F36A}" type="parTrans" cxnId="{9A8A4DF5-B4DF-4F15-B14F-60B04B27EB34}">
      <dgm:prSet/>
      <dgm:spPr/>
      <dgm:t>
        <a:bodyPr/>
        <a:lstStyle/>
        <a:p>
          <a:endParaRPr lang="it-IT"/>
        </a:p>
      </dgm:t>
    </dgm:pt>
    <dgm:pt modelId="{81FA92B2-F715-4A7B-9F1F-3402896C2979}" type="sibTrans" cxnId="{9A8A4DF5-B4DF-4F15-B14F-60B04B27EB34}">
      <dgm:prSet/>
      <dgm:spPr/>
      <dgm:t>
        <a:bodyPr/>
        <a:lstStyle/>
        <a:p>
          <a:endParaRPr lang="it-IT"/>
        </a:p>
      </dgm:t>
    </dgm:pt>
    <dgm:pt modelId="{FF95C808-E7C0-49BB-86DC-BE62CCCC4EAC}">
      <dgm:prSet phldrT="[Testo]"/>
      <dgm:spPr/>
      <dgm:t>
        <a:bodyPr/>
        <a:lstStyle/>
        <a:p>
          <a:r>
            <a:rPr lang="it-IT" dirty="0" smtClean="0"/>
            <a:t>CREAZIONE DI SOCIAL NETWORK PROTETTI PER LA CONDIVISIONE DI CONTENUTI  SCOLASTICI </a:t>
          </a:r>
          <a:endParaRPr lang="it-IT" dirty="0"/>
        </a:p>
      </dgm:t>
    </dgm:pt>
    <dgm:pt modelId="{FF171597-C2B1-4C5E-95D2-791BBB9994C0}" type="parTrans" cxnId="{E256491E-171C-43C4-B25C-635941032E7B}">
      <dgm:prSet/>
      <dgm:spPr/>
      <dgm:t>
        <a:bodyPr/>
        <a:lstStyle/>
        <a:p>
          <a:endParaRPr lang="it-IT"/>
        </a:p>
      </dgm:t>
    </dgm:pt>
    <dgm:pt modelId="{D434B7BF-ACA6-4DCA-97F8-4F63639F1259}" type="sibTrans" cxnId="{E256491E-171C-43C4-B25C-635941032E7B}">
      <dgm:prSet/>
      <dgm:spPr/>
      <dgm:t>
        <a:bodyPr/>
        <a:lstStyle/>
        <a:p>
          <a:endParaRPr lang="it-IT"/>
        </a:p>
      </dgm:t>
    </dgm:pt>
    <dgm:pt modelId="{ACDDCF3B-07BA-4887-9668-42C2C120C5CB}" type="pres">
      <dgm:prSet presAssocID="{F98AAC9A-56AD-4FD2-8C03-B45F8C5AAE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99E8C52-5C3C-4876-BFBD-638ADD353A36}" type="pres">
      <dgm:prSet presAssocID="{F3DE0249-B8AC-44AE-8A54-ECC90766A1BF}" presName="centerShape" presStyleLbl="node0" presStyleIdx="0" presStyleCnt="1" custScaleX="179099" custScaleY="182573" custLinFactNeighborX="0" custLinFactNeighborY="422"/>
      <dgm:spPr/>
      <dgm:t>
        <a:bodyPr/>
        <a:lstStyle/>
        <a:p>
          <a:endParaRPr lang="it-IT"/>
        </a:p>
      </dgm:t>
    </dgm:pt>
    <dgm:pt modelId="{E9CD7213-9C3E-4091-BDD1-30F2A325ADFB}" type="pres">
      <dgm:prSet presAssocID="{0CA09433-4AB6-41B7-8CF9-F4C09ECAB7F5}" presName="parTrans" presStyleLbl="sibTrans2D1" presStyleIdx="0" presStyleCnt="8"/>
      <dgm:spPr/>
      <dgm:t>
        <a:bodyPr/>
        <a:lstStyle/>
        <a:p>
          <a:endParaRPr lang="it-IT"/>
        </a:p>
      </dgm:t>
    </dgm:pt>
    <dgm:pt modelId="{4A458530-B073-4723-B216-9FD0E80A0494}" type="pres">
      <dgm:prSet presAssocID="{0CA09433-4AB6-41B7-8CF9-F4C09ECAB7F5}" presName="connectorText" presStyleLbl="sibTrans2D1" presStyleIdx="0" presStyleCnt="8"/>
      <dgm:spPr/>
      <dgm:t>
        <a:bodyPr/>
        <a:lstStyle/>
        <a:p>
          <a:endParaRPr lang="it-IT"/>
        </a:p>
      </dgm:t>
    </dgm:pt>
    <dgm:pt modelId="{03B01A77-C943-47C9-AAE5-23ECBCEAFB03}" type="pres">
      <dgm:prSet presAssocID="{240BA04B-6935-47AD-A733-C794762B3928}" presName="node" presStyleLbl="node1" presStyleIdx="0" presStyleCnt="8" custScaleX="150319" custRadScaleRad="100134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C1CC85-4CDC-4B5E-9F14-BBE7A4C8B29F}" type="pres">
      <dgm:prSet presAssocID="{15523CA3-3BAF-49A7-8D21-A57C823AE912}" presName="parTrans" presStyleLbl="sibTrans2D1" presStyleIdx="1" presStyleCnt="8"/>
      <dgm:spPr/>
      <dgm:t>
        <a:bodyPr/>
        <a:lstStyle/>
        <a:p>
          <a:endParaRPr lang="it-IT"/>
        </a:p>
      </dgm:t>
    </dgm:pt>
    <dgm:pt modelId="{01434D02-0A33-4BD6-926E-E0D5846D18EC}" type="pres">
      <dgm:prSet presAssocID="{15523CA3-3BAF-49A7-8D21-A57C823AE912}" presName="connectorText" presStyleLbl="sibTrans2D1" presStyleIdx="1" presStyleCnt="8"/>
      <dgm:spPr/>
      <dgm:t>
        <a:bodyPr/>
        <a:lstStyle/>
        <a:p>
          <a:endParaRPr lang="it-IT"/>
        </a:p>
      </dgm:t>
    </dgm:pt>
    <dgm:pt modelId="{05F1E9DF-BF3C-445F-A066-3291E17DA2C5}" type="pres">
      <dgm:prSet presAssocID="{560DC6A0-B382-43BD-A84C-17DF91F678F8}" presName="node" presStyleLbl="node1" presStyleIdx="1" presStyleCnt="8" custScaleX="150319" custRadScaleRad="148451" custRadScaleInc="227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B0CB76-51C4-4040-A02E-BF8E6DE0AF62}" type="pres">
      <dgm:prSet presAssocID="{28916F93-8599-474E-B6DF-DB76F707373A}" presName="parTrans" presStyleLbl="sibTrans2D1" presStyleIdx="2" presStyleCnt="8"/>
      <dgm:spPr/>
      <dgm:t>
        <a:bodyPr/>
        <a:lstStyle/>
        <a:p>
          <a:endParaRPr lang="it-IT"/>
        </a:p>
      </dgm:t>
    </dgm:pt>
    <dgm:pt modelId="{5E844E00-9CAE-46BD-B23C-2F4FBA32BF60}" type="pres">
      <dgm:prSet presAssocID="{28916F93-8599-474E-B6DF-DB76F707373A}" presName="connectorText" presStyleLbl="sibTrans2D1" presStyleIdx="2" presStyleCnt="8"/>
      <dgm:spPr/>
      <dgm:t>
        <a:bodyPr/>
        <a:lstStyle/>
        <a:p>
          <a:endParaRPr lang="it-IT"/>
        </a:p>
      </dgm:t>
    </dgm:pt>
    <dgm:pt modelId="{0AC8B1AE-7FA1-42C1-AF44-C14B36FFDA45}" type="pres">
      <dgm:prSet presAssocID="{CA102037-89F6-4ECD-880E-950CB25318C1}" presName="node" presStyleLbl="node1" presStyleIdx="2" presStyleCnt="8" custScaleX="150319" custRadScaleRad="123374" custRadScaleInc="-306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13FF19-8BEB-467E-94FE-441E8E8077E6}" type="pres">
      <dgm:prSet presAssocID="{B861D67D-F9F2-4EB5-8211-AA14BBA0F36A}" presName="parTrans" presStyleLbl="sibTrans2D1" presStyleIdx="3" presStyleCnt="8"/>
      <dgm:spPr/>
      <dgm:t>
        <a:bodyPr/>
        <a:lstStyle/>
        <a:p>
          <a:endParaRPr lang="it-IT"/>
        </a:p>
      </dgm:t>
    </dgm:pt>
    <dgm:pt modelId="{A150D9FC-8A46-4346-B674-0AC64686C213}" type="pres">
      <dgm:prSet presAssocID="{B861D67D-F9F2-4EB5-8211-AA14BBA0F36A}" presName="connectorText" presStyleLbl="sibTrans2D1" presStyleIdx="3" presStyleCnt="8"/>
      <dgm:spPr/>
      <dgm:t>
        <a:bodyPr/>
        <a:lstStyle/>
        <a:p>
          <a:endParaRPr lang="it-IT"/>
        </a:p>
      </dgm:t>
    </dgm:pt>
    <dgm:pt modelId="{BA7F1CF0-4165-4BD3-A6E6-A1E77C190D68}" type="pres">
      <dgm:prSet presAssocID="{E282A260-2D88-4EEE-8842-2C5C29D49DE5}" presName="node" presStyleLbl="node1" presStyleIdx="3" presStyleCnt="8" custScaleX="170737" custRadScaleRad="139475" custRadScaleInc="-616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3D084-AA97-46F9-A02B-652C89CAC311}" type="pres">
      <dgm:prSet presAssocID="{FF171597-C2B1-4C5E-95D2-791BBB9994C0}" presName="parTrans" presStyleLbl="sibTrans2D1" presStyleIdx="4" presStyleCnt="8"/>
      <dgm:spPr/>
      <dgm:t>
        <a:bodyPr/>
        <a:lstStyle/>
        <a:p>
          <a:endParaRPr lang="it-IT"/>
        </a:p>
      </dgm:t>
    </dgm:pt>
    <dgm:pt modelId="{AE1CA506-F507-4A77-A7B4-4C95DCB20A2B}" type="pres">
      <dgm:prSet presAssocID="{FF171597-C2B1-4C5E-95D2-791BBB9994C0}" presName="connectorText" presStyleLbl="sibTrans2D1" presStyleIdx="4" presStyleCnt="8"/>
      <dgm:spPr/>
      <dgm:t>
        <a:bodyPr/>
        <a:lstStyle/>
        <a:p>
          <a:endParaRPr lang="it-IT"/>
        </a:p>
      </dgm:t>
    </dgm:pt>
    <dgm:pt modelId="{DCE8C002-E334-40E5-A677-9DF8B010CA61}" type="pres">
      <dgm:prSet presAssocID="{FF95C808-E7C0-49BB-86DC-BE62CCCC4EAC}" presName="node" presStyleLbl="node1" presStyleIdx="4" presStyleCnt="8" custScaleX="150319" custRadScaleRad="94041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5B1032-21A6-40F4-90FD-3722626EA56F}" type="pres">
      <dgm:prSet presAssocID="{192427FD-0C28-4889-A44F-AC9282208439}" presName="parTrans" presStyleLbl="sibTrans2D1" presStyleIdx="5" presStyleCnt="8"/>
      <dgm:spPr/>
      <dgm:t>
        <a:bodyPr/>
        <a:lstStyle/>
        <a:p>
          <a:endParaRPr lang="it-IT"/>
        </a:p>
      </dgm:t>
    </dgm:pt>
    <dgm:pt modelId="{B5A46104-E4E7-4FFF-8B03-84412F5B2A7C}" type="pres">
      <dgm:prSet presAssocID="{192427FD-0C28-4889-A44F-AC9282208439}" presName="connectorText" presStyleLbl="sibTrans2D1" presStyleIdx="5" presStyleCnt="8"/>
      <dgm:spPr/>
      <dgm:t>
        <a:bodyPr/>
        <a:lstStyle/>
        <a:p>
          <a:endParaRPr lang="it-IT"/>
        </a:p>
      </dgm:t>
    </dgm:pt>
    <dgm:pt modelId="{4E89158E-603B-4202-BD2E-85371E586CC5}" type="pres">
      <dgm:prSet presAssocID="{7E5A31F4-C77E-423D-92A4-418FBF239A49}" presName="node" presStyleLbl="node1" presStyleIdx="5" presStyleCnt="8" custScaleX="150319" custRadScaleRad="137382" custRadScaleInc="660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50DC15-4668-4DBF-A9CB-B3FD0A99EC8A}" type="pres">
      <dgm:prSet presAssocID="{3D0F3421-4E5C-41BF-B35C-27CD75B7B004}" presName="parTrans" presStyleLbl="sibTrans2D1" presStyleIdx="6" presStyleCnt="8"/>
      <dgm:spPr/>
      <dgm:t>
        <a:bodyPr/>
        <a:lstStyle/>
        <a:p>
          <a:endParaRPr lang="it-IT"/>
        </a:p>
      </dgm:t>
    </dgm:pt>
    <dgm:pt modelId="{4B471531-7649-4F85-BE7B-CCB4C5DC1D83}" type="pres">
      <dgm:prSet presAssocID="{3D0F3421-4E5C-41BF-B35C-27CD75B7B004}" presName="connectorText" presStyleLbl="sibTrans2D1" presStyleIdx="6" presStyleCnt="8"/>
      <dgm:spPr/>
      <dgm:t>
        <a:bodyPr/>
        <a:lstStyle/>
        <a:p>
          <a:endParaRPr lang="it-IT"/>
        </a:p>
      </dgm:t>
    </dgm:pt>
    <dgm:pt modelId="{3BD9AE1A-D7D5-4546-8E8C-E568724CB5C0}" type="pres">
      <dgm:prSet presAssocID="{9045159D-368E-4E65-9433-DA74DF5D828C}" presName="node" presStyleLbl="node1" presStyleIdx="6" presStyleCnt="8" custScaleX="150319" custRadScaleRad="125303" custRadScaleInc="323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05AAB5-C0B9-471A-96AB-A89144098A5D}" type="pres">
      <dgm:prSet presAssocID="{23FEEEEE-D265-4F98-A140-138DD46E82EC}" presName="parTrans" presStyleLbl="sibTrans2D1" presStyleIdx="7" presStyleCnt="8"/>
      <dgm:spPr/>
      <dgm:t>
        <a:bodyPr/>
        <a:lstStyle/>
        <a:p>
          <a:endParaRPr lang="it-IT"/>
        </a:p>
      </dgm:t>
    </dgm:pt>
    <dgm:pt modelId="{41D2E3DF-53C0-4E13-B011-729AE137B8B9}" type="pres">
      <dgm:prSet presAssocID="{23FEEEEE-D265-4F98-A140-138DD46E82EC}" presName="connectorText" presStyleLbl="sibTrans2D1" presStyleIdx="7" presStyleCnt="8"/>
      <dgm:spPr/>
      <dgm:t>
        <a:bodyPr/>
        <a:lstStyle/>
        <a:p>
          <a:endParaRPr lang="it-IT"/>
        </a:p>
      </dgm:t>
    </dgm:pt>
    <dgm:pt modelId="{6EA9DA06-839C-4A81-8617-04004406C845}" type="pres">
      <dgm:prSet presAssocID="{69BC9586-9D6C-46E4-9D08-084FA814AED2}" presName="node" presStyleLbl="node1" presStyleIdx="7" presStyleCnt="8" custScaleX="150319" custRadScaleRad="139469" custRadScaleInc="-163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9522E0-071A-4793-A43A-02AB7175AAF8}" type="presOf" srcId="{FF171597-C2B1-4C5E-95D2-791BBB9994C0}" destId="{4643D084-AA97-46F9-A02B-652C89CAC311}" srcOrd="0" destOrd="0" presId="urn:microsoft.com/office/officeart/2005/8/layout/radial5"/>
    <dgm:cxn modelId="{0B418C69-D54B-4A37-A357-70AE44D035D7}" type="presOf" srcId="{B861D67D-F9F2-4EB5-8211-AA14BBA0F36A}" destId="{A150D9FC-8A46-4346-B674-0AC64686C213}" srcOrd="1" destOrd="0" presId="urn:microsoft.com/office/officeart/2005/8/layout/radial5"/>
    <dgm:cxn modelId="{E0ED2BD5-67D9-4A4F-ABEA-C168BD6A7E47}" type="presOf" srcId="{9045159D-368E-4E65-9433-DA74DF5D828C}" destId="{3BD9AE1A-D7D5-4546-8E8C-E568724CB5C0}" srcOrd="0" destOrd="0" presId="urn:microsoft.com/office/officeart/2005/8/layout/radial5"/>
    <dgm:cxn modelId="{7FE5719E-E22C-468C-B6FF-9917943ABD58}" type="presOf" srcId="{23FEEEEE-D265-4F98-A140-138DD46E82EC}" destId="{41D2E3DF-53C0-4E13-B011-729AE137B8B9}" srcOrd="1" destOrd="0" presId="urn:microsoft.com/office/officeart/2005/8/layout/radial5"/>
    <dgm:cxn modelId="{C8E159EC-DE94-4995-8758-67618A787C65}" type="presOf" srcId="{192427FD-0C28-4889-A44F-AC9282208439}" destId="{D85B1032-21A6-40F4-90FD-3722626EA56F}" srcOrd="0" destOrd="0" presId="urn:microsoft.com/office/officeart/2005/8/layout/radial5"/>
    <dgm:cxn modelId="{F6FD4EA2-135D-4C1A-87BF-E8AB35905D1A}" type="presOf" srcId="{FF95C808-E7C0-49BB-86DC-BE62CCCC4EAC}" destId="{DCE8C002-E334-40E5-A677-9DF8B010CA61}" srcOrd="0" destOrd="0" presId="urn:microsoft.com/office/officeart/2005/8/layout/radial5"/>
    <dgm:cxn modelId="{A89A0C9F-2A9D-4254-ADF9-E6F3D39FE85D}" type="presOf" srcId="{560DC6A0-B382-43BD-A84C-17DF91F678F8}" destId="{05F1E9DF-BF3C-445F-A066-3291E17DA2C5}" srcOrd="0" destOrd="0" presId="urn:microsoft.com/office/officeart/2005/8/layout/radial5"/>
    <dgm:cxn modelId="{7344702B-66B7-4F45-AB8D-72FE2117A631}" type="presOf" srcId="{28916F93-8599-474E-B6DF-DB76F707373A}" destId="{B3B0CB76-51C4-4040-A02E-BF8E6DE0AF62}" srcOrd="0" destOrd="0" presId="urn:microsoft.com/office/officeart/2005/8/layout/radial5"/>
    <dgm:cxn modelId="{95393D9C-5057-4B04-B4A9-A70D6599EA1C}" type="presOf" srcId="{FF171597-C2B1-4C5E-95D2-791BBB9994C0}" destId="{AE1CA506-F507-4A77-A7B4-4C95DCB20A2B}" srcOrd="1" destOrd="0" presId="urn:microsoft.com/office/officeart/2005/8/layout/radial5"/>
    <dgm:cxn modelId="{4C491B7F-929A-4E8D-BC6A-CF1A5378FD7C}" srcId="{F3DE0249-B8AC-44AE-8A54-ECC90766A1BF}" destId="{240BA04B-6935-47AD-A733-C794762B3928}" srcOrd="0" destOrd="0" parTransId="{0CA09433-4AB6-41B7-8CF9-F4C09ECAB7F5}" sibTransId="{EC464824-62E8-4A45-8A41-C2AB5443DEEA}"/>
    <dgm:cxn modelId="{179FD69D-0E45-446B-92DC-35FCBFAC27F6}" type="presOf" srcId="{0CA09433-4AB6-41B7-8CF9-F4C09ECAB7F5}" destId="{4A458530-B073-4723-B216-9FD0E80A0494}" srcOrd="1" destOrd="0" presId="urn:microsoft.com/office/officeart/2005/8/layout/radial5"/>
    <dgm:cxn modelId="{16081E83-389C-4B97-B95C-60385888AA2F}" srcId="{F3DE0249-B8AC-44AE-8A54-ECC90766A1BF}" destId="{CA102037-89F6-4ECD-880E-950CB25318C1}" srcOrd="2" destOrd="0" parTransId="{28916F93-8599-474E-B6DF-DB76F707373A}" sibTransId="{0DB829A8-D992-41A5-BCFE-D8BB8374AA1B}"/>
    <dgm:cxn modelId="{78A5AC53-D12A-4638-AD72-0E727E5D4A68}" type="presOf" srcId="{28916F93-8599-474E-B6DF-DB76F707373A}" destId="{5E844E00-9CAE-46BD-B23C-2F4FBA32BF60}" srcOrd="1" destOrd="0" presId="urn:microsoft.com/office/officeart/2005/8/layout/radial5"/>
    <dgm:cxn modelId="{7BAC889E-A884-4034-8D85-C368573E550F}" type="presOf" srcId="{E282A260-2D88-4EEE-8842-2C5C29D49DE5}" destId="{BA7F1CF0-4165-4BD3-A6E6-A1E77C190D68}" srcOrd="0" destOrd="0" presId="urn:microsoft.com/office/officeart/2005/8/layout/radial5"/>
    <dgm:cxn modelId="{7D6F3213-E49E-460D-9968-A615920B05C2}" srcId="{F3DE0249-B8AC-44AE-8A54-ECC90766A1BF}" destId="{9045159D-368E-4E65-9433-DA74DF5D828C}" srcOrd="6" destOrd="0" parTransId="{3D0F3421-4E5C-41BF-B35C-27CD75B7B004}" sibTransId="{12858D0C-650B-40D2-9F82-6D5E54FD5194}"/>
    <dgm:cxn modelId="{2D1ABCBE-CF96-4B33-B875-DD99D225B39A}" type="presOf" srcId="{15523CA3-3BAF-49A7-8D21-A57C823AE912}" destId="{C5C1CC85-4CDC-4B5E-9F14-BBE7A4C8B29F}" srcOrd="0" destOrd="0" presId="urn:microsoft.com/office/officeart/2005/8/layout/radial5"/>
    <dgm:cxn modelId="{E121F848-2E99-41B6-BDB7-D4965B64D2C1}" type="presOf" srcId="{23FEEEEE-D265-4F98-A140-138DD46E82EC}" destId="{DB05AAB5-C0B9-471A-96AB-A89144098A5D}" srcOrd="0" destOrd="0" presId="urn:microsoft.com/office/officeart/2005/8/layout/radial5"/>
    <dgm:cxn modelId="{8D0D6BCC-7519-41DF-8CD9-F0655C7DCA8E}" srcId="{F3DE0249-B8AC-44AE-8A54-ECC90766A1BF}" destId="{69BC9586-9D6C-46E4-9D08-084FA814AED2}" srcOrd="7" destOrd="0" parTransId="{23FEEEEE-D265-4F98-A140-138DD46E82EC}" sibTransId="{03BC7DC8-EE4D-4DAE-B82E-C50A66DF738E}"/>
    <dgm:cxn modelId="{E7584A9C-1DC5-4100-9491-C86D42A8CE2A}" srcId="{F3DE0249-B8AC-44AE-8A54-ECC90766A1BF}" destId="{560DC6A0-B382-43BD-A84C-17DF91F678F8}" srcOrd="1" destOrd="0" parTransId="{15523CA3-3BAF-49A7-8D21-A57C823AE912}" sibTransId="{43832A28-7006-471A-BFF4-0010420E4713}"/>
    <dgm:cxn modelId="{79F8852D-6D6F-47EF-BA86-0FFB61B80452}" type="presOf" srcId="{CA102037-89F6-4ECD-880E-950CB25318C1}" destId="{0AC8B1AE-7FA1-42C1-AF44-C14B36FFDA45}" srcOrd="0" destOrd="0" presId="urn:microsoft.com/office/officeart/2005/8/layout/radial5"/>
    <dgm:cxn modelId="{0B0C6B9F-B350-4A63-A650-804516A84E34}" srcId="{F98AAC9A-56AD-4FD2-8C03-B45F8C5AAE16}" destId="{F3DE0249-B8AC-44AE-8A54-ECC90766A1BF}" srcOrd="0" destOrd="0" parTransId="{27A9D565-1482-454B-8CB6-D814A20B633E}" sibTransId="{6079FB3A-57CF-4EE2-9C3D-92A01E69F259}"/>
    <dgm:cxn modelId="{55152D45-4133-45ED-808A-F4A6D10558A0}" type="presOf" srcId="{192427FD-0C28-4889-A44F-AC9282208439}" destId="{B5A46104-E4E7-4FFF-8B03-84412F5B2A7C}" srcOrd="1" destOrd="0" presId="urn:microsoft.com/office/officeart/2005/8/layout/radial5"/>
    <dgm:cxn modelId="{66CCF9CA-0907-4488-8D04-2B5A7A4DCE3A}" srcId="{F3DE0249-B8AC-44AE-8A54-ECC90766A1BF}" destId="{7E5A31F4-C77E-423D-92A4-418FBF239A49}" srcOrd="5" destOrd="0" parTransId="{192427FD-0C28-4889-A44F-AC9282208439}" sibTransId="{64372130-4069-47C7-80B7-1B964BDFF80F}"/>
    <dgm:cxn modelId="{360E7AD5-921E-4636-A8DC-8C9CB9C4C73D}" type="presOf" srcId="{15523CA3-3BAF-49A7-8D21-A57C823AE912}" destId="{01434D02-0A33-4BD6-926E-E0D5846D18EC}" srcOrd="1" destOrd="0" presId="urn:microsoft.com/office/officeart/2005/8/layout/radial5"/>
    <dgm:cxn modelId="{53AC93F9-002F-4FB4-AAD8-2747EEA159E3}" type="presOf" srcId="{3D0F3421-4E5C-41BF-B35C-27CD75B7B004}" destId="{4B471531-7649-4F85-BE7B-CCB4C5DC1D83}" srcOrd="1" destOrd="0" presId="urn:microsoft.com/office/officeart/2005/8/layout/radial5"/>
    <dgm:cxn modelId="{3D0769D0-B838-40A6-9F84-8F4ECC161B73}" type="presOf" srcId="{F98AAC9A-56AD-4FD2-8C03-B45F8C5AAE16}" destId="{ACDDCF3B-07BA-4887-9668-42C2C120C5CB}" srcOrd="0" destOrd="0" presId="urn:microsoft.com/office/officeart/2005/8/layout/radial5"/>
    <dgm:cxn modelId="{F672B7DB-4FE4-42AF-8F75-2E06B771185B}" type="presOf" srcId="{3D0F3421-4E5C-41BF-B35C-27CD75B7B004}" destId="{A150DC15-4668-4DBF-A9CB-B3FD0A99EC8A}" srcOrd="0" destOrd="0" presId="urn:microsoft.com/office/officeart/2005/8/layout/radial5"/>
    <dgm:cxn modelId="{9A8A4DF5-B4DF-4F15-B14F-60B04B27EB34}" srcId="{F3DE0249-B8AC-44AE-8A54-ECC90766A1BF}" destId="{E282A260-2D88-4EEE-8842-2C5C29D49DE5}" srcOrd="3" destOrd="0" parTransId="{B861D67D-F9F2-4EB5-8211-AA14BBA0F36A}" sibTransId="{81FA92B2-F715-4A7B-9F1F-3402896C2979}"/>
    <dgm:cxn modelId="{0283C5A0-9E24-4A85-B61C-14F3945001E4}" type="presOf" srcId="{F3DE0249-B8AC-44AE-8A54-ECC90766A1BF}" destId="{E99E8C52-5C3C-4876-BFBD-638ADD353A36}" srcOrd="0" destOrd="0" presId="urn:microsoft.com/office/officeart/2005/8/layout/radial5"/>
    <dgm:cxn modelId="{F47994BF-6A77-4F87-A999-0C9C6C31A04D}" type="presOf" srcId="{B861D67D-F9F2-4EB5-8211-AA14BBA0F36A}" destId="{1A13FF19-8BEB-467E-94FE-441E8E8077E6}" srcOrd="0" destOrd="0" presId="urn:microsoft.com/office/officeart/2005/8/layout/radial5"/>
    <dgm:cxn modelId="{8EEDBC42-F333-4ACC-8E90-BB26284EE0B4}" type="presOf" srcId="{69BC9586-9D6C-46E4-9D08-084FA814AED2}" destId="{6EA9DA06-839C-4A81-8617-04004406C845}" srcOrd="0" destOrd="0" presId="urn:microsoft.com/office/officeart/2005/8/layout/radial5"/>
    <dgm:cxn modelId="{7EBC9841-5178-49E3-BE62-F2D092142D34}" type="presOf" srcId="{240BA04B-6935-47AD-A733-C794762B3928}" destId="{03B01A77-C943-47C9-AAE5-23ECBCEAFB03}" srcOrd="0" destOrd="0" presId="urn:microsoft.com/office/officeart/2005/8/layout/radial5"/>
    <dgm:cxn modelId="{3D0F2090-7E6B-4D0A-819D-A7FF02795990}" type="presOf" srcId="{0CA09433-4AB6-41B7-8CF9-F4C09ECAB7F5}" destId="{E9CD7213-9C3E-4091-BDD1-30F2A325ADFB}" srcOrd="0" destOrd="0" presId="urn:microsoft.com/office/officeart/2005/8/layout/radial5"/>
    <dgm:cxn modelId="{E256491E-171C-43C4-B25C-635941032E7B}" srcId="{F3DE0249-B8AC-44AE-8A54-ECC90766A1BF}" destId="{FF95C808-E7C0-49BB-86DC-BE62CCCC4EAC}" srcOrd="4" destOrd="0" parTransId="{FF171597-C2B1-4C5E-95D2-791BBB9994C0}" sibTransId="{D434B7BF-ACA6-4DCA-97F8-4F63639F1259}"/>
    <dgm:cxn modelId="{D4C34F31-17D2-4CF4-AD3F-3060137E9ADB}" type="presOf" srcId="{7E5A31F4-C77E-423D-92A4-418FBF239A49}" destId="{4E89158E-603B-4202-BD2E-85371E586CC5}" srcOrd="0" destOrd="0" presId="urn:microsoft.com/office/officeart/2005/8/layout/radial5"/>
    <dgm:cxn modelId="{8284BB4E-8469-43C4-83B4-D6DD47844517}" type="presParOf" srcId="{ACDDCF3B-07BA-4887-9668-42C2C120C5CB}" destId="{E99E8C52-5C3C-4876-BFBD-638ADD353A36}" srcOrd="0" destOrd="0" presId="urn:microsoft.com/office/officeart/2005/8/layout/radial5"/>
    <dgm:cxn modelId="{E26280AA-0260-4F5F-9FC1-8236EF188A20}" type="presParOf" srcId="{ACDDCF3B-07BA-4887-9668-42C2C120C5CB}" destId="{E9CD7213-9C3E-4091-BDD1-30F2A325ADFB}" srcOrd="1" destOrd="0" presId="urn:microsoft.com/office/officeart/2005/8/layout/radial5"/>
    <dgm:cxn modelId="{4F2EE01B-A198-4249-8E04-1558B3EF9FEC}" type="presParOf" srcId="{E9CD7213-9C3E-4091-BDD1-30F2A325ADFB}" destId="{4A458530-B073-4723-B216-9FD0E80A0494}" srcOrd="0" destOrd="0" presId="urn:microsoft.com/office/officeart/2005/8/layout/radial5"/>
    <dgm:cxn modelId="{E6F700B9-45E4-4183-8040-718899387A7A}" type="presParOf" srcId="{ACDDCF3B-07BA-4887-9668-42C2C120C5CB}" destId="{03B01A77-C943-47C9-AAE5-23ECBCEAFB03}" srcOrd="2" destOrd="0" presId="urn:microsoft.com/office/officeart/2005/8/layout/radial5"/>
    <dgm:cxn modelId="{95FB5EDB-8956-4876-B74C-17C619359413}" type="presParOf" srcId="{ACDDCF3B-07BA-4887-9668-42C2C120C5CB}" destId="{C5C1CC85-4CDC-4B5E-9F14-BBE7A4C8B29F}" srcOrd="3" destOrd="0" presId="urn:microsoft.com/office/officeart/2005/8/layout/radial5"/>
    <dgm:cxn modelId="{A21BA5AC-CA9A-4B2F-A952-686E27EFE03B}" type="presParOf" srcId="{C5C1CC85-4CDC-4B5E-9F14-BBE7A4C8B29F}" destId="{01434D02-0A33-4BD6-926E-E0D5846D18EC}" srcOrd="0" destOrd="0" presId="urn:microsoft.com/office/officeart/2005/8/layout/radial5"/>
    <dgm:cxn modelId="{0628A29A-46CE-4548-8F0E-8EA16FB01727}" type="presParOf" srcId="{ACDDCF3B-07BA-4887-9668-42C2C120C5CB}" destId="{05F1E9DF-BF3C-445F-A066-3291E17DA2C5}" srcOrd="4" destOrd="0" presId="urn:microsoft.com/office/officeart/2005/8/layout/radial5"/>
    <dgm:cxn modelId="{9032930D-D1B3-4BB7-B5E4-C8BF4556AA18}" type="presParOf" srcId="{ACDDCF3B-07BA-4887-9668-42C2C120C5CB}" destId="{B3B0CB76-51C4-4040-A02E-BF8E6DE0AF62}" srcOrd="5" destOrd="0" presId="urn:microsoft.com/office/officeart/2005/8/layout/radial5"/>
    <dgm:cxn modelId="{CA1ADECF-F9AA-4E3F-8F1E-DBDC1E8BC30A}" type="presParOf" srcId="{B3B0CB76-51C4-4040-A02E-BF8E6DE0AF62}" destId="{5E844E00-9CAE-46BD-B23C-2F4FBA32BF60}" srcOrd="0" destOrd="0" presId="urn:microsoft.com/office/officeart/2005/8/layout/radial5"/>
    <dgm:cxn modelId="{577E209E-1EEE-4098-AD84-E6BC3FB74BA5}" type="presParOf" srcId="{ACDDCF3B-07BA-4887-9668-42C2C120C5CB}" destId="{0AC8B1AE-7FA1-42C1-AF44-C14B36FFDA45}" srcOrd="6" destOrd="0" presId="urn:microsoft.com/office/officeart/2005/8/layout/radial5"/>
    <dgm:cxn modelId="{AB72342B-2151-44DC-BB78-CF7C4E1CCC45}" type="presParOf" srcId="{ACDDCF3B-07BA-4887-9668-42C2C120C5CB}" destId="{1A13FF19-8BEB-467E-94FE-441E8E8077E6}" srcOrd="7" destOrd="0" presId="urn:microsoft.com/office/officeart/2005/8/layout/radial5"/>
    <dgm:cxn modelId="{4261709F-7A8F-482C-A7DB-AB66FD51F945}" type="presParOf" srcId="{1A13FF19-8BEB-467E-94FE-441E8E8077E6}" destId="{A150D9FC-8A46-4346-B674-0AC64686C213}" srcOrd="0" destOrd="0" presId="urn:microsoft.com/office/officeart/2005/8/layout/radial5"/>
    <dgm:cxn modelId="{3A2D12A2-E0D7-48DD-9780-AA399FCFA1EE}" type="presParOf" srcId="{ACDDCF3B-07BA-4887-9668-42C2C120C5CB}" destId="{BA7F1CF0-4165-4BD3-A6E6-A1E77C190D68}" srcOrd="8" destOrd="0" presId="urn:microsoft.com/office/officeart/2005/8/layout/radial5"/>
    <dgm:cxn modelId="{9AC82F41-F51C-4B56-B0A0-33A06F43821A}" type="presParOf" srcId="{ACDDCF3B-07BA-4887-9668-42C2C120C5CB}" destId="{4643D084-AA97-46F9-A02B-652C89CAC311}" srcOrd="9" destOrd="0" presId="urn:microsoft.com/office/officeart/2005/8/layout/radial5"/>
    <dgm:cxn modelId="{66E67DF2-CA2B-4579-AE2A-A0CD7D831A49}" type="presParOf" srcId="{4643D084-AA97-46F9-A02B-652C89CAC311}" destId="{AE1CA506-F507-4A77-A7B4-4C95DCB20A2B}" srcOrd="0" destOrd="0" presId="urn:microsoft.com/office/officeart/2005/8/layout/radial5"/>
    <dgm:cxn modelId="{3541EF8C-ED5C-40E0-8EA0-0B43B8F706EC}" type="presParOf" srcId="{ACDDCF3B-07BA-4887-9668-42C2C120C5CB}" destId="{DCE8C002-E334-40E5-A677-9DF8B010CA61}" srcOrd="10" destOrd="0" presId="urn:microsoft.com/office/officeart/2005/8/layout/radial5"/>
    <dgm:cxn modelId="{50274144-76E3-4ED1-9D45-D240577B0D3C}" type="presParOf" srcId="{ACDDCF3B-07BA-4887-9668-42C2C120C5CB}" destId="{D85B1032-21A6-40F4-90FD-3722626EA56F}" srcOrd="11" destOrd="0" presId="urn:microsoft.com/office/officeart/2005/8/layout/radial5"/>
    <dgm:cxn modelId="{B0078542-B038-454C-B573-075E6262984F}" type="presParOf" srcId="{D85B1032-21A6-40F4-90FD-3722626EA56F}" destId="{B5A46104-E4E7-4FFF-8B03-84412F5B2A7C}" srcOrd="0" destOrd="0" presId="urn:microsoft.com/office/officeart/2005/8/layout/radial5"/>
    <dgm:cxn modelId="{2264D6E9-A459-4239-BC92-21A6FB6956FF}" type="presParOf" srcId="{ACDDCF3B-07BA-4887-9668-42C2C120C5CB}" destId="{4E89158E-603B-4202-BD2E-85371E586CC5}" srcOrd="12" destOrd="0" presId="urn:microsoft.com/office/officeart/2005/8/layout/radial5"/>
    <dgm:cxn modelId="{95AD7204-1045-4A94-8B09-6CC8951BD2EE}" type="presParOf" srcId="{ACDDCF3B-07BA-4887-9668-42C2C120C5CB}" destId="{A150DC15-4668-4DBF-A9CB-B3FD0A99EC8A}" srcOrd="13" destOrd="0" presId="urn:microsoft.com/office/officeart/2005/8/layout/radial5"/>
    <dgm:cxn modelId="{B6E40FBA-4C83-4752-BC27-6989A8BF806A}" type="presParOf" srcId="{A150DC15-4668-4DBF-A9CB-B3FD0A99EC8A}" destId="{4B471531-7649-4F85-BE7B-CCB4C5DC1D83}" srcOrd="0" destOrd="0" presId="urn:microsoft.com/office/officeart/2005/8/layout/radial5"/>
    <dgm:cxn modelId="{D27CE496-7299-4AA4-97E0-9A4106474CD7}" type="presParOf" srcId="{ACDDCF3B-07BA-4887-9668-42C2C120C5CB}" destId="{3BD9AE1A-D7D5-4546-8E8C-E568724CB5C0}" srcOrd="14" destOrd="0" presId="urn:microsoft.com/office/officeart/2005/8/layout/radial5"/>
    <dgm:cxn modelId="{453BA4EE-BB79-4406-A390-C6AB77B28473}" type="presParOf" srcId="{ACDDCF3B-07BA-4887-9668-42C2C120C5CB}" destId="{DB05AAB5-C0B9-471A-96AB-A89144098A5D}" srcOrd="15" destOrd="0" presId="urn:microsoft.com/office/officeart/2005/8/layout/radial5"/>
    <dgm:cxn modelId="{125B8D20-0599-4ED9-9AE3-961B2919E321}" type="presParOf" srcId="{DB05AAB5-C0B9-471A-96AB-A89144098A5D}" destId="{41D2E3DF-53C0-4E13-B011-729AE137B8B9}" srcOrd="0" destOrd="0" presId="urn:microsoft.com/office/officeart/2005/8/layout/radial5"/>
    <dgm:cxn modelId="{0828E101-3860-4A5B-9591-3D8D3BB32652}" type="presParOf" srcId="{ACDDCF3B-07BA-4887-9668-42C2C120C5CB}" destId="{6EA9DA06-839C-4A81-8617-04004406C84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4257C-CB95-4727-B9C2-40793C8DDC2B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83E1B04C-6EA8-47B5-9C9F-38D11F7FF6FB}">
      <dgm:prSet phldrT="[Testo]" custT="1"/>
      <dgm:spPr/>
      <dgm:t>
        <a:bodyPr/>
        <a:lstStyle/>
        <a:p>
          <a:r>
            <a:rPr lang="it-IT" sz="1400" dirty="0" smtClean="0"/>
            <a:t>RICONOSCERE LE PROPRIE MODALITA’ COMUNICATIVE</a:t>
          </a:r>
          <a:endParaRPr lang="it-IT" sz="1400" dirty="0"/>
        </a:p>
      </dgm:t>
    </dgm:pt>
    <dgm:pt modelId="{E13C5C0F-360A-4BFA-87E1-E8C3E75F6E27}" type="parTrans" cxnId="{6E365DB4-8308-4B69-B388-05DCDD6D8D2F}">
      <dgm:prSet/>
      <dgm:spPr/>
      <dgm:t>
        <a:bodyPr/>
        <a:lstStyle/>
        <a:p>
          <a:endParaRPr lang="it-IT"/>
        </a:p>
      </dgm:t>
    </dgm:pt>
    <dgm:pt modelId="{0B4259EE-2207-455E-B678-2B89C65E38F1}" type="sibTrans" cxnId="{6E365DB4-8308-4B69-B388-05DCDD6D8D2F}">
      <dgm:prSet/>
      <dgm:spPr/>
      <dgm:t>
        <a:bodyPr/>
        <a:lstStyle/>
        <a:p>
          <a:endParaRPr lang="it-IT"/>
        </a:p>
      </dgm:t>
    </dgm:pt>
    <dgm:pt modelId="{AD4FF2FE-635A-4DAA-84BD-566D6AB9CB30}">
      <dgm:prSet phldrT="[Testo]" custT="1"/>
      <dgm:spPr/>
      <dgm:t>
        <a:bodyPr/>
        <a:lstStyle/>
        <a:p>
          <a:r>
            <a:rPr lang="it-IT" sz="1400" dirty="0" smtClean="0"/>
            <a:t>INDIVIDUARE LE DIFFERENZE INDIVIDUALI</a:t>
          </a:r>
          <a:endParaRPr lang="it-IT" sz="1400" dirty="0"/>
        </a:p>
      </dgm:t>
    </dgm:pt>
    <dgm:pt modelId="{259A4A4D-3AF0-4894-8046-FB902F16271F}" type="parTrans" cxnId="{38FBFD8B-125B-4EAD-BF69-68402598ACF4}">
      <dgm:prSet/>
      <dgm:spPr/>
      <dgm:t>
        <a:bodyPr/>
        <a:lstStyle/>
        <a:p>
          <a:endParaRPr lang="it-IT"/>
        </a:p>
      </dgm:t>
    </dgm:pt>
    <dgm:pt modelId="{3ED7081D-C3B4-45BA-8F0E-F52DD17EAE72}" type="sibTrans" cxnId="{38FBFD8B-125B-4EAD-BF69-68402598ACF4}">
      <dgm:prSet/>
      <dgm:spPr/>
      <dgm:t>
        <a:bodyPr/>
        <a:lstStyle/>
        <a:p>
          <a:endParaRPr lang="it-IT"/>
        </a:p>
      </dgm:t>
    </dgm:pt>
    <dgm:pt modelId="{98E3AC5B-7C8A-43B8-A186-16EA7915ECE3}">
      <dgm:prSet phldrT="[Testo]" custT="1"/>
      <dgm:spPr/>
      <dgm:t>
        <a:bodyPr/>
        <a:lstStyle/>
        <a:p>
          <a:r>
            <a:rPr lang="it-IT" sz="1400" dirty="0" smtClean="0"/>
            <a:t>RICONOSCERE LA PROPRIA RESPONSABILITA’ NELL’INTERAZIONE CON L’ALTRO</a:t>
          </a:r>
          <a:endParaRPr lang="it-IT" sz="1400" dirty="0"/>
        </a:p>
      </dgm:t>
    </dgm:pt>
    <dgm:pt modelId="{C344B7FC-FD74-4CE9-9484-640325043217}" type="parTrans" cxnId="{B73F79A7-BA98-4D8A-A0B2-B302C6B33E67}">
      <dgm:prSet/>
      <dgm:spPr/>
      <dgm:t>
        <a:bodyPr/>
        <a:lstStyle/>
        <a:p>
          <a:endParaRPr lang="it-IT"/>
        </a:p>
      </dgm:t>
    </dgm:pt>
    <dgm:pt modelId="{15090B0E-7F00-4B7A-966A-73F013069314}" type="sibTrans" cxnId="{B73F79A7-BA98-4D8A-A0B2-B302C6B33E67}">
      <dgm:prSet/>
      <dgm:spPr/>
      <dgm:t>
        <a:bodyPr/>
        <a:lstStyle/>
        <a:p>
          <a:endParaRPr lang="it-IT"/>
        </a:p>
      </dgm:t>
    </dgm:pt>
    <dgm:pt modelId="{78B0A9EF-C9D1-4E53-BF98-B912211EFE20}">
      <dgm:prSet phldrT="[Testo]" custT="1"/>
      <dgm:spPr/>
      <dgm:t>
        <a:bodyPr/>
        <a:lstStyle/>
        <a:p>
          <a:r>
            <a:rPr lang="it-IT" sz="1400" dirty="0" smtClean="0"/>
            <a:t>STABILIRE UN CONTATTO CON LE PROPRIE EMOZIONI</a:t>
          </a:r>
          <a:endParaRPr lang="it-IT" sz="1400" dirty="0"/>
        </a:p>
      </dgm:t>
    </dgm:pt>
    <dgm:pt modelId="{D7FE3F7F-ED42-4F66-AACA-BB97CBDD6C2A}" type="parTrans" cxnId="{01FC7AAA-C524-42F3-86CE-614589F0A483}">
      <dgm:prSet/>
      <dgm:spPr/>
      <dgm:t>
        <a:bodyPr/>
        <a:lstStyle/>
        <a:p>
          <a:endParaRPr lang="it-IT"/>
        </a:p>
      </dgm:t>
    </dgm:pt>
    <dgm:pt modelId="{2BCDC25A-A9C2-4E14-8200-50EF2FA34FBC}" type="sibTrans" cxnId="{01FC7AAA-C524-42F3-86CE-614589F0A483}">
      <dgm:prSet/>
      <dgm:spPr/>
      <dgm:t>
        <a:bodyPr/>
        <a:lstStyle/>
        <a:p>
          <a:endParaRPr lang="it-IT"/>
        </a:p>
      </dgm:t>
    </dgm:pt>
    <dgm:pt modelId="{DCE32F1F-AD00-4E32-B3BB-4E463F25468C}">
      <dgm:prSet phldrT="[Testo]" custT="1"/>
      <dgm:spPr/>
      <dgm:t>
        <a:bodyPr/>
        <a:lstStyle/>
        <a:p>
          <a:r>
            <a:rPr lang="it-IT" sz="1400" dirty="0" smtClean="0"/>
            <a:t>IMPARARE A DISCUTERE</a:t>
          </a:r>
          <a:endParaRPr lang="it-IT" sz="1400" dirty="0"/>
        </a:p>
      </dgm:t>
    </dgm:pt>
    <dgm:pt modelId="{4F88AF70-5E2F-4A1B-B8AD-CFE2465F05F7}" type="parTrans" cxnId="{4B9B3F3E-F79A-450B-ADCE-177D50CEF84D}">
      <dgm:prSet/>
      <dgm:spPr/>
      <dgm:t>
        <a:bodyPr/>
        <a:lstStyle/>
        <a:p>
          <a:endParaRPr lang="it-IT"/>
        </a:p>
      </dgm:t>
    </dgm:pt>
    <dgm:pt modelId="{D9087026-D0FA-4B17-9762-1B928B87E619}" type="sibTrans" cxnId="{4B9B3F3E-F79A-450B-ADCE-177D50CEF84D}">
      <dgm:prSet/>
      <dgm:spPr/>
      <dgm:t>
        <a:bodyPr/>
        <a:lstStyle/>
        <a:p>
          <a:endParaRPr lang="it-IT"/>
        </a:p>
      </dgm:t>
    </dgm:pt>
    <dgm:pt modelId="{69E902EC-46A2-4332-82F8-6C2D14D01BF3}" type="pres">
      <dgm:prSet presAssocID="{D714257C-CB95-4727-B9C2-40793C8DDC2B}" presName="CompostProcess" presStyleCnt="0">
        <dgm:presLayoutVars>
          <dgm:dir/>
          <dgm:resizeHandles val="exact"/>
        </dgm:presLayoutVars>
      </dgm:prSet>
      <dgm:spPr/>
    </dgm:pt>
    <dgm:pt modelId="{F79763AC-2334-4A92-897E-CBE965B1F01A}" type="pres">
      <dgm:prSet presAssocID="{D714257C-CB95-4727-B9C2-40793C8DDC2B}" presName="arrow" presStyleLbl="bgShp" presStyleIdx="0" presStyleCnt="1" custScaleX="116422" custScaleY="94950"/>
      <dgm:spPr/>
    </dgm:pt>
    <dgm:pt modelId="{B0EBAD9C-5531-4001-90D3-3A50CB8672DE}" type="pres">
      <dgm:prSet presAssocID="{D714257C-CB95-4727-B9C2-40793C8DDC2B}" presName="linearProcess" presStyleCnt="0"/>
      <dgm:spPr/>
    </dgm:pt>
    <dgm:pt modelId="{AFDAB362-CC51-4605-AC29-B4EEC51CC3B5}" type="pres">
      <dgm:prSet presAssocID="{83E1B04C-6EA8-47B5-9C9F-38D11F7FF6FB}" presName="textNode" presStyleLbl="node1" presStyleIdx="0" presStyleCnt="5" custScaleX="120575" custLinFactNeighborY="-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ECF054-75E0-47E9-B49F-754CD5B3E366}" type="pres">
      <dgm:prSet presAssocID="{0B4259EE-2207-455E-B678-2B89C65E38F1}" presName="sibTrans" presStyleCnt="0"/>
      <dgm:spPr/>
    </dgm:pt>
    <dgm:pt modelId="{460063DB-8425-44C0-89D6-8BA9DA5D9B88}" type="pres">
      <dgm:prSet presAssocID="{78B0A9EF-C9D1-4E53-BF98-B912211EFE20}" presName="textNode" presStyleLbl="node1" presStyleIdx="1" presStyleCnt="5" custScaleX="120575" custLinFactNeighborY="-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356BC3-5F94-4DB6-A825-513EFD97738A}" type="pres">
      <dgm:prSet presAssocID="{2BCDC25A-A9C2-4E14-8200-50EF2FA34FBC}" presName="sibTrans" presStyleCnt="0"/>
      <dgm:spPr/>
    </dgm:pt>
    <dgm:pt modelId="{26B2B349-CD98-4868-9D20-73C6A1F63E42}" type="pres">
      <dgm:prSet presAssocID="{DCE32F1F-AD00-4E32-B3BB-4E463F25468C}" presName="textNode" presStyleLbl="node1" presStyleIdx="2" presStyleCnt="5" custScaleX="120575" custLinFactNeighborY="-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B14F6F-A66B-48EE-B940-4405941F4648}" type="pres">
      <dgm:prSet presAssocID="{D9087026-D0FA-4B17-9762-1B928B87E619}" presName="sibTrans" presStyleCnt="0"/>
      <dgm:spPr/>
    </dgm:pt>
    <dgm:pt modelId="{CC90EC7F-682A-42B9-8283-4A0F6F9CEBB3}" type="pres">
      <dgm:prSet presAssocID="{AD4FF2FE-635A-4DAA-84BD-566D6AB9CB30}" presName="textNode" presStyleLbl="node1" presStyleIdx="3" presStyleCnt="5" custScaleX="1205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A4BD8D-37E8-4D95-AE21-30C93C4D463D}" type="pres">
      <dgm:prSet presAssocID="{3ED7081D-C3B4-45BA-8F0E-F52DD17EAE72}" presName="sibTrans" presStyleCnt="0"/>
      <dgm:spPr/>
    </dgm:pt>
    <dgm:pt modelId="{BF780AA0-843A-4C40-A6F8-56F9F61B126A}" type="pres">
      <dgm:prSet presAssocID="{98E3AC5B-7C8A-43B8-A186-16EA7915ECE3}" presName="textNode" presStyleLbl="node1" presStyleIdx="4" presStyleCnt="5" custScaleX="14828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B951CD-A48D-40F5-9771-D813AAD39CB5}" type="presOf" srcId="{98E3AC5B-7C8A-43B8-A186-16EA7915ECE3}" destId="{BF780AA0-843A-4C40-A6F8-56F9F61B126A}" srcOrd="0" destOrd="0" presId="urn:microsoft.com/office/officeart/2005/8/layout/hProcess9"/>
    <dgm:cxn modelId="{E6A53EE7-0D17-4D38-BD8E-F41CDCCEFFD0}" type="presOf" srcId="{AD4FF2FE-635A-4DAA-84BD-566D6AB9CB30}" destId="{CC90EC7F-682A-42B9-8283-4A0F6F9CEBB3}" srcOrd="0" destOrd="0" presId="urn:microsoft.com/office/officeart/2005/8/layout/hProcess9"/>
    <dgm:cxn modelId="{B73F79A7-BA98-4D8A-A0B2-B302C6B33E67}" srcId="{D714257C-CB95-4727-B9C2-40793C8DDC2B}" destId="{98E3AC5B-7C8A-43B8-A186-16EA7915ECE3}" srcOrd="4" destOrd="0" parTransId="{C344B7FC-FD74-4CE9-9484-640325043217}" sibTransId="{15090B0E-7F00-4B7A-966A-73F013069314}"/>
    <dgm:cxn modelId="{ED044DE8-74A2-4C9A-9361-1B3F84EA911D}" type="presOf" srcId="{DCE32F1F-AD00-4E32-B3BB-4E463F25468C}" destId="{26B2B349-CD98-4868-9D20-73C6A1F63E42}" srcOrd="0" destOrd="0" presId="urn:microsoft.com/office/officeart/2005/8/layout/hProcess9"/>
    <dgm:cxn modelId="{F083FFEF-A8D2-4096-A49E-92EB2A099A9A}" type="presOf" srcId="{D714257C-CB95-4727-B9C2-40793C8DDC2B}" destId="{69E902EC-46A2-4332-82F8-6C2D14D01BF3}" srcOrd="0" destOrd="0" presId="urn:microsoft.com/office/officeart/2005/8/layout/hProcess9"/>
    <dgm:cxn modelId="{38FBFD8B-125B-4EAD-BF69-68402598ACF4}" srcId="{D714257C-CB95-4727-B9C2-40793C8DDC2B}" destId="{AD4FF2FE-635A-4DAA-84BD-566D6AB9CB30}" srcOrd="3" destOrd="0" parTransId="{259A4A4D-3AF0-4894-8046-FB902F16271F}" sibTransId="{3ED7081D-C3B4-45BA-8F0E-F52DD17EAE72}"/>
    <dgm:cxn modelId="{6E365DB4-8308-4B69-B388-05DCDD6D8D2F}" srcId="{D714257C-CB95-4727-B9C2-40793C8DDC2B}" destId="{83E1B04C-6EA8-47B5-9C9F-38D11F7FF6FB}" srcOrd="0" destOrd="0" parTransId="{E13C5C0F-360A-4BFA-87E1-E8C3E75F6E27}" sibTransId="{0B4259EE-2207-455E-B678-2B89C65E38F1}"/>
    <dgm:cxn modelId="{01FC7AAA-C524-42F3-86CE-614589F0A483}" srcId="{D714257C-CB95-4727-B9C2-40793C8DDC2B}" destId="{78B0A9EF-C9D1-4E53-BF98-B912211EFE20}" srcOrd="1" destOrd="0" parTransId="{D7FE3F7F-ED42-4F66-AACA-BB97CBDD6C2A}" sibTransId="{2BCDC25A-A9C2-4E14-8200-50EF2FA34FBC}"/>
    <dgm:cxn modelId="{6AF2E9F1-210B-46B5-9329-440DB3FBC860}" type="presOf" srcId="{83E1B04C-6EA8-47B5-9C9F-38D11F7FF6FB}" destId="{AFDAB362-CC51-4605-AC29-B4EEC51CC3B5}" srcOrd="0" destOrd="0" presId="urn:microsoft.com/office/officeart/2005/8/layout/hProcess9"/>
    <dgm:cxn modelId="{361914EB-A3DE-4759-9216-4FA8D1AA8F66}" type="presOf" srcId="{78B0A9EF-C9D1-4E53-BF98-B912211EFE20}" destId="{460063DB-8425-44C0-89D6-8BA9DA5D9B88}" srcOrd="0" destOrd="0" presId="urn:microsoft.com/office/officeart/2005/8/layout/hProcess9"/>
    <dgm:cxn modelId="{4B9B3F3E-F79A-450B-ADCE-177D50CEF84D}" srcId="{D714257C-CB95-4727-B9C2-40793C8DDC2B}" destId="{DCE32F1F-AD00-4E32-B3BB-4E463F25468C}" srcOrd="2" destOrd="0" parTransId="{4F88AF70-5E2F-4A1B-B8AD-CFE2465F05F7}" sibTransId="{D9087026-D0FA-4B17-9762-1B928B87E619}"/>
    <dgm:cxn modelId="{3DAE58E2-2DD4-4598-A4A0-7801065AC01C}" type="presParOf" srcId="{69E902EC-46A2-4332-82F8-6C2D14D01BF3}" destId="{F79763AC-2334-4A92-897E-CBE965B1F01A}" srcOrd="0" destOrd="0" presId="urn:microsoft.com/office/officeart/2005/8/layout/hProcess9"/>
    <dgm:cxn modelId="{012D3927-FD1C-4C74-AB43-2553CC605600}" type="presParOf" srcId="{69E902EC-46A2-4332-82F8-6C2D14D01BF3}" destId="{B0EBAD9C-5531-4001-90D3-3A50CB8672DE}" srcOrd="1" destOrd="0" presId="urn:microsoft.com/office/officeart/2005/8/layout/hProcess9"/>
    <dgm:cxn modelId="{D9AA537A-EFD0-4313-A8BF-09A5981D3940}" type="presParOf" srcId="{B0EBAD9C-5531-4001-90D3-3A50CB8672DE}" destId="{AFDAB362-CC51-4605-AC29-B4EEC51CC3B5}" srcOrd="0" destOrd="0" presId="urn:microsoft.com/office/officeart/2005/8/layout/hProcess9"/>
    <dgm:cxn modelId="{4E27F483-D6CA-4F1E-8CAF-639E09E2016F}" type="presParOf" srcId="{B0EBAD9C-5531-4001-90D3-3A50CB8672DE}" destId="{A3ECF054-75E0-47E9-B49F-754CD5B3E366}" srcOrd="1" destOrd="0" presId="urn:microsoft.com/office/officeart/2005/8/layout/hProcess9"/>
    <dgm:cxn modelId="{5D0C3405-47D1-4FA0-8916-0BE6E8585BB3}" type="presParOf" srcId="{B0EBAD9C-5531-4001-90D3-3A50CB8672DE}" destId="{460063DB-8425-44C0-89D6-8BA9DA5D9B88}" srcOrd="2" destOrd="0" presId="urn:microsoft.com/office/officeart/2005/8/layout/hProcess9"/>
    <dgm:cxn modelId="{63BEF85A-B502-41F2-856A-E430B143AC5A}" type="presParOf" srcId="{B0EBAD9C-5531-4001-90D3-3A50CB8672DE}" destId="{95356BC3-5F94-4DB6-A825-513EFD97738A}" srcOrd="3" destOrd="0" presId="urn:microsoft.com/office/officeart/2005/8/layout/hProcess9"/>
    <dgm:cxn modelId="{1CEE5CB3-6473-4A26-A328-372E216A6656}" type="presParOf" srcId="{B0EBAD9C-5531-4001-90D3-3A50CB8672DE}" destId="{26B2B349-CD98-4868-9D20-73C6A1F63E42}" srcOrd="4" destOrd="0" presId="urn:microsoft.com/office/officeart/2005/8/layout/hProcess9"/>
    <dgm:cxn modelId="{B9702583-2F05-48F6-A546-AD3D807873CE}" type="presParOf" srcId="{B0EBAD9C-5531-4001-90D3-3A50CB8672DE}" destId="{CEB14F6F-A66B-48EE-B940-4405941F4648}" srcOrd="5" destOrd="0" presId="urn:microsoft.com/office/officeart/2005/8/layout/hProcess9"/>
    <dgm:cxn modelId="{8FC0FFF2-C2E5-4F80-B19B-2395BECD95AA}" type="presParOf" srcId="{B0EBAD9C-5531-4001-90D3-3A50CB8672DE}" destId="{CC90EC7F-682A-42B9-8283-4A0F6F9CEBB3}" srcOrd="6" destOrd="0" presId="urn:microsoft.com/office/officeart/2005/8/layout/hProcess9"/>
    <dgm:cxn modelId="{F760F0C7-699D-4116-9EFE-E98182652141}" type="presParOf" srcId="{B0EBAD9C-5531-4001-90D3-3A50CB8672DE}" destId="{41A4BD8D-37E8-4D95-AE21-30C93C4D463D}" srcOrd="7" destOrd="0" presId="urn:microsoft.com/office/officeart/2005/8/layout/hProcess9"/>
    <dgm:cxn modelId="{C62491AF-2FD9-47E1-B2BC-EE1634F22CDD}" type="presParOf" srcId="{B0EBAD9C-5531-4001-90D3-3A50CB8672DE}" destId="{BF780AA0-843A-4C40-A6F8-56F9F61B126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2E57ED-2C0F-462D-8896-D79485BBF235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BD552BF-4DA0-48C3-9AEE-A2F4EF8DDD3B}">
      <dgm:prSet phldrT="[Testo]" custT="1"/>
      <dgm:spPr/>
      <dgm:t>
        <a:bodyPr/>
        <a:lstStyle/>
        <a:p>
          <a:r>
            <a:rPr lang="it-IT" sz="2400" dirty="0" smtClean="0"/>
            <a:t>GENERALE RITARDO DELLO SVILUPPO DEL LINGUAGGIO, DIPENDENTEMENTE DA FATTORI INDIVIDUALI</a:t>
          </a:r>
          <a:endParaRPr lang="it-IT" sz="2400" dirty="0"/>
        </a:p>
      </dgm:t>
    </dgm:pt>
    <dgm:pt modelId="{20852B30-25F5-4DA6-A858-85F758327470}" type="parTrans" cxnId="{BC96A89A-B3FB-4A47-A314-F38937A26441}">
      <dgm:prSet/>
      <dgm:spPr/>
      <dgm:t>
        <a:bodyPr/>
        <a:lstStyle/>
        <a:p>
          <a:endParaRPr lang="it-IT"/>
        </a:p>
      </dgm:t>
    </dgm:pt>
    <dgm:pt modelId="{725113CE-FAAB-45F2-8210-749E5ACC232B}" type="sibTrans" cxnId="{BC96A89A-B3FB-4A47-A314-F38937A26441}">
      <dgm:prSet/>
      <dgm:spPr/>
      <dgm:t>
        <a:bodyPr/>
        <a:lstStyle/>
        <a:p>
          <a:endParaRPr lang="it-IT"/>
        </a:p>
      </dgm:t>
    </dgm:pt>
    <dgm:pt modelId="{1E773EFD-FFDB-4C50-8BE0-DE7DC604EE19}">
      <dgm:prSet phldrT="[Testo]" custT="1"/>
      <dgm:spPr/>
      <dgm:t>
        <a:bodyPr/>
        <a:lstStyle/>
        <a:p>
          <a:r>
            <a:rPr lang="it-IT" sz="2800" dirty="0" smtClean="0"/>
            <a:t>FIGLI DI SORDI SEGNANTI</a:t>
          </a:r>
          <a:endParaRPr lang="it-IT" sz="2800" dirty="0"/>
        </a:p>
      </dgm:t>
    </dgm:pt>
    <dgm:pt modelId="{BBDE697F-BEFC-4B78-9D9F-E520C4B8D99D}" type="parTrans" cxnId="{931CBA37-C486-4EBA-84E2-F0156EF3EF07}">
      <dgm:prSet/>
      <dgm:spPr/>
      <dgm:t>
        <a:bodyPr/>
        <a:lstStyle/>
        <a:p>
          <a:endParaRPr lang="it-IT"/>
        </a:p>
      </dgm:t>
    </dgm:pt>
    <dgm:pt modelId="{E728F02A-DD2D-47D0-BEA6-B2B87C154EAB}" type="sibTrans" cxnId="{931CBA37-C486-4EBA-84E2-F0156EF3EF07}">
      <dgm:prSet/>
      <dgm:spPr/>
      <dgm:t>
        <a:bodyPr/>
        <a:lstStyle/>
        <a:p>
          <a:endParaRPr lang="it-IT"/>
        </a:p>
      </dgm:t>
    </dgm:pt>
    <dgm:pt modelId="{2C4B5A5C-0333-41A8-BDAA-A5D3CDB7C18D}">
      <dgm:prSet phldrT="[Testo]"/>
      <dgm:spPr/>
      <dgm:t>
        <a:bodyPr/>
        <a:lstStyle/>
        <a:p>
          <a:pPr marL="177800" indent="-177800" algn="l"/>
          <a:r>
            <a:rPr lang="it-IT" dirty="0" smtClean="0"/>
            <a:t> - ACQUISIZIONE ATTRAVERSO UN CANALE INTEGRO</a:t>
          </a:r>
        </a:p>
        <a:p>
          <a:pPr marL="177800" indent="-177800" algn="l"/>
          <a:r>
            <a:rPr lang="it-IT" dirty="0" smtClean="0"/>
            <a:t> - ACQUISIZIONE SPONTANEA E NATURALE</a:t>
          </a:r>
        </a:p>
        <a:p>
          <a:pPr marL="177800" indent="-177800" algn="l"/>
          <a:r>
            <a:rPr lang="it-IT" dirty="0" smtClean="0"/>
            <a:t> - EQUIVALENZA CON I BAMBINI UDENTI</a:t>
          </a:r>
          <a:endParaRPr lang="it-IT" dirty="0"/>
        </a:p>
      </dgm:t>
    </dgm:pt>
    <dgm:pt modelId="{F95A52D2-70EC-43F1-B221-1CF252B2EDA8}" type="parTrans" cxnId="{51232427-FD97-4101-B844-B0E3EE87D328}">
      <dgm:prSet/>
      <dgm:spPr/>
      <dgm:t>
        <a:bodyPr/>
        <a:lstStyle/>
        <a:p>
          <a:endParaRPr lang="it-IT"/>
        </a:p>
      </dgm:t>
    </dgm:pt>
    <dgm:pt modelId="{AC697523-D1BF-4256-891B-6EA19C63831D}" type="sibTrans" cxnId="{51232427-FD97-4101-B844-B0E3EE87D328}">
      <dgm:prSet/>
      <dgm:spPr/>
      <dgm:t>
        <a:bodyPr/>
        <a:lstStyle/>
        <a:p>
          <a:endParaRPr lang="it-IT"/>
        </a:p>
      </dgm:t>
    </dgm:pt>
    <dgm:pt modelId="{4DA92360-B65C-4365-AA37-D43D9BC59F7F}">
      <dgm:prSet phldrT="[Testo]" custT="1"/>
      <dgm:spPr/>
      <dgm:t>
        <a:bodyPr/>
        <a:lstStyle/>
        <a:p>
          <a:r>
            <a:rPr lang="it-IT" sz="2800" dirty="0" smtClean="0"/>
            <a:t>FIGLI DI UDENTI</a:t>
          </a:r>
          <a:endParaRPr lang="it-IT" sz="2800" dirty="0"/>
        </a:p>
      </dgm:t>
    </dgm:pt>
    <dgm:pt modelId="{B3E70085-7956-478D-9A30-8D1785AE7FB5}" type="parTrans" cxnId="{42C43109-49BF-4C7F-AA35-BAD2963726AC}">
      <dgm:prSet/>
      <dgm:spPr/>
      <dgm:t>
        <a:bodyPr/>
        <a:lstStyle/>
        <a:p>
          <a:endParaRPr lang="it-IT"/>
        </a:p>
      </dgm:t>
    </dgm:pt>
    <dgm:pt modelId="{86DB98ED-39A2-4A68-A5FE-52D79788BE0E}" type="sibTrans" cxnId="{42C43109-49BF-4C7F-AA35-BAD2963726AC}">
      <dgm:prSet/>
      <dgm:spPr/>
      <dgm:t>
        <a:bodyPr/>
        <a:lstStyle/>
        <a:p>
          <a:endParaRPr lang="it-IT"/>
        </a:p>
      </dgm:t>
    </dgm:pt>
    <dgm:pt modelId="{CF83B2F5-84B0-41C5-B6A9-A4044A9F3D98}">
      <dgm:prSet phldrT="[Testo]"/>
      <dgm:spPr/>
      <dgm:t>
        <a:bodyPr/>
        <a:lstStyle/>
        <a:p>
          <a:pPr marL="177800" indent="-177800" algn="l"/>
          <a:r>
            <a:rPr lang="it-IT" dirty="0" smtClean="0"/>
            <a:t>-  METODO BIMODALE</a:t>
          </a:r>
        </a:p>
        <a:p>
          <a:pPr marL="177800" indent="-177800" algn="l"/>
          <a:r>
            <a:rPr lang="it-IT" dirty="0" smtClean="0"/>
            <a:t> - ACQUISIZIONE ATTRAVERSO CANALE NON INTEGRO + SUPPORTO GESTUALE</a:t>
          </a:r>
        </a:p>
        <a:p>
          <a:pPr marL="177800" indent="-177800" algn="l"/>
          <a:r>
            <a:rPr lang="it-IT" dirty="0" smtClean="0"/>
            <a:t> - ACQUISIZIONE PIU’ LENTA (163 SIGNIFICATI CONTRO 540)</a:t>
          </a:r>
          <a:endParaRPr lang="it-IT" dirty="0"/>
        </a:p>
      </dgm:t>
    </dgm:pt>
    <dgm:pt modelId="{BC7CC0D5-D795-41DC-89D2-E72E70754118}" type="parTrans" cxnId="{C77F50F8-44EF-479F-AC5D-B6D214C6337C}">
      <dgm:prSet/>
      <dgm:spPr/>
      <dgm:t>
        <a:bodyPr/>
        <a:lstStyle/>
        <a:p>
          <a:endParaRPr lang="it-IT"/>
        </a:p>
      </dgm:t>
    </dgm:pt>
    <dgm:pt modelId="{4F3B683B-7592-4A11-88AA-4E6227E97323}" type="sibTrans" cxnId="{C77F50F8-44EF-479F-AC5D-B6D214C6337C}">
      <dgm:prSet/>
      <dgm:spPr/>
      <dgm:t>
        <a:bodyPr/>
        <a:lstStyle/>
        <a:p>
          <a:endParaRPr lang="it-IT"/>
        </a:p>
      </dgm:t>
    </dgm:pt>
    <dgm:pt modelId="{BAEC1DA6-E188-427C-901E-74DE2F6EDBB6}" type="pres">
      <dgm:prSet presAssocID="{862E57ED-2C0F-462D-8896-D79485BBF2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9206CC1-4ECE-4421-9067-5C374358E6AE}" type="pres">
      <dgm:prSet presAssocID="{CBD552BF-4DA0-48C3-9AEE-A2F4EF8DDD3B}" presName="vertOne" presStyleCnt="0"/>
      <dgm:spPr/>
    </dgm:pt>
    <dgm:pt modelId="{9010B30C-8562-4992-93CF-7C533143B9E2}" type="pres">
      <dgm:prSet presAssocID="{CBD552BF-4DA0-48C3-9AEE-A2F4EF8DDD3B}" presName="txOne" presStyleLbl="node0" presStyleIdx="0" presStyleCnt="1" custScaleY="538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29A4C42-ABD2-437D-A5D5-4098593B4F54}" type="pres">
      <dgm:prSet presAssocID="{CBD552BF-4DA0-48C3-9AEE-A2F4EF8DDD3B}" presName="parTransOne" presStyleCnt="0"/>
      <dgm:spPr/>
    </dgm:pt>
    <dgm:pt modelId="{3718BAD1-8BD6-44FE-A20B-FF410F40F0FA}" type="pres">
      <dgm:prSet presAssocID="{CBD552BF-4DA0-48C3-9AEE-A2F4EF8DDD3B}" presName="horzOne" presStyleCnt="0"/>
      <dgm:spPr/>
    </dgm:pt>
    <dgm:pt modelId="{1A841059-EC02-41CD-8B4B-A2DA53E618B9}" type="pres">
      <dgm:prSet presAssocID="{1E773EFD-FFDB-4C50-8BE0-DE7DC604EE19}" presName="vertTwo" presStyleCnt="0"/>
      <dgm:spPr/>
    </dgm:pt>
    <dgm:pt modelId="{E98FB7A8-1C9B-4657-8AA4-053B550166A3}" type="pres">
      <dgm:prSet presAssocID="{1E773EFD-FFDB-4C50-8BE0-DE7DC604EE19}" presName="txTwo" presStyleLbl="node2" presStyleIdx="0" presStyleCnt="2" custScaleX="98605" custScaleY="4287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1A027D1-3C71-43C1-9EB8-42D9BF8B238C}" type="pres">
      <dgm:prSet presAssocID="{1E773EFD-FFDB-4C50-8BE0-DE7DC604EE19}" presName="parTransTwo" presStyleCnt="0"/>
      <dgm:spPr/>
    </dgm:pt>
    <dgm:pt modelId="{A650FD3D-4A87-4660-9A7B-E67D52A7FBE7}" type="pres">
      <dgm:prSet presAssocID="{1E773EFD-FFDB-4C50-8BE0-DE7DC604EE19}" presName="horzTwo" presStyleCnt="0"/>
      <dgm:spPr/>
    </dgm:pt>
    <dgm:pt modelId="{9CA5E338-07F1-4783-85BB-4BDC311A3B7E}" type="pres">
      <dgm:prSet presAssocID="{2C4B5A5C-0333-41A8-BDAA-A5D3CDB7C18D}" presName="vertThree" presStyleCnt="0"/>
      <dgm:spPr/>
    </dgm:pt>
    <dgm:pt modelId="{33112082-4D45-4E23-B395-4BBBDECC00B2}" type="pres">
      <dgm:prSet presAssocID="{2C4B5A5C-0333-41A8-BDAA-A5D3CDB7C1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9B5FEC1-067B-4FBD-AF90-01F48EC228B7}" type="pres">
      <dgm:prSet presAssocID="{2C4B5A5C-0333-41A8-BDAA-A5D3CDB7C18D}" presName="horzThree" presStyleCnt="0"/>
      <dgm:spPr/>
    </dgm:pt>
    <dgm:pt modelId="{35C0E030-9D57-4F6D-ADA1-EFBF44F625CD}" type="pres">
      <dgm:prSet presAssocID="{E728F02A-DD2D-47D0-BEA6-B2B87C154EAB}" presName="sibSpaceTwo" presStyleCnt="0"/>
      <dgm:spPr/>
    </dgm:pt>
    <dgm:pt modelId="{9845B755-4C0F-416F-98CB-E68DCDCD4AF7}" type="pres">
      <dgm:prSet presAssocID="{4DA92360-B65C-4365-AA37-D43D9BC59F7F}" presName="vertTwo" presStyleCnt="0"/>
      <dgm:spPr/>
    </dgm:pt>
    <dgm:pt modelId="{4A4037BA-A277-4ED4-AB85-D803C02164FC}" type="pres">
      <dgm:prSet presAssocID="{4DA92360-B65C-4365-AA37-D43D9BC59F7F}" presName="txTwo" presStyleLbl="node2" presStyleIdx="1" presStyleCnt="2" custScaleY="4287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F294B0F-209C-41FE-92CC-3FA71CBEE70A}" type="pres">
      <dgm:prSet presAssocID="{4DA92360-B65C-4365-AA37-D43D9BC59F7F}" presName="parTransTwo" presStyleCnt="0"/>
      <dgm:spPr/>
    </dgm:pt>
    <dgm:pt modelId="{6F2D62F4-5467-4360-B28F-162D88870221}" type="pres">
      <dgm:prSet presAssocID="{4DA92360-B65C-4365-AA37-D43D9BC59F7F}" presName="horzTwo" presStyleCnt="0"/>
      <dgm:spPr/>
    </dgm:pt>
    <dgm:pt modelId="{3CEE5D27-F10A-4217-9E1C-5E1761E33808}" type="pres">
      <dgm:prSet presAssocID="{CF83B2F5-84B0-41C5-B6A9-A4044A9F3D98}" presName="vertThree" presStyleCnt="0"/>
      <dgm:spPr/>
    </dgm:pt>
    <dgm:pt modelId="{12213615-9E7F-4FFC-B1EC-46E774B65CA9}" type="pres">
      <dgm:prSet presAssocID="{CF83B2F5-84B0-41C5-B6A9-A4044A9F3D9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88B233B-F8E1-4318-88B5-9BC041FC5649}" type="pres">
      <dgm:prSet presAssocID="{CF83B2F5-84B0-41C5-B6A9-A4044A9F3D98}" presName="horzThree" presStyleCnt="0"/>
      <dgm:spPr/>
    </dgm:pt>
  </dgm:ptLst>
  <dgm:cxnLst>
    <dgm:cxn modelId="{28D26376-D69B-4155-A439-C7DC506E72F5}" type="presOf" srcId="{1E773EFD-FFDB-4C50-8BE0-DE7DC604EE19}" destId="{E98FB7A8-1C9B-4657-8AA4-053B550166A3}" srcOrd="0" destOrd="0" presId="urn:microsoft.com/office/officeart/2005/8/layout/hierarchy4"/>
    <dgm:cxn modelId="{1FD27B35-00B7-4B73-BE86-7E48CABC1027}" type="presOf" srcId="{862E57ED-2C0F-462D-8896-D79485BBF235}" destId="{BAEC1DA6-E188-427C-901E-74DE2F6EDBB6}" srcOrd="0" destOrd="0" presId="urn:microsoft.com/office/officeart/2005/8/layout/hierarchy4"/>
    <dgm:cxn modelId="{51232427-FD97-4101-B844-B0E3EE87D328}" srcId="{1E773EFD-FFDB-4C50-8BE0-DE7DC604EE19}" destId="{2C4B5A5C-0333-41A8-BDAA-A5D3CDB7C18D}" srcOrd="0" destOrd="0" parTransId="{F95A52D2-70EC-43F1-B221-1CF252B2EDA8}" sibTransId="{AC697523-D1BF-4256-891B-6EA19C63831D}"/>
    <dgm:cxn modelId="{EB4175F4-D4BF-413C-BC0E-E61EAE35A34D}" type="presOf" srcId="{CF83B2F5-84B0-41C5-B6A9-A4044A9F3D98}" destId="{12213615-9E7F-4FFC-B1EC-46E774B65CA9}" srcOrd="0" destOrd="0" presId="urn:microsoft.com/office/officeart/2005/8/layout/hierarchy4"/>
    <dgm:cxn modelId="{BC96A89A-B3FB-4A47-A314-F38937A26441}" srcId="{862E57ED-2C0F-462D-8896-D79485BBF235}" destId="{CBD552BF-4DA0-48C3-9AEE-A2F4EF8DDD3B}" srcOrd="0" destOrd="0" parTransId="{20852B30-25F5-4DA6-A858-85F758327470}" sibTransId="{725113CE-FAAB-45F2-8210-749E5ACC232B}"/>
    <dgm:cxn modelId="{D417FCA4-8C48-4E09-9B57-D10C13966ECF}" type="presOf" srcId="{4DA92360-B65C-4365-AA37-D43D9BC59F7F}" destId="{4A4037BA-A277-4ED4-AB85-D803C02164FC}" srcOrd="0" destOrd="0" presId="urn:microsoft.com/office/officeart/2005/8/layout/hierarchy4"/>
    <dgm:cxn modelId="{003BAFBF-BEAA-4411-BACD-D656BEA26CBA}" type="presOf" srcId="{CBD552BF-4DA0-48C3-9AEE-A2F4EF8DDD3B}" destId="{9010B30C-8562-4992-93CF-7C533143B9E2}" srcOrd="0" destOrd="0" presId="urn:microsoft.com/office/officeart/2005/8/layout/hierarchy4"/>
    <dgm:cxn modelId="{C77F50F8-44EF-479F-AC5D-B6D214C6337C}" srcId="{4DA92360-B65C-4365-AA37-D43D9BC59F7F}" destId="{CF83B2F5-84B0-41C5-B6A9-A4044A9F3D98}" srcOrd="0" destOrd="0" parTransId="{BC7CC0D5-D795-41DC-89D2-E72E70754118}" sibTransId="{4F3B683B-7592-4A11-88AA-4E6227E97323}"/>
    <dgm:cxn modelId="{931CBA37-C486-4EBA-84E2-F0156EF3EF07}" srcId="{CBD552BF-4DA0-48C3-9AEE-A2F4EF8DDD3B}" destId="{1E773EFD-FFDB-4C50-8BE0-DE7DC604EE19}" srcOrd="0" destOrd="0" parTransId="{BBDE697F-BEFC-4B78-9D9F-E520C4B8D99D}" sibTransId="{E728F02A-DD2D-47D0-BEA6-B2B87C154EAB}"/>
    <dgm:cxn modelId="{42C43109-49BF-4C7F-AA35-BAD2963726AC}" srcId="{CBD552BF-4DA0-48C3-9AEE-A2F4EF8DDD3B}" destId="{4DA92360-B65C-4365-AA37-D43D9BC59F7F}" srcOrd="1" destOrd="0" parTransId="{B3E70085-7956-478D-9A30-8D1785AE7FB5}" sibTransId="{86DB98ED-39A2-4A68-A5FE-52D79788BE0E}"/>
    <dgm:cxn modelId="{74E6C12E-3FE8-4A1D-A3D2-8ECC74DAA634}" type="presOf" srcId="{2C4B5A5C-0333-41A8-BDAA-A5D3CDB7C18D}" destId="{33112082-4D45-4E23-B395-4BBBDECC00B2}" srcOrd="0" destOrd="0" presId="urn:microsoft.com/office/officeart/2005/8/layout/hierarchy4"/>
    <dgm:cxn modelId="{325BECAE-8847-4221-9118-E4CB79091969}" type="presParOf" srcId="{BAEC1DA6-E188-427C-901E-74DE2F6EDBB6}" destId="{69206CC1-4ECE-4421-9067-5C374358E6AE}" srcOrd="0" destOrd="0" presId="urn:microsoft.com/office/officeart/2005/8/layout/hierarchy4"/>
    <dgm:cxn modelId="{B63C0661-580A-4FC0-9888-32EECD91B8C5}" type="presParOf" srcId="{69206CC1-4ECE-4421-9067-5C374358E6AE}" destId="{9010B30C-8562-4992-93CF-7C533143B9E2}" srcOrd="0" destOrd="0" presId="urn:microsoft.com/office/officeart/2005/8/layout/hierarchy4"/>
    <dgm:cxn modelId="{1E902983-FF8B-47B5-92CA-DE0EA6F299AA}" type="presParOf" srcId="{69206CC1-4ECE-4421-9067-5C374358E6AE}" destId="{129A4C42-ABD2-437D-A5D5-4098593B4F54}" srcOrd="1" destOrd="0" presId="urn:microsoft.com/office/officeart/2005/8/layout/hierarchy4"/>
    <dgm:cxn modelId="{6295C0A5-30AA-4972-9FF7-74A3C02B7651}" type="presParOf" srcId="{69206CC1-4ECE-4421-9067-5C374358E6AE}" destId="{3718BAD1-8BD6-44FE-A20B-FF410F40F0FA}" srcOrd="2" destOrd="0" presId="urn:microsoft.com/office/officeart/2005/8/layout/hierarchy4"/>
    <dgm:cxn modelId="{4112318F-5865-4BA0-BE32-2B243E88EC1D}" type="presParOf" srcId="{3718BAD1-8BD6-44FE-A20B-FF410F40F0FA}" destId="{1A841059-EC02-41CD-8B4B-A2DA53E618B9}" srcOrd="0" destOrd="0" presId="urn:microsoft.com/office/officeart/2005/8/layout/hierarchy4"/>
    <dgm:cxn modelId="{353AE10B-FC10-4DAE-B23E-8055B4B97DF6}" type="presParOf" srcId="{1A841059-EC02-41CD-8B4B-A2DA53E618B9}" destId="{E98FB7A8-1C9B-4657-8AA4-053B550166A3}" srcOrd="0" destOrd="0" presId="urn:microsoft.com/office/officeart/2005/8/layout/hierarchy4"/>
    <dgm:cxn modelId="{B05EA2B1-D5B1-47E1-BF12-4B7529B7D287}" type="presParOf" srcId="{1A841059-EC02-41CD-8B4B-A2DA53E618B9}" destId="{01A027D1-3C71-43C1-9EB8-42D9BF8B238C}" srcOrd="1" destOrd="0" presId="urn:microsoft.com/office/officeart/2005/8/layout/hierarchy4"/>
    <dgm:cxn modelId="{A8488923-EFBA-4163-91B6-54CF79543733}" type="presParOf" srcId="{1A841059-EC02-41CD-8B4B-A2DA53E618B9}" destId="{A650FD3D-4A87-4660-9A7B-E67D52A7FBE7}" srcOrd="2" destOrd="0" presId="urn:microsoft.com/office/officeart/2005/8/layout/hierarchy4"/>
    <dgm:cxn modelId="{AB8E8123-AE02-4B1B-847C-4A725A3C19AA}" type="presParOf" srcId="{A650FD3D-4A87-4660-9A7B-E67D52A7FBE7}" destId="{9CA5E338-07F1-4783-85BB-4BDC311A3B7E}" srcOrd="0" destOrd="0" presId="urn:microsoft.com/office/officeart/2005/8/layout/hierarchy4"/>
    <dgm:cxn modelId="{3354B46C-FB50-4F71-83B6-5F0A792C8686}" type="presParOf" srcId="{9CA5E338-07F1-4783-85BB-4BDC311A3B7E}" destId="{33112082-4D45-4E23-B395-4BBBDECC00B2}" srcOrd="0" destOrd="0" presId="urn:microsoft.com/office/officeart/2005/8/layout/hierarchy4"/>
    <dgm:cxn modelId="{2CA7A84F-140D-4857-B404-FA6CE2A96F60}" type="presParOf" srcId="{9CA5E338-07F1-4783-85BB-4BDC311A3B7E}" destId="{59B5FEC1-067B-4FBD-AF90-01F48EC228B7}" srcOrd="1" destOrd="0" presId="urn:microsoft.com/office/officeart/2005/8/layout/hierarchy4"/>
    <dgm:cxn modelId="{B45003C9-5D1F-4B25-9D7A-1F9F8AD093AE}" type="presParOf" srcId="{3718BAD1-8BD6-44FE-A20B-FF410F40F0FA}" destId="{35C0E030-9D57-4F6D-ADA1-EFBF44F625CD}" srcOrd="1" destOrd="0" presId="urn:microsoft.com/office/officeart/2005/8/layout/hierarchy4"/>
    <dgm:cxn modelId="{12EE1AE3-F60C-4655-8AD6-AECD235CF45F}" type="presParOf" srcId="{3718BAD1-8BD6-44FE-A20B-FF410F40F0FA}" destId="{9845B755-4C0F-416F-98CB-E68DCDCD4AF7}" srcOrd="2" destOrd="0" presId="urn:microsoft.com/office/officeart/2005/8/layout/hierarchy4"/>
    <dgm:cxn modelId="{5B648E04-5A79-496C-A9B8-FB619F3D52EE}" type="presParOf" srcId="{9845B755-4C0F-416F-98CB-E68DCDCD4AF7}" destId="{4A4037BA-A277-4ED4-AB85-D803C02164FC}" srcOrd="0" destOrd="0" presId="urn:microsoft.com/office/officeart/2005/8/layout/hierarchy4"/>
    <dgm:cxn modelId="{C6FA748B-110C-47BF-92CA-49BE510A718C}" type="presParOf" srcId="{9845B755-4C0F-416F-98CB-E68DCDCD4AF7}" destId="{AF294B0F-209C-41FE-92CC-3FA71CBEE70A}" srcOrd="1" destOrd="0" presId="urn:microsoft.com/office/officeart/2005/8/layout/hierarchy4"/>
    <dgm:cxn modelId="{BCA95DA5-F593-42C9-92A6-354E7BDECA64}" type="presParOf" srcId="{9845B755-4C0F-416F-98CB-E68DCDCD4AF7}" destId="{6F2D62F4-5467-4360-B28F-162D88870221}" srcOrd="2" destOrd="0" presId="urn:microsoft.com/office/officeart/2005/8/layout/hierarchy4"/>
    <dgm:cxn modelId="{F2490934-CC6E-4F0E-A210-2EC760E61A73}" type="presParOf" srcId="{6F2D62F4-5467-4360-B28F-162D88870221}" destId="{3CEE5D27-F10A-4217-9E1C-5E1761E33808}" srcOrd="0" destOrd="0" presId="urn:microsoft.com/office/officeart/2005/8/layout/hierarchy4"/>
    <dgm:cxn modelId="{E9FD79AC-7434-44B6-B10E-9B323CFDBF9C}" type="presParOf" srcId="{3CEE5D27-F10A-4217-9E1C-5E1761E33808}" destId="{12213615-9E7F-4FFC-B1EC-46E774B65CA9}" srcOrd="0" destOrd="0" presId="urn:microsoft.com/office/officeart/2005/8/layout/hierarchy4"/>
    <dgm:cxn modelId="{F967C604-4129-4C8A-B65A-1C19F3FB878F}" type="presParOf" srcId="{3CEE5D27-F10A-4217-9E1C-5E1761E33808}" destId="{688B233B-F8E1-4318-88B5-9BC041FC56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7A2BD-BCE5-4FDA-BB84-46BB7300C82C}">
      <dsp:nvSpPr>
        <dsp:cNvPr id="0" name=""/>
        <dsp:cNvSpPr/>
      </dsp:nvSpPr>
      <dsp:spPr>
        <a:xfrm>
          <a:off x="1369" y="1465679"/>
          <a:ext cx="1815285" cy="181528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RITROVO PARTE DEL MIO MONDO</a:t>
          </a:r>
          <a:endParaRPr lang="it-IT" sz="2000" kern="1200" dirty="0"/>
        </a:p>
      </dsp:txBody>
      <dsp:txXfrm>
        <a:off x="267211" y="1731521"/>
        <a:ext cx="1283601" cy="1283601"/>
      </dsp:txXfrm>
    </dsp:sp>
    <dsp:sp modelId="{111E7EB8-0DFF-4BCB-A4EF-711A649004BC}">
      <dsp:nvSpPr>
        <dsp:cNvPr id="0" name=""/>
        <dsp:cNvSpPr/>
      </dsp:nvSpPr>
      <dsp:spPr>
        <a:xfrm>
          <a:off x="1964056" y="1846889"/>
          <a:ext cx="1052865" cy="1052865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80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2103613" y="2249505"/>
        <a:ext cx="773751" cy="247633"/>
      </dsp:txXfrm>
    </dsp:sp>
    <dsp:sp modelId="{73BFCDE4-0041-4005-AE8B-48F0340F653A}">
      <dsp:nvSpPr>
        <dsp:cNvPr id="0" name=""/>
        <dsp:cNvSpPr/>
      </dsp:nvSpPr>
      <dsp:spPr>
        <a:xfrm>
          <a:off x="3164323" y="1465679"/>
          <a:ext cx="1815285" cy="1815285"/>
        </a:xfrm>
        <a:prstGeom prst="ellipse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MI IDENTIFICO NEL GRUPPO</a:t>
          </a:r>
          <a:endParaRPr lang="it-IT" sz="2000" kern="1200" dirty="0"/>
        </a:p>
      </dsp:txBody>
      <dsp:txXfrm>
        <a:off x="3430165" y="1731521"/>
        <a:ext cx="1283601" cy="1283601"/>
      </dsp:txXfrm>
    </dsp:sp>
    <dsp:sp modelId="{F79F2FA9-C326-4F0E-B384-17EFFDB8C6AF}">
      <dsp:nvSpPr>
        <dsp:cNvPr id="0" name=""/>
        <dsp:cNvSpPr/>
      </dsp:nvSpPr>
      <dsp:spPr>
        <a:xfrm>
          <a:off x="5127010" y="1846889"/>
          <a:ext cx="1052865" cy="1052865"/>
        </a:xfrm>
        <a:prstGeom prst="mathEqual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80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5266567" y="2063779"/>
        <a:ext cx="773751" cy="619085"/>
      </dsp:txXfrm>
    </dsp:sp>
    <dsp:sp modelId="{28AACC1E-B5FD-4203-AFB0-5ABED9AD339D}">
      <dsp:nvSpPr>
        <dsp:cNvPr id="0" name=""/>
        <dsp:cNvSpPr/>
      </dsp:nvSpPr>
      <dsp:spPr>
        <a:xfrm>
          <a:off x="6327276" y="1465679"/>
          <a:ext cx="1815285" cy="1815285"/>
        </a:xfrm>
        <a:prstGeom prst="ellipse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SONO A MIO AGIO</a:t>
          </a:r>
          <a:endParaRPr lang="it-IT" sz="2000" kern="1200" dirty="0"/>
        </a:p>
      </dsp:txBody>
      <dsp:txXfrm>
        <a:off x="6593118" y="1731521"/>
        <a:ext cx="1283601" cy="1283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E8C52-5C3C-4876-BFBD-638ADD353A36}">
      <dsp:nvSpPr>
        <dsp:cNvPr id="0" name=""/>
        <dsp:cNvSpPr/>
      </dsp:nvSpPr>
      <dsp:spPr>
        <a:xfrm>
          <a:off x="3214378" y="2142797"/>
          <a:ext cx="2143802" cy="21853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COME POSSIAMO PROMUOVERE IL BENESSERE?</a:t>
          </a:r>
          <a:endParaRPr lang="it-IT" sz="1800" kern="1200" dirty="0"/>
        </a:p>
      </dsp:txBody>
      <dsp:txXfrm>
        <a:off x="3528331" y="2462839"/>
        <a:ext cx="1515896" cy="1545301"/>
      </dsp:txXfrm>
    </dsp:sp>
    <dsp:sp modelId="{E9CD7213-9C3E-4091-BDD1-30F2A325ADFB}">
      <dsp:nvSpPr>
        <dsp:cNvPr id="0" name=""/>
        <dsp:cNvSpPr/>
      </dsp:nvSpPr>
      <dsp:spPr>
        <a:xfrm rot="16200000">
          <a:off x="4115252" y="1626296"/>
          <a:ext cx="342054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4166560" y="1758999"/>
        <a:ext cx="239438" cy="244187"/>
      </dsp:txXfrm>
    </dsp:sp>
    <dsp:sp modelId="{03B01A77-C943-47C9-AAE5-23ECBCEAFB03}">
      <dsp:nvSpPr>
        <dsp:cNvPr id="0" name=""/>
        <dsp:cNvSpPr/>
      </dsp:nvSpPr>
      <dsp:spPr>
        <a:xfrm>
          <a:off x="3161712" y="1170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SVILUPPO DELLA RETE SOCIALE IN CLASSE</a:t>
          </a:r>
          <a:endParaRPr lang="it-IT" sz="1400" kern="1200" dirty="0"/>
        </a:p>
      </dsp:txBody>
      <dsp:txXfrm>
        <a:off x="3491090" y="220289"/>
        <a:ext cx="1590378" cy="1058003"/>
      </dsp:txXfrm>
    </dsp:sp>
    <dsp:sp modelId="{C5C1CC85-4CDC-4B5E-9F14-BBE7A4C8B29F}">
      <dsp:nvSpPr>
        <dsp:cNvPr id="0" name=""/>
        <dsp:cNvSpPr/>
      </dsp:nvSpPr>
      <dsp:spPr>
        <a:xfrm rot="19192827">
          <a:off x="5289992" y="1811780"/>
          <a:ext cx="888686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5304356" y="1932512"/>
        <a:ext cx="766593" cy="244187"/>
      </dsp:txXfrm>
    </dsp:sp>
    <dsp:sp modelId="{05F1E9DF-BF3C-445F-A066-3291E17DA2C5}">
      <dsp:nvSpPr>
        <dsp:cNvPr id="0" name=""/>
        <dsp:cNvSpPr/>
      </dsp:nvSpPr>
      <dsp:spPr>
        <a:xfrm>
          <a:off x="5966941" y="123511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ACCOGLIENZA</a:t>
          </a:r>
          <a:endParaRPr lang="it-IT" sz="1400" kern="1200" dirty="0"/>
        </a:p>
      </dsp:txBody>
      <dsp:txXfrm>
        <a:off x="6296319" y="342630"/>
        <a:ext cx="1590378" cy="1058003"/>
      </dsp:txXfrm>
    </dsp:sp>
    <dsp:sp modelId="{B3B0CB76-51C4-4040-A02E-BF8E6DE0AF62}">
      <dsp:nvSpPr>
        <dsp:cNvPr id="0" name=""/>
        <dsp:cNvSpPr/>
      </dsp:nvSpPr>
      <dsp:spPr>
        <a:xfrm rot="21162479">
          <a:off x="5534500" y="2843297"/>
          <a:ext cx="452953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5534994" y="2932440"/>
        <a:ext cx="330860" cy="244187"/>
      </dsp:txXfrm>
    </dsp:sp>
    <dsp:sp modelId="{0AC8B1AE-7FA1-42C1-AF44-C14B36FFDA45}">
      <dsp:nvSpPr>
        <dsp:cNvPr id="0" name=""/>
        <dsp:cNvSpPr/>
      </dsp:nvSpPr>
      <dsp:spPr>
        <a:xfrm>
          <a:off x="6177307" y="2101490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INSEGNARE A GESTIRE LA CRITICITA’</a:t>
          </a:r>
          <a:endParaRPr lang="it-IT" sz="1400" kern="1200" dirty="0"/>
        </a:p>
      </dsp:txBody>
      <dsp:txXfrm>
        <a:off x="6506685" y="2320609"/>
        <a:ext cx="1590378" cy="1058003"/>
      </dsp:txXfrm>
    </dsp:sp>
    <dsp:sp modelId="{1A13FF19-8BEB-467E-94FE-441E8E8077E6}">
      <dsp:nvSpPr>
        <dsp:cNvPr id="0" name=""/>
        <dsp:cNvSpPr/>
      </dsp:nvSpPr>
      <dsp:spPr>
        <a:xfrm rot="1850241">
          <a:off x="5408746" y="3908463"/>
          <a:ext cx="691270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5417376" y="3958565"/>
        <a:ext cx="569177" cy="244187"/>
      </dsp:txXfrm>
    </dsp:sp>
    <dsp:sp modelId="{BA7F1CF0-4165-4BD3-A6E6-A1E77C190D68}">
      <dsp:nvSpPr>
        <dsp:cNvPr id="0" name=""/>
        <dsp:cNvSpPr/>
      </dsp:nvSpPr>
      <dsp:spPr>
        <a:xfrm>
          <a:off x="5948332" y="4242184"/>
          <a:ext cx="2554637" cy="1496241"/>
        </a:xfrm>
        <a:prstGeom prst="ellipse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PROMOZIONE DELLA CONDIVISIONE E COMPARTECIPAZIONE</a:t>
          </a:r>
          <a:endParaRPr lang="it-IT" sz="1400" kern="1200" dirty="0"/>
        </a:p>
      </dsp:txBody>
      <dsp:txXfrm>
        <a:off x="6322450" y="4461303"/>
        <a:ext cx="1806401" cy="1058003"/>
      </dsp:txXfrm>
    </dsp:sp>
    <dsp:sp modelId="{4643D084-AA97-46F9-A02B-652C89CAC311}">
      <dsp:nvSpPr>
        <dsp:cNvPr id="0" name=""/>
        <dsp:cNvSpPr/>
      </dsp:nvSpPr>
      <dsp:spPr>
        <a:xfrm rot="5400000">
          <a:off x="4166020" y="4344791"/>
          <a:ext cx="240518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4202098" y="4390109"/>
        <a:ext cx="168363" cy="244187"/>
      </dsp:txXfrm>
    </dsp:sp>
    <dsp:sp modelId="{DCE8C002-E334-40E5-A677-9DF8B010CA61}">
      <dsp:nvSpPr>
        <dsp:cNvPr id="0" name=""/>
        <dsp:cNvSpPr/>
      </dsp:nvSpPr>
      <dsp:spPr>
        <a:xfrm>
          <a:off x="3161712" y="4781991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CREAZIONE DI SOCIAL NETWORK PROTETTI PER LA CONDIVISIONE DI CONTENUTI  SCOLASTICI </a:t>
          </a:r>
          <a:endParaRPr lang="it-IT" sz="1300" kern="1200" dirty="0"/>
        </a:p>
      </dsp:txBody>
      <dsp:txXfrm>
        <a:off x="3491090" y="5001110"/>
        <a:ext cx="1590378" cy="1058003"/>
      </dsp:txXfrm>
    </dsp:sp>
    <dsp:sp modelId="{D85B1032-21A6-40F4-90FD-3722626EA56F}">
      <dsp:nvSpPr>
        <dsp:cNvPr id="0" name=""/>
        <dsp:cNvSpPr/>
      </dsp:nvSpPr>
      <dsp:spPr>
        <a:xfrm rot="9009847">
          <a:off x="2451528" y="3884693"/>
          <a:ext cx="696055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10800000">
        <a:off x="2565530" y="3935716"/>
        <a:ext cx="573962" cy="244187"/>
      </dsp:txXfrm>
    </dsp:sp>
    <dsp:sp modelId="{4E89158E-603B-4202-BD2E-85371E586CC5}">
      <dsp:nvSpPr>
        <dsp:cNvPr id="0" name=""/>
        <dsp:cNvSpPr/>
      </dsp:nvSpPr>
      <dsp:spPr>
        <a:xfrm>
          <a:off x="236551" y="4165059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FAVORIRE LA CONOSCENZA DELL’ALTRO</a:t>
          </a:r>
          <a:endParaRPr lang="it-IT" sz="1400" kern="1200" dirty="0"/>
        </a:p>
      </dsp:txBody>
      <dsp:txXfrm>
        <a:off x="565929" y="4384178"/>
        <a:ext cx="1590378" cy="1058003"/>
      </dsp:txXfrm>
    </dsp:sp>
    <dsp:sp modelId="{A150DC15-4668-4DBF-A9CB-B3FD0A99EC8A}">
      <dsp:nvSpPr>
        <dsp:cNvPr id="0" name=""/>
        <dsp:cNvSpPr/>
      </dsp:nvSpPr>
      <dsp:spPr>
        <a:xfrm rot="11259701">
          <a:off x="2549979" y="2830630"/>
          <a:ext cx="478783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10800000">
        <a:off x="2671527" y="2920164"/>
        <a:ext cx="356690" cy="244187"/>
      </dsp:txXfrm>
    </dsp:sp>
    <dsp:sp modelId="{3BD9AE1A-D7D5-4546-8E8C-E568724CB5C0}">
      <dsp:nvSpPr>
        <dsp:cNvPr id="0" name=""/>
        <dsp:cNvSpPr/>
      </dsp:nvSpPr>
      <dsp:spPr>
        <a:xfrm>
          <a:off x="101467" y="2075692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MIGLIORARE LA COMUNICAZIONE IN CLASSE</a:t>
          </a:r>
          <a:endParaRPr lang="it-IT" sz="1400" kern="1200" dirty="0"/>
        </a:p>
      </dsp:txBody>
      <dsp:txXfrm>
        <a:off x="430845" y="2294811"/>
        <a:ext cx="1590378" cy="1058003"/>
      </dsp:txXfrm>
    </dsp:sp>
    <dsp:sp modelId="{DB05AAB5-C0B9-471A-96AB-A89144098A5D}">
      <dsp:nvSpPr>
        <dsp:cNvPr id="0" name=""/>
        <dsp:cNvSpPr/>
      </dsp:nvSpPr>
      <dsp:spPr>
        <a:xfrm rot="13294514">
          <a:off x="2558019" y="1843256"/>
          <a:ext cx="776357" cy="40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10800000">
        <a:off x="2664733" y="1965162"/>
        <a:ext cx="654264" cy="244187"/>
      </dsp:txXfrm>
    </dsp:sp>
    <dsp:sp modelId="{6EA9DA06-839C-4A81-8617-04004406C845}">
      <dsp:nvSpPr>
        <dsp:cNvPr id="0" name=""/>
        <dsp:cNvSpPr/>
      </dsp:nvSpPr>
      <dsp:spPr>
        <a:xfrm>
          <a:off x="582578" y="199500"/>
          <a:ext cx="2249134" cy="1496241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EDUCAZIONE </a:t>
          </a:r>
          <a:r>
            <a:rPr lang="it-IT" sz="1400" kern="1200" dirty="0" smtClean="0">
              <a:hlinkClick xmlns:r="http://schemas.openxmlformats.org/officeDocument/2006/relationships" r:id="" action="ppaction://hlinkshowjump?jump=nextslide"/>
            </a:rPr>
            <a:t>PROSOCIALITA'</a:t>
          </a:r>
          <a:endParaRPr lang="it-IT" sz="1400" kern="1200" dirty="0"/>
        </a:p>
      </dsp:txBody>
      <dsp:txXfrm>
        <a:off x="911956" y="418619"/>
        <a:ext cx="1590378" cy="1058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763AC-2334-4A92-897E-CBE965B1F01A}">
      <dsp:nvSpPr>
        <dsp:cNvPr id="0" name=""/>
        <dsp:cNvSpPr/>
      </dsp:nvSpPr>
      <dsp:spPr>
        <a:xfrm>
          <a:off x="44261" y="114280"/>
          <a:ext cx="8412599" cy="4297401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AB362-CC51-4605-AC29-B4EEC51CC3B5}">
      <dsp:nvSpPr>
        <dsp:cNvPr id="0" name=""/>
        <dsp:cNvSpPr/>
      </dsp:nvSpPr>
      <dsp:spPr>
        <a:xfrm>
          <a:off x="350" y="1357336"/>
          <a:ext cx="1469966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RICONOSCERE LE PROPRIE MODALITA’ COMUNICATIVE</a:t>
          </a:r>
          <a:endParaRPr lang="it-IT" sz="1400" kern="1200" dirty="0"/>
        </a:p>
      </dsp:txBody>
      <dsp:txXfrm>
        <a:off x="72108" y="1429094"/>
        <a:ext cx="1326450" cy="1666869"/>
      </dsp:txXfrm>
    </dsp:sp>
    <dsp:sp modelId="{460063DB-8425-44C0-89D6-8BA9DA5D9B88}">
      <dsp:nvSpPr>
        <dsp:cNvPr id="0" name=""/>
        <dsp:cNvSpPr/>
      </dsp:nvSpPr>
      <dsp:spPr>
        <a:xfrm>
          <a:off x="1673505" y="1357336"/>
          <a:ext cx="1469966" cy="1810385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STABILIRE UN CONTATTO CON LE PROPRIE EMOZIONI</a:t>
          </a:r>
          <a:endParaRPr lang="it-IT" sz="1400" kern="1200" dirty="0"/>
        </a:p>
      </dsp:txBody>
      <dsp:txXfrm>
        <a:off x="1745263" y="1429094"/>
        <a:ext cx="1326450" cy="1666869"/>
      </dsp:txXfrm>
    </dsp:sp>
    <dsp:sp modelId="{26B2B349-CD98-4868-9D20-73C6A1F63E42}">
      <dsp:nvSpPr>
        <dsp:cNvPr id="0" name=""/>
        <dsp:cNvSpPr/>
      </dsp:nvSpPr>
      <dsp:spPr>
        <a:xfrm>
          <a:off x="3346660" y="1357336"/>
          <a:ext cx="1469966" cy="181038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IMPARARE A DISCUTERE</a:t>
          </a:r>
          <a:endParaRPr lang="it-IT" sz="1400" kern="1200" dirty="0"/>
        </a:p>
      </dsp:txBody>
      <dsp:txXfrm>
        <a:off x="3418418" y="1429094"/>
        <a:ext cx="1326450" cy="1666869"/>
      </dsp:txXfrm>
    </dsp:sp>
    <dsp:sp modelId="{CC90EC7F-682A-42B9-8283-4A0F6F9CEBB3}">
      <dsp:nvSpPr>
        <dsp:cNvPr id="0" name=""/>
        <dsp:cNvSpPr/>
      </dsp:nvSpPr>
      <dsp:spPr>
        <a:xfrm>
          <a:off x="5019816" y="1357788"/>
          <a:ext cx="1469966" cy="1810385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INDIVIDUARE LE DIFFERENZE INDIVIDUALI</a:t>
          </a:r>
          <a:endParaRPr lang="it-IT" sz="1400" kern="1200" dirty="0"/>
        </a:p>
      </dsp:txBody>
      <dsp:txXfrm>
        <a:off x="5091574" y="1429546"/>
        <a:ext cx="1326450" cy="1666869"/>
      </dsp:txXfrm>
    </dsp:sp>
    <dsp:sp modelId="{BF780AA0-843A-4C40-A6F8-56F9F61B126A}">
      <dsp:nvSpPr>
        <dsp:cNvPr id="0" name=""/>
        <dsp:cNvSpPr/>
      </dsp:nvSpPr>
      <dsp:spPr>
        <a:xfrm>
          <a:off x="6692971" y="1357788"/>
          <a:ext cx="1807800" cy="181038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RICONOSCERE LA PROPRIA RESPONSABILITA’ NELL’INTERAZIONE CON L’ALTRO</a:t>
          </a:r>
          <a:endParaRPr lang="it-IT" sz="1400" kern="1200" dirty="0"/>
        </a:p>
      </dsp:txBody>
      <dsp:txXfrm>
        <a:off x="6781221" y="1446038"/>
        <a:ext cx="1631300" cy="1633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0B30C-8562-4992-93CF-7C533143B9E2}">
      <dsp:nvSpPr>
        <dsp:cNvPr id="0" name=""/>
        <dsp:cNvSpPr/>
      </dsp:nvSpPr>
      <dsp:spPr>
        <a:xfrm>
          <a:off x="3138" y="24"/>
          <a:ext cx="8494845" cy="124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GENERALE RITARDO DELLO SVILUPPO DEL LINGUAGGIO, DIPENDENTEMENTE DA FATTORI INDIVIDUALI</a:t>
          </a:r>
          <a:endParaRPr lang="it-IT" sz="2400" kern="1200" dirty="0"/>
        </a:p>
      </dsp:txBody>
      <dsp:txXfrm>
        <a:off x="39712" y="36598"/>
        <a:ext cx="8421697" cy="1175591"/>
      </dsp:txXfrm>
    </dsp:sp>
    <dsp:sp modelId="{E98FB7A8-1C9B-4657-8AA4-053B550166A3}">
      <dsp:nvSpPr>
        <dsp:cNvPr id="0" name=""/>
        <dsp:cNvSpPr/>
      </dsp:nvSpPr>
      <dsp:spPr>
        <a:xfrm>
          <a:off x="39805" y="1469361"/>
          <a:ext cx="4011511" cy="993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FIGLI DI SORDI SEGNANTI</a:t>
          </a:r>
          <a:endParaRPr lang="it-IT" sz="2800" kern="1200" dirty="0"/>
        </a:p>
      </dsp:txBody>
      <dsp:txXfrm>
        <a:off x="68903" y="1498459"/>
        <a:ext cx="3953315" cy="935280"/>
      </dsp:txXfrm>
    </dsp:sp>
    <dsp:sp modelId="{33112082-4D45-4E23-B395-4BBBDECC00B2}">
      <dsp:nvSpPr>
        <dsp:cNvPr id="0" name=""/>
        <dsp:cNvSpPr/>
      </dsp:nvSpPr>
      <dsp:spPr>
        <a:xfrm>
          <a:off x="11429" y="2683435"/>
          <a:ext cx="4068264" cy="231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7800" lvl="0" indent="-1778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- ACQUISIZIONE ATTRAVERSO UN CANALE INTEGRO</a:t>
          </a:r>
        </a:p>
        <a:p>
          <a:pPr marL="177800" lvl="0" indent="-1778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- ACQUISIZIONE SPONTANEA E NATURALE</a:t>
          </a:r>
        </a:p>
        <a:p>
          <a:pPr marL="177800" lvl="0" indent="-1778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- EQUIVALENZA CON I BAMBINI UDENTI</a:t>
          </a:r>
          <a:endParaRPr lang="it-IT" sz="2100" kern="1200" dirty="0"/>
        </a:p>
      </dsp:txBody>
      <dsp:txXfrm>
        <a:off x="79297" y="2751303"/>
        <a:ext cx="3932528" cy="2181464"/>
      </dsp:txXfrm>
    </dsp:sp>
    <dsp:sp modelId="{4A4037BA-A277-4ED4-AB85-D803C02164FC}">
      <dsp:nvSpPr>
        <dsp:cNvPr id="0" name=""/>
        <dsp:cNvSpPr/>
      </dsp:nvSpPr>
      <dsp:spPr>
        <a:xfrm>
          <a:off x="4421428" y="1469361"/>
          <a:ext cx="4068264" cy="993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FIGLI DI UDENTI</a:t>
          </a:r>
          <a:endParaRPr lang="it-IT" sz="2800" kern="1200" dirty="0"/>
        </a:p>
      </dsp:txBody>
      <dsp:txXfrm>
        <a:off x="4450526" y="1498459"/>
        <a:ext cx="4010068" cy="935280"/>
      </dsp:txXfrm>
    </dsp:sp>
    <dsp:sp modelId="{12213615-9E7F-4FFC-B1EC-46E774B65CA9}">
      <dsp:nvSpPr>
        <dsp:cNvPr id="0" name=""/>
        <dsp:cNvSpPr/>
      </dsp:nvSpPr>
      <dsp:spPr>
        <a:xfrm>
          <a:off x="4421428" y="2683435"/>
          <a:ext cx="4068264" cy="231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7800" lvl="0" indent="-1778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-  METODO BIMODALE</a:t>
          </a:r>
        </a:p>
        <a:p>
          <a:pPr marL="177800" lvl="0" indent="-1778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- ACQUISIZIONE ATTRAVERSO CANALE NON INTEGRO + SUPPORTO GESTUALE</a:t>
          </a:r>
        </a:p>
        <a:p>
          <a:pPr marL="177800" lvl="0" indent="-1778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- ACQUISIZIONE PIU’ LENTA (163 SIGNIFICATI CONTRO 540)</a:t>
          </a:r>
          <a:endParaRPr lang="it-IT" sz="2100" kern="1200" dirty="0"/>
        </a:p>
      </dsp:txBody>
      <dsp:txXfrm>
        <a:off x="4489296" y="2751303"/>
        <a:ext cx="3932528" cy="218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D6E7-62B9-4A51-9BC1-6C87D2504950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1121-EB7D-49DC-B1B0-394F7CB824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57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78FA4D-0D5B-47AB-8498-18527B1085DA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70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0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88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1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70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7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4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5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16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8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71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3EB3-D8F8-452B-AB3B-6C3A68194FB9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089B7-6C40-42ED-8490-6C761B4314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sploracolfis.sns.i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ofmind.it/2017/11/comportamento-prosociale-sviluppo/" TargetMode="External"/><Relationship Id="rId2" Type="http://schemas.openxmlformats.org/officeDocument/2006/relationships/hyperlink" Target="https://www.stateofmind.it/tag/autostim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692321"/>
            <a:ext cx="9144000" cy="289332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L’ALUNNO SORDO IN CLASSE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45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2852"/>
            <a:ext cx="8229600" cy="72547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L’ACQUISIZIONE DEL LINGUAGGIO NEI BAMBINI SORDI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ma 6"/>
          <p:cNvGraphicFramePr/>
          <p:nvPr/>
        </p:nvGraphicFramePr>
        <p:xfrm>
          <a:off x="1881158" y="1285860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DISTINGUIAMO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ACQUISIZIONE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dirty="0" smtClean="0"/>
              <a:t>Spontanea: nessun genitore spiega le regole della propria lingua al figlio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dirty="0" smtClean="0"/>
              <a:t>Memoria uditiva: bagno sonoro ed acquisizione naturale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APPRENDIMENTO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Strutturato: insegnamento specializzato e, nel caso dei bambini sordi, logopedia.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Nei bambini sordi richiede un enorme sforzo di memoria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9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Alunni sordi e testo scritto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GIUDIZI DI ACCETTABILITA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L</a:t>
            </a:r>
            <a:r>
              <a:rPr lang="it-I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’alta competenza permette di utilizzare efficacemente una lingua in situazioni concrete e dire se un enunciato è accettabile o meno.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Espressioni agrammaticali accettabili in un determinato contesto</a:t>
            </a:r>
            <a:endParaRPr lang="it-IT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0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514" y="500062"/>
            <a:ext cx="10515600" cy="1325563"/>
          </a:xfrm>
        </p:spPr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Esempio: parole coreferenziali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“Sono molto soddisfatta perché ho ottenuto una promozione”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“Sono molto soddisfatta poiché ho ottenuto una promozione”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“Non riesco a capire il perché di  questa situazione”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“Non riesco a capire il poiché di questa situazione”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8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“</a:t>
            </a:r>
            <a:r>
              <a:rPr lang="it-IT" i="1" dirty="0" smtClean="0"/>
              <a:t>IDEEA</a:t>
            </a:r>
            <a:r>
              <a:rPr lang="it-IT" dirty="0" smtClean="0"/>
              <a:t>”-”</a:t>
            </a:r>
            <a:r>
              <a:rPr lang="it-IT" dirty="0" err="1" smtClean="0"/>
              <a:t>sceno</a:t>
            </a:r>
            <a:r>
              <a:rPr lang="it-IT" dirty="0" smtClean="0"/>
              <a:t> giù”: il bambino sordo difficilmente si rende conto di un errore fonologico così come se scrivesse “</a:t>
            </a:r>
            <a:r>
              <a:rPr lang="it-IT" dirty="0" err="1" smtClean="0"/>
              <a:t>cmmina</a:t>
            </a:r>
            <a:r>
              <a:rPr lang="it-IT" dirty="0" smtClean="0"/>
              <a:t>/cammina”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Uso della  morfologia libera (articoli, pronomi clitici, preposizioni </a:t>
            </a:r>
            <a:r>
              <a:rPr lang="it-IT" dirty="0" err="1" smtClean="0"/>
              <a:t>ecc</a:t>
            </a:r>
            <a:r>
              <a:rPr lang="it-IT" dirty="0" smtClean="0"/>
              <a:t>…): sono brevi e spesso sfuggono alla lettura labiale, per lo più sono atone(enclitiche e proclitiche), sono prive di significato, possono subire molte deviazioni dalla norma, si imparano ad orecchio.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EX: LE </a:t>
            </a:r>
            <a:r>
              <a:rPr lang="it-IT" dirty="0" err="1" smtClean="0"/>
              <a:t>pianofortE</a:t>
            </a:r>
            <a:r>
              <a:rPr lang="it-IT" dirty="0" smtClean="0"/>
              <a:t>, </a:t>
            </a: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 err="1" smtClean="0"/>
              <a:t>mitrA</a:t>
            </a:r>
            <a:r>
              <a:rPr lang="it-IT" dirty="0" smtClean="0"/>
              <a:t>, i </a:t>
            </a:r>
            <a:r>
              <a:rPr lang="it-IT" dirty="0" err="1" smtClean="0"/>
              <a:t>videI</a:t>
            </a:r>
            <a:r>
              <a:rPr lang="it-IT" dirty="0" smtClean="0"/>
              <a:t>, Il gnomo…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i="1" dirty="0" smtClean="0"/>
              <a:t>“C’era </a:t>
            </a:r>
            <a:r>
              <a:rPr lang="it-IT" i="1" dirty="0"/>
              <a:t>un uomo che metteva il nido sull’albero e il uomo e la donna sono contenti ed era perfetto e era caduto e poi si e svenuto e hanno chiamato l’ambulanza e hanno curato la gamba e sono andati all’ospedale e la moglie si è </a:t>
            </a:r>
            <a:r>
              <a:rPr lang="it-IT" i="1" dirty="0" smtClean="0"/>
              <a:t>dispiaciuta”. </a:t>
            </a:r>
            <a:r>
              <a:rPr lang="it-IT" sz="1900" i="1" dirty="0" smtClean="0"/>
              <a:t>(alunno/a di III classe primaria)</a:t>
            </a:r>
            <a:endParaRPr lang="it-IT" sz="19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8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 smtClean="0">
                <a:solidFill>
                  <a:srgbClr val="C00000"/>
                </a:solidFill>
              </a:rPr>
              <a:t>PRONOME</a:t>
            </a:r>
            <a:r>
              <a:rPr lang="it-IT" dirty="0" smtClean="0"/>
              <a:t>, in particolare il clitico, è di difficile produzione e spesso viene omesso o, quando non è omesso, osserviamo produzioni non standard: </a:t>
            </a:r>
          </a:p>
          <a:p>
            <a:r>
              <a:rPr lang="it-IT" dirty="0" smtClean="0"/>
              <a:t>“Maria che ora arrivi a casa io preparo verdura zucchine forno porto”</a:t>
            </a:r>
          </a:p>
          <a:p>
            <a:r>
              <a:rPr lang="it-IT" dirty="0" smtClean="0"/>
              <a:t>“Sì ci sono per iniziare a portarlo a farsi visita non c’è bisogno che vengono loro… intanto preparo le borse per tutti quanti pronti per noi…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9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 smtClean="0">
                <a:solidFill>
                  <a:srgbClr val="C00000"/>
                </a:solidFill>
              </a:rPr>
              <a:t>PREPOSIZIONI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 smtClean="0"/>
              <a:t>“Buongiorno, mi ha comunicato via mail che il corso </a:t>
            </a:r>
            <a:r>
              <a:rPr lang="it-IT" i="1" u="sng" dirty="0" smtClean="0"/>
              <a:t>di</a:t>
            </a:r>
            <a:r>
              <a:rPr lang="it-IT" dirty="0" smtClean="0"/>
              <a:t> privacy sarà il 4 settembre…”</a:t>
            </a:r>
          </a:p>
          <a:p>
            <a:pPr marL="0" indent="0">
              <a:buNone/>
            </a:pPr>
            <a:r>
              <a:rPr lang="it-IT" dirty="0" smtClean="0"/>
              <a:t>“Ieri già partita </a:t>
            </a:r>
            <a:r>
              <a:rPr lang="it-IT" i="1" u="sng" dirty="0" smtClean="0"/>
              <a:t>a</a:t>
            </a:r>
            <a:r>
              <a:rPr lang="it-IT" dirty="0" smtClean="0"/>
              <a:t> Puglia, torna 15 giorni”</a:t>
            </a:r>
          </a:p>
          <a:p>
            <a:pPr marL="0" indent="0">
              <a:buNone/>
            </a:pPr>
            <a:r>
              <a:rPr lang="it-IT" dirty="0" smtClean="0"/>
              <a:t>”ferro </a:t>
            </a:r>
            <a:r>
              <a:rPr lang="it-IT" i="1" u="sng" dirty="0" smtClean="0"/>
              <a:t>per</a:t>
            </a:r>
            <a:r>
              <a:rPr lang="it-IT" dirty="0" smtClean="0"/>
              <a:t> stiro”/ ferro da stiro – “sedia </a:t>
            </a:r>
            <a:r>
              <a:rPr lang="it-IT" i="1" u="sng" dirty="0" smtClean="0"/>
              <a:t>con</a:t>
            </a:r>
            <a:r>
              <a:rPr lang="it-IT" dirty="0" smtClean="0"/>
              <a:t> rotelle”/sedia a rotelle… ha un senso logico!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COME FARE? SPESSO L’UNICA SOLUZIONE E’ IMPARARE A MEMORIA!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40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</a:t>
            </a:r>
            <a:b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MALAPROPISMI </a:t>
            </a:r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PARONIMI: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Spesso gli alunni possono usare vocaboli esistenti che assomigliano ad altri nella forma ma che hanno significati diversi</a:t>
            </a:r>
          </a:p>
          <a:p>
            <a:pPr marL="0" indent="0">
              <a:buNone/>
            </a:pPr>
            <a:r>
              <a:rPr lang="it-IT" dirty="0" smtClean="0"/>
              <a:t>“Il serpente non cammina, ma </a:t>
            </a:r>
            <a:r>
              <a:rPr lang="it-IT" i="1" u="sng" dirty="0" smtClean="0"/>
              <a:t>struscia</a:t>
            </a:r>
            <a:r>
              <a:rPr lang="it-IT" dirty="0" smtClean="0"/>
              <a:t>” – “Il questionario lo posso lasciare </a:t>
            </a:r>
            <a:r>
              <a:rPr lang="it-IT" i="1" u="sng" dirty="0" smtClean="0"/>
              <a:t>omonimo</a:t>
            </a:r>
            <a:r>
              <a:rPr lang="it-IT" dirty="0" smtClean="0"/>
              <a:t>?”</a:t>
            </a:r>
          </a:p>
          <a:p>
            <a:pPr marL="0" indent="0">
              <a:buNone/>
            </a:pPr>
            <a:r>
              <a:rPr lang="it-IT" dirty="0" smtClean="0"/>
              <a:t>Oppure generare vocaboli alterati inesistenti</a:t>
            </a:r>
          </a:p>
          <a:p>
            <a:pPr marL="0" indent="0">
              <a:buNone/>
            </a:pPr>
            <a:r>
              <a:rPr lang="it-IT" dirty="0" smtClean="0"/>
              <a:t>“Sabato con mamma sono andato a </a:t>
            </a:r>
            <a:r>
              <a:rPr lang="it-IT" dirty="0" err="1" smtClean="0"/>
              <a:t>libroteca</a:t>
            </a:r>
            <a:r>
              <a:rPr lang="it-IT" dirty="0" smtClean="0"/>
              <a:t>”</a:t>
            </a:r>
          </a:p>
          <a:p>
            <a:pPr marL="0" indent="0">
              <a:buNone/>
            </a:pPr>
            <a:r>
              <a:rPr lang="it-IT" dirty="0" smtClean="0"/>
              <a:t>Oppure generare ipercorrettismi</a:t>
            </a:r>
          </a:p>
          <a:p>
            <a:pPr marL="0" indent="0">
              <a:buNone/>
            </a:pPr>
            <a:r>
              <a:rPr lang="it-IT" dirty="0" smtClean="0"/>
              <a:t>“Elefante-</a:t>
            </a:r>
            <a:r>
              <a:rPr lang="it-IT" dirty="0" err="1" smtClean="0"/>
              <a:t>elefanta</a:t>
            </a:r>
            <a:r>
              <a:rPr lang="it-IT" dirty="0" smtClean="0"/>
              <a:t> (elefantessa) – leone-</a:t>
            </a:r>
            <a:r>
              <a:rPr lang="it-IT" dirty="0" err="1" smtClean="0"/>
              <a:t>leona</a:t>
            </a:r>
            <a:r>
              <a:rPr lang="it-IT" dirty="0"/>
              <a:t> </a:t>
            </a:r>
            <a:r>
              <a:rPr lang="it-IT" dirty="0" smtClean="0"/>
              <a:t>(leonessa)…. La mia </a:t>
            </a:r>
            <a:r>
              <a:rPr lang="it-IT" dirty="0" err="1" smtClean="0"/>
              <a:t>gattessa</a:t>
            </a:r>
            <a:r>
              <a:rPr lang="it-IT" dirty="0" smtClean="0"/>
              <a:t> dorme con me”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04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</a:t>
            </a:r>
            <a:b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MALAPROPISMI </a:t>
            </a:r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PARONIMI 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(2): </a:t>
            </a: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Di nuovo, purtroppo, l’unica soluzione è imparare a memoria quali animali hanno il femminile  in “a” o “essa”, quelli che lo lasciano inalterato “canguro” quelli che lo cambiano con un’altr</a:t>
            </a:r>
            <a:r>
              <a:rPr lang="it-IT" dirty="0"/>
              <a:t>a</a:t>
            </a:r>
            <a:r>
              <a:rPr lang="it-IT" dirty="0" smtClean="0"/>
              <a:t> parola “cagna”…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EX: panettaio (panettiere) – (fornaio) e allora giornalaio??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Memoria acustica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9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</a:t>
            </a:r>
            <a:b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omofoni/omografi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it-IT" dirty="0" smtClean="0"/>
              <a:t>“Quello che </a:t>
            </a:r>
            <a:r>
              <a:rPr lang="it-IT" i="1" u="sng" dirty="0" smtClean="0"/>
              <a:t>lessi</a:t>
            </a:r>
            <a:r>
              <a:rPr lang="it-IT" dirty="0" smtClean="0"/>
              <a:t> non  mi piacque”</a:t>
            </a:r>
          </a:p>
          <a:p>
            <a:pPr marL="0" indent="0">
              <a:buNone/>
            </a:pPr>
            <a:r>
              <a:rPr lang="it-IT" dirty="0" smtClean="0"/>
              <a:t>“non mi piacciono i cavoli </a:t>
            </a:r>
            <a:r>
              <a:rPr lang="it-IT" i="1" u="sng" dirty="0" smtClean="0"/>
              <a:t>lessi</a:t>
            </a:r>
            <a:r>
              <a:rPr lang="it-IT" dirty="0" smtClean="0"/>
              <a:t>”</a:t>
            </a:r>
          </a:p>
          <a:p>
            <a:pPr marL="0" indent="0">
              <a:buNone/>
            </a:pPr>
            <a:r>
              <a:rPr lang="it-IT" dirty="0" smtClean="0"/>
              <a:t>Probabilmente l’alunno sordo conosce meglio il significato dell’aggettivo e rischia di andare in confusione pensando “quello che bolliti - cotti in acqua non mi piacque”</a:t>
            </a:r>
          </a:p>
          <a:p>
            <a:pPr marL="0" indent="0">
              <a:buNone/>
            </a:pPr>
            <a:r>
              <a:rPr lang="it-IT" dirty="0" smtClean="0"/>
              <a:t>Non sempre il contesto è di sufficiente aiuto per l’alunno sordo per disambiguare i significati di due parole all’apparenza identiche</a:t>
            </a:r>
          </a:p>
        </p:txBody>
      </p:sp>
    </p:spTree>
    <p:extLst>
      <p:ext uri="{BB962C8B-B14F-4D97-AF65-F5344CB8AC3E}">
        <p14:creationId xmlns:p14="http://schemas.microsoft.com/office/powerpoint/2010/main" val="17921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relazione A SCUOLA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Isolamento </a:t>
            </a:r>
          </a:p>
          <a:p>
            <a:pPr eaLnBrk="1" hangingPunct="1"/>
            <a:r>
              <a:rPr lang="it-IT" altLang="it-IT" smtClean="0"/>
              <a:t>Poca attenzione o partecipazione</a:t>
            </a:r>
          </a:p>
          <a:p>
            <a:pPr eaLnBrk="1" hangingPunct="1"/>
            <a:r>
              <a:rPr lang="it-IT" altLang="it-IT" smtClean="0"/>
              <a:t>Attegg. Aggressivi/autolesionismo</a:t>
            </a:r>
          </a:p>
          <a:p>
            <a:pPr eaLnBrk="1" hangingPunct="1"/>
            <a:r>
              <a:rPr lang="it-IT" altLang="it-IT" smtClean="0"/>
              <a:t>Rifiuto dell’insegnante sostegno</a:t>
            </a:r>
          </a:p>
          <a:p>
            <a:pPr eaLnBrk="1" hangingPunct="1"/>
            <a:r>
              <a:rPr lang="it-IT" altLang="it-IT" smtClean="0"/>
              <a:t>Pigrizia </a:t>
            </a:r>
          </a:p>
          <a:p>
            <a:pPr eaLnBrk="1" hangingPunct="1"/>
            <a:endParaRPr lang="it-IT" altLang="it-IT" smtClean="0"/>
          </a:p>
          <a:p>
            <a:pPr eaLnBrk="1" hangingPunct="1">
              <a:buFontTx/>
              <a:buNone/>
            </a:pPr>
            <a:endParaRPr lang="it-IT" altLang="it-IT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ANALIZZIAMO… </a:t>
            </a:r>
            <a:b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(rigidità lessicale)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Giovanni è passato per il bosco</a:t>
            </a:r>
          </a:p>
          <a:p>
            <a:pPr marL="0" indent="0">
              <a:buNone/>
            </a:pPr>
            <a:r>
              <a:rPr lang="it-IT" dirty="0"/>
              <a:t>Ho passato tre giorni col mal di </a:t>
            </a:r>
            <a:r>
              <a:rPr lang="it-IT" dirty="0" smtClean="0"/>
              <a:t>testa</a:t>
            </a:r>
          </a:p>
          <a:p>
            <a:pPr marL="0" indent="0">
              <a:buNone/>
            </a:pPr>
            <a:r>
              <a:rPr lang="it-IT" dirty="0" smtClean="0"/>
              <a:t>Il mal di testa mi è passato dopo tre giorni</a:t>
            </a:r>
          </a:p>
          <a:p>
            <a:pPr marL="0" indent="0">
              <a:buNone/>
            </a:pPr>
            <a:r>
              <a:rPr lang="it-IT" dirty="0" smtClean="0"/>
              <a:t>Questo cibo è passato</a:t>
            </a:r>
          </a:p>
          <a:p>
            <a:pPr marL="0" indent="0">
              <a:buNone/>
            </a:pPr>
            <a:r>
              <a:rPr lang="it-IT" dirty="0" smtClean="0"/>
              <a:t>Giovanni è passato per uno sciocco</a:t>
            </a:r>
          </a:p>
          <a:p>
            <a:pPr marL="0" indent="0">
              <a:buNone/>
            </a:pPr>
            <a:r>
              <a:rPr lang="it-IT" dirty="0" smtClean="0"/>
              <a:t>Hai passato l’esame?</a:t>
            </a:r>
          </a:p>
          <a:p>
            <a:pPr marL="0" indent="0">
              <a:buNone/>
            </a:pPr>
            <a:r>
              <a:rPr lang="it-IT" dirty="0" smtClean="0"/>
              <a:t>Sara ha passato la verdura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Mia nonna va a letto con le galline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Sara ha mangiato la foglia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DIFFICOLTA’ SUL PIANO SINTATTICO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Difficoltà a riconoscere l’ordine </a:t>
            </a:r>
            <a:r>
              <a:rPr lang="it-IT" dirty="0"/>
              <a:t>g</a:t>
            </a:r>
            <a:r>
              <a:rPr lang="it-IT" dirty="0" smtClean="0"/>
              <a:t>iusto delle parole, in particolare con frasi passive, relative, negative, condizionali, interrogative, pronominalizzate, particolarmente lunghe e con  molti incisi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Immaginiamo le difficoltà con la punteggiatura…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COME L’AVETE IMPARATA VOI?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Uno studio di </a:t>
            </a:r>
            <a:r>
              <a:rPr lang="it-IT" dirty="0" err="1" smtClean="0"/>
              <a:t>Teruggi</a:t>
            </a:r>
            <a:r>
              <a:rPr lang="it-IT" dirty="0" smtClean="0"/>
              <a:t> (2008) evidenzia che essa compaia inizialmente senza ordine, scompaia quando ci si concentra su altri aspetti della scrittura (leggibilità, decifrabilità </a:t>
            </a:r>
            <a:r>
              <a:rPr lang="it-IT" dirty="0" err="1" smtClean="0"/>
              <a:t>ecc</a:t>
            </a:r>
            <a:r>
              <a:rPr lang="it-IT" dirty="0" smtClean="0"/>
              <a:t> …) e ricompaia poi in crescita progressiva a partire dal punto finale di frase procedendo piano piano a scandire le parti interne del testo. Esistono elementi di ancoraggio per la punteggiatura: i discorsi diretti, le sequenze temporali e di argomenti, gli elenchi.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2586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DIFFICOLTA’ SUL PIANO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SINTATTICO</a:t>
            </a:r>
            <a:b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(contesto comunicativo)</a:t>
            </a:r>
            <a:endParaRPr lang="it-IT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IO passato tua stanza perché noi appuntamento ma lei non c’eri e non avvisato a me. IO aspettato tanto. Io perso ora italiano e matematica ma lei non arrivare. IO non sapevo cosa fare e andato via. C’è diario con firma padre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/>
              <a:t>(Studente sordo di quinta superiore)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CHE IMPRESSIONE AVETE?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03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DIFFICOLTA’ SUL PIANO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SINTATTICO</a:t>
            </a:r>
            <a:b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(DIVERSI GENERI TESTUALI)</a:t>
            </a:r>
            <a:endParaRPr lang="it-IT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Cara assicurazione,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Ieri io incidente, sai? Ero in macchina e spaventato forte perché un’altra macchina incidente me proprio lato guidatore. Io ero destra quindi ragione.  Quando appuntamento perito? Macchina porta sinistra tutto rotto.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Ciao aspetto notizie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/>
              <a:t>(Studente sordo di scuola superiore)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CHE IMPRESSIONE AVETE?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Ricordiamoci 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sempre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(1)</a:t>
            </a:r>
            <a:endParaRPr lang="it-IT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it-IT" dirty="0" smtClean="0"/>
              <a:t>Esposizione precoce ai testi </a:t>
            </a:r>
            <a:r>
              <a:rPr lang="it-IT" dirty="0" smtClean="0">
                <a:hlinkClick r:id="" action="ppaction://hlinkshowjump?jump=nextslide"/>
              </a:rPr>
              <a:t>SCRITTI</a:t>
            </a:r>
            <a:endParaRPr lang="it-IT" dirty="0" smtClean="0"/>
          </a:p>
          <a:p>
            <a:pPr>
              <a:buFont typeface="Arial" charset="0"/>
              <a:buChar char="•"/>
            </a:pPr>
            <a:r>
              <a:rPr lang="it-IT" dirty="0" smtClean="0"/>
              <a:t>Mai dare per scontate le regole linguistiche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Mai dare per scontate le conoscenze enciclopediche (pesci-</a:t>
            </a:r>
            <a:r>
              <a:rPr lang="it-IT" dirty="0" err="1" smtClean="0"/>
              <a:t>mammferi</a:t>
            </a:r>
            <a:r>
              <a:rPr lang="it-IT" dirty="0" smtClean="0"/>
              <a:t>-delfino?)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Far </a:t>
            </a:r>
            <a:r>
              <a:rPr lang="it-IT" dirty="0"/>
              <a:t>p</a:t>
            </a:r>
            <a:r>
              <a:rPr lang="it-IT" dirty="0" smtClean="0"/>
              <a:t>assare i contenuti, non solo la forma della lingua, del resto siamo a scuola…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Valutare le produzioni scritte su due livelli: quello della forma e quello dei contenuti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Ricordarsi che molti degli errori in produzione sono riconducibili al pensiero visivo delle persone sorde e la modalità, sempre visiva, con cui si organizza il discorso</a:t>
            </a:r>
          </a:p>
          <a:p>
            <a:pPr>
              <a:buFont typeface="Arial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613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Ricordiamoci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sempre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(2)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è solo la sordità in sé ad inficiare la produzione scritta e la comprensione di un testo,  ma ne sono responsabili anche la poca familiarità con i testi ed una scarsa abitudine alla lettura</a:t>
            </a:r>
          </a:p>
          <a:p>
            <a:r>
              <a:rPr lang="it-IT" dirty="0" smtClean="0"/>
              <a:t>Valutazione </a:t>
            </a:r>
            <a:r>
              <a:rPr lang="it-IT" dirty="0"/>
              <a:t>accurata delle competenze possedute dallo studente al fine di proporre dei compiti che si collochino, come </a:t>
            </a:r>
            <a:r>
              <a:rPr lang="it-IT" dirty="0" err="1"/>
              <a:t>Vygotskij</a:t>
            </a:r>
            <a:r>
              <a:rPr lang="it-IT" dirty="0"/>
              <a:t> ci insegna, nella zona di sviluppo prossimale del bambino, cioè̀ che siano leggermente più avanzati rispetto alle sue attuali competenze ma fattibili con uno </a:t>
            </a:r>
            <a:r>
              <a:rPr lang="it-IT" i="1" dirty="0" err="1"/>
              <a:t>scaffolding</a:t>
            </a:r>
            <a:r>
              <a:rPr lang="it-IT" i="1" dirty="0"/>
              <a:t> </a:t>
            </a:r>
            <a:r>
              <a:rPr lang="it-IT" dirty="0"/>
              <a:t>da parte dell’adulto o dei compagni più̀ esperti in tale compito nell’ottica di un apprendimento cooperativo (Pontecorvo et al., 1991).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51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Ricordiamoci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sempre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(3)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Anche la scrittura dovrà essere un’attività piacevole, mirante alla condivisione e finalizzata al piacere di scrivere e di condividere, al di là della paura dell’errore.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Ogni scrittura dovrà  essere “</a:t>
            </a:r>
            <a:r>
              <a:rPr lang="it-IT" dirty="0" err="1" smtClean="0"/>
              <a:t>celabrated</a:t>
            </a:r>
            <a:r>
              <a:rPr lang="it-IT" dirty="0" smtClean="0"/>
              <a:t>” </a:t>
            </a:r>
            <a:r>
              <a:rPr lang="it-IT" sz="2000" dirty="0" smtClean="0"/>
              <a:t>(Livingston): </a:t>
            </a:r>
            <a:r>
              <a:rPr lang="it-IT" dirty="0" smtClean="0"/>
              <a:t>lodata e festeggiata, sempre incoraggiata.. Di fronte a  una produzione non standard, questa va accettata se comprensibile e funzionale al proseguo del dialogo, altrimenti basterà dire “non ho capito la frase” (</a:t>
            </a:r>
            <a:r>
              <a:rPr lang="it-IT" dirty="0" err="1" smtClean="0"/>
              <a:t>Teruggi</a:t>
            </a:r>
            <a:r>
              <a:rPr lang="it-IT" dirty="0" smtClean="0"/>
              <a:t> 2001)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 smtClean="0"/>
              <a:t>Scrivere è un modo di parlare senza essere interrotti (Jules Renard)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248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Ricordiamoci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sempre </a:t>
            </a:r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(3)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Quando nascono i primi testi, non è appropriato correggere e proporre di riscrivere. Non permettiamo che venga meno l’elemento emotivo che invita a scrivere altrimenti si creerà disaffezione per la scrittura.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Al contrario facciamo  sentire a loro agio gli studenti sordi, lasciamoli autonomi nella creazione senza imporre il modello di correttezza degli udenti.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Gestione degli errori:  avviene correttamente in un clima rilassato e “democratico”. Partiamo, magari, dall’analisi di un testo scritto dall’insegnante ed invitiamo gli alunni a fare osservazioni su di esso.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Poi potranno essere i compagni a suggerire un miglioramento del testo dell’alunno sordo. LETTURA  CONDIVISA – DIALOGO CON L’AUTORE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1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45066"/>
              </p:ext>
            </p:extLst>
          </p:nvPr>
        </p:nvGraphicFramePr>
        <p:xfrm>
          <a:off x="-1" y="0"/>
          <a:ext cx="12192000" cy="6867836"/>
        </p:xfrm>
        <a:graphic>
          <a:graphicData uri="http://schemas.openxmlformats.org/drawingml/2006/table">
            <a:tbl>
              <a:tblPr/>
              <a:tblGrid>
                <a:gridCol w="2822518"/>
                <a:gridCol w="3321231"/>
                <a:gridCol w="3342453"/>
                <a:gridCol w="2705798"/>
              </a:tblGrid>
              <a:tr h="2949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/>
                      </a:r>
                      <a:br>
                        <a:rPr lang="it-IT" sz="1000" dirty="0">
                          <a:effectLst/>
                        </a:rPr>
                      </a:b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LESSICO</a:t>
                      </a:r>
                      <a:endParaRPr lang="it-IT" sz="1000" dirty="0">
                        <a:effectLst/>
                        <a:latin typeface="Times New Roman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/>
                      </a:r>
                      <a:br>
                        <a:rPr lang="it-IT" sz="1000" dirty="0">
                          <a:effectLst/>
                        </a:rPr>
                      </a:b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SINTASSI</a:t>
                      </a:r>
                      <a:endParaRPr lang="it-IT" sz="1000" dirty="0">
                        <a:effectLst/>
                        <a:latin typeface="Times New Roman" charset="0"/>
                      </a:endParaRPr>
                    </a:p>
                  </a:txBody>
                  <a:tcPr marL="24234" marR="24234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/>
                      </a:r>
                      <a:br>
                        <a:rPr lang="it-IT" sz="1000" dirty="0">
                          <a:effectLst/>
                        </a:rPr>
                      </a:b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ORGANIZZAZIONE DELLE INFORMAZIONI</a:t>
                      </a:r>
                      <a:endParaRPr lang="it-IT" sz="1000" dirty="0">
                        <a:effectLst/>
                        <a:latin typeface="Times New Roman" charset="0"/>
                      </a:endParaRPr>
                    </a:p>
                  </a:txBody>
                  <a:tcPr marL="24234" marR="24234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/>
                      </a:r>
                      <a:br>
                        <a:rPr lang="it-IT" sz="1000" dirty="0">
                          <a:effectLst/>
                        </a:rPr>
                      </a:b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ASPETTI GRAFICI</a:t>
                      </a:r>
                      <a:endParaRPr lang="it-IT" sz="1000" dirty="0">
                        <a:effectLst/>
                        <a:latin typeface="Times New Roman" charset="0"/>
                      </a:endParaRPr>
                    </a:p>
                  </a:txBody>
                  <a:tcPr marL="24234" marR="24234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3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Uso parole a) comuni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 brevi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 concrete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d) precise, </a:t>
                      </a:r>
                      <a:r>
                        <a:rPr lang="it-IT" sz="8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diret</a:t>
                      </a: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e) italiane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Evitare a) forme figurate e b) espressioni idiomatiche non di uso comune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Sostituire le nominalizzazioni con i corrispondenti verbi primitivi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Introdurre gradualmente le parole nuove (una per paragrafo)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Spiegare le parole nuove attraverso nozioni e termini già familiari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09575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inserendo la spiegazione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095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nel testo = quando la spiegazione è breve e non interrompe il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flusso informativo della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frase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 creando uno spazio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apposito – nota a piè di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pagina, riquadro 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margine- se la spiega-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zione è più lunga.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9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 spiegando il termine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9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anche con esempi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9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concreti e vicini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9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all’esperienza dello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9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4234" marR="24234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Frasi a) brevi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 a struttura S.V.O.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 massimo di 20 – 25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parole ( testi ad altissima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leggibilità = 10-15 parole)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Prevalenza di coordinazione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Subordinazione solo con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causali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finali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temporali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 senza interrompere le principali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Forma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attiva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personale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affermativa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Uso di verbi ai modi finiti, con predominanza del modo indicativo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Preferenza per tempi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presente (il più usato; se usato nei brani storici, indicare chiaramente le coordinate temporali)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passato prossimo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futuro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 usare: forme impersonali, frasi negative, forme passive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2C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2C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Attenzione alla coesione con legami evidenti: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ridondanza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forme piene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 uso dei pronomi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omissione costruzioni ellittiche (con </a:t>
                      </a:r>
                      <a:r>
                        <a:rPr lang="it-IT" sz="8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sogg</a:t>
                      </a: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o verbo sottointeso)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Segnalare i cambi di argomento con uso sistematico del punto e a capo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Esplicitare i passaggi di argomento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Attenzione ai connettivi testuali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Organizzazione dei contenuti atta a favorire la loro elaborazione cognitiva : a) dare alle idee un ordine uni-direzionale: ciascuna idea conduce a quella seguente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 organizzare le idee in maniera gerarchica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 fornire le informazioni di sfondo (prerequisiti)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Inserire titoli e sottotitoli per orientare il lettore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Abbondare con le informazioni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Uso della punteggiatura senza appesantire il testo; frequenza punto fermo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B02C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4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4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Termini nuovi evidenziati graficamente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Attenzione alla dimensione del corpo tipografico e alla scelta dei caratteri ( evitare ricorso continuo a grassetto, sottolineato, corsivo)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Attenzione alle caratteristiche del progetto grafico (uso degli spazi con la distribuzione del testo, uso spazi bianchi)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 esagerare con l’uso del colore o con l’abbondanza di immagini: distolgono l’attenzione del lettore dal testo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Cura nella selezione delle immagini e dei disegni: debbono essere assolutamente chiarificatrici dei concetti espressi.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Ricorso ad artifici grafici (schemi, tabelle, grafici…) che consentono di fissare anche visivamente le informazioni con essi messe in evidenza.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Organizzazione grafica del testo in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capitoli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paragrafi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      </a:t>
                      </a:r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{C}</a:t>
                      </a:r>
                    </a:p>
                    <a:p>
                      <a:r>
                        <a:rPr lang="it-IT" sz="8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sottoparagrafi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Uso dell’ ”a capo rientrato”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it-IT" sz="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Uso di interlinea bianca tra una sezione e l’altra del testo</a:t>
                      </a:r>
                      <a:endParaRPr lang="it-IT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304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2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2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3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olo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STRATEGIA E METODI DELLA DIDATTICA PER GLI STUDENTI SORDI </a:t>
            </a:r>
            <a:r>
              <a:rPr lang="it-IT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(1)</a:t>
            </a:r>
          </a:p>
        </p:txBody>
      </p:sp>
      <p:sp>
        <p:nvSpPr>
          <p:cNvPr id="35844" name="Segnaposto contenut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altLang="it-IT" sz="2000" dirty="0"/>
              <a:t>R</a:t>
            </a:r>
            <a:r>
              <a:rPr lang="it-IT" altLang="it-IT" sz="2000" dirty="0" smtClean="0"/>
              <a:t>idurre gli stimoli uditivi di sottofondo</a:t>
            </a:r>
          </a:p>
          <a:p>
            <a:r>
              <a:rPr lang="it-IT" altLang="it-IT" sz="2000" dirty="0"/>
              <a:t>M</a:t>
            </a:r>
            <a:r>
              <a:rPr lang="it-IT" altLang="it-IT" sz="2000" dirty="0" smtClean="0"/>
              <a:t>ettere l’alunno in una posizione che gli garantisca una buona visuale della classe</a:t>
            </a:r>
          </a:p>
          <a:p>
            <a:r>
              <a:rPr lang="it-IT" altLang="it-IT" sz="2000" dirty="0"/>
              <a:t>C</a:t>
            </a:r>
            <a:r>
              <a:rPr lang="it-IT" altLang="it-IT" sz="2000" dirty="0" smtClean="0"/>
              <a:t>onsentire all’alunno di spostarsi durante la giornata scolastica</a:t>
            </a:r>
          </a:p>
          <a:p>
            <a:r>
              <a:rPr lang="it-IT" altLang="it-IT" sz="2000" dirty="0" smtClean="0"/>
              <a:t>Dilatare i tempi della lezione e aumentare le pause</a:t>
            </a:r>
          </a:p>
          <a:p>
            <a:r>
              <a:rPr lang="it-IT" altLang="it-IT" sz="2000" dirty="0"/>
              <a:t>U</a:t>
            </a:r>
            <a:r>
              <a:rPr lang="it-IT" altLang="it-IT" sz="2000" dirty="0" smtClean="0"/>
              <a:t>tilizzare il più possibile i canali visivo e tattile quando si presentano si spiegano e si rinforzano i concetti</a:t>
            </a:r>
          </a:p>
          <a:p>
            <a:r>
              <a:rPr lang="it-IT" altLang="it-IT" sz="2000" dirty="0"/>
              <a:t>U</a:t>
            </a:r>
            <a:r>
              <a:rPr lang="it-IT" altLang="it-IT" sz="2000" dirty="0" smtClean="0"/>
              <a:t>sare spesso oggetti reali, diagrammi, illustrazioni, modelli e materiali di manipolazione</a:t>
            </a:r>
          </a:p>
          <a:p>
            <a:r>
              <a:rPr lang="it-IT" altLang="it-IT" sz="2000" dirty="0"/>
              <a:t>F</a:t>
            </a:r>
            <a:r>
              <a:rPr lang="it-IT" altLang="it-IT" sz="2000" dirty="0" smtClean="0"/>
              <a:t>are ampio uso delle tecnologie</a:t>
            </a:r>
          </a:p>
          <a:p>
            <a:pPr lvl="1"/>
            <a:r>
              <a:rPr lang="it-IT" altLang="it-IT" sz="2000" dirty="0" smtClean="0"/>
              <a:t>videoregistratori</a:t>
            </a:r>
          </a:p>
          <a:p>
            <a:pPr lvl="1"/>
            <a:r>
              <a:rPr lang="it-IT" altLang="it-IT" sz="2000" dirty="0" smtClean="0"/>
              <a:t>computer</a:t>
            </a:r>
          </a:p>
          <a:p>
            <a:pPr lvl="1"/>
            <a:r>
              <a:rPr lang="it-IT" altLang="it-IT" sz="2000" dirty="0" smtClean="0"/>
              <a:t>LIM</a:t>
            </a:r>
          </a:p>
          <a:p>
            <a:pPr lvl="1"/>
            <a:r>
              <a:rPr lang="it-IT" altLang="it-IT" sz="2000" dirty="0" smtClean="0"/>
              <a:t>lavagna luminosa</a:t>
            </a:r>
          </a:p>
          <a:p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5768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STAR BENE A SCUOLA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a 5"/>
          <p:cNvGraphicFramePr/>
          <p:nvPr/>
        </p:nvGraphicFramePr>
        <p:xfrm>
          <a:off x="2024034" y="1397000"/>
          <a:ext cx="814393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0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olo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STRATEGIA E METODI DELLA DIDATTICA PER GLI STUDENTI SORDI 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(2)</a:t>
            </a:r>
            <a:endParaRPr lang="it-IT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8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200" dirty="0"/>
              <a:t>N</a:t>
            </a:r>
            <a:r>
              <a:rPr lang="it-IT" altLang="it-IT" sz="2200" dirty="0" smtClean="0"/>
              <a:t>el fornire istruzioni usare una comunicazione mimico gestuale</a:t>
            </a:r>
          </a:p>
          <a:p>
            <a:r>
              <a:rPr lang="it-IT" altLang="it-IT" sz="2200" dirty="0"/>
              <a:t>R</a:t>
            </a:r>
            <a:r>
              <a:rPr lang="it-IT" altLang="it-IT" sz="2200" dirty="0" smtClean="0"/>
              <a:t>ivolgersi direttamente all’ alunno senza coinvolgere inutilmente l’interprete</a:t>
            </a:r>
          </a:p>
          <a:p>
            <a:r>
              <a:rPr lang="it-IT" altLang="it-IT" sz="2200" dirty="0"/>
              <a:t>C</a:t>
            </a:r>
            <a:r>
              <a:rPr lang="it-IT" altLang="it-IT" sz="2200" dirty="0" smtClean="0"/>
              <a:t>oinvolgere lo studente nelle attività di classe al pari  dei compagni di classe</a:t>
            </a:r>
          </a:p>
          <a:p>
            <a:r>
              <a:rPr lang="it-IT" altLang="it-IT" sz="2200" dirty="0"/>
              <a:t>D</a:t>
            </a:r>
            <a:r>
              <a:rPr lang="it-IT" altLang="it-IT" sz="2200" dirty="0" smtClean="0"/>
              <a:t>urante le discussioni e le attività di gruppo identificare gli alunni chiamandoli per nome</a:t>
            </a:r>
          </a:p>
          <a:p>
            <a:r>
              <a:rPr lang="it-IT" altLang="it-IT" sz="2200" dirty="0"/>
              <a:t>R</a:t>
            </a:r>
            <a:r>
              <a:rPr lang="it-IT" altLang="it-IT" sz="2200" dirty="0" smtClean="0"/>
              <a:t>iassumere e ripetere domande e risposte delle conversazioni in classe</a:t>
            </a:r>
          </a:p>
          <a:p>
            <a:r>
              <a:rPr lang="it-IT" altLang="it-IT" sz="2200" dirty="0"/>
              <a:t>S</a:t>
            </a:r>
            <a:r>
              <a:rPr lang="it-IT" altLang="it-IT" sz="2200" dirty="0" smtClean="0"/>
              <a:t>crivere tutte le informazioni importanti alla lavagna o su dei fogli</a:t>
            </a:r>
          </a:p>
          <a:p>
            <a:r>
              <a:rPr lang="it-IT" altLang="it-IT" sz="2200" dirty="0"/>
              <a:t>A</a:t>
            </a:r>
            <a:r>
              <a:rPr lang="it-IT" altLang="it-IT" sz="2200" dirty="0" smtClean="0"/>
              <a:t>ssicurarsi che i materiali visivi siano sottotitolati</a:t>
            </a:r>
          </a:p>
          <a:p>
            <a:r>
              <a:rPr lang="it-IT" altLang="it-IT" sz="2200" dirty="0"/>
              <a:t>T</a:t>
            </a:r>
            <a:r>
              <a:rPr lang="it-IT" altLang="it-IT" sz="2200" dirty="0" smtClean="0"/>
              <a:t>otal </a:t>
            </a:r>
            <a:r>
              <a:rPr lang="it-IT" altLang="it-IT" sz="2200" dirty="0" err="1" smtClean="0"/>
              <a:t>comunication</a:t>
            </a:r>
            <a:endParaRPr lang="it-IT" altLang="it-IT" sz="2200" dirty="0" smtClean="0"/>
          </a:p>
          <a:p>
            <a:r>
              <a:rPr lang="it-IT" altLang="it-IT" sz="2200" dirty="0"/>
              <a:t>I</a:t>
            </a:r>
            <a:r>
              <a:rPr lang="it-IT" altLang="it-IT" sz="2200" dirty="0" smtClean="0"/>
              <a:t>mparare alcuni segni relativi al lessico base della propria disciplina</a:t>
            </a:r>
          </a:p>
          <a:p>
            <a:r>
              <a:rPr lang="it-IT" altLang="it-IT" sz="2200" dirty="0"/>
              <a:t>I</a:t>
            </a:r>
            <a:r>
              <a:rPr lang="it-IT" altLang="it-IT" sz="2200" dirty="0" smtClean="0"/>
              <a:t>nformare i compagni sulla sordità e sui modi migliori per interagire con gli amici sordi</a:t>
            </a:r>
          </a:p>
          <a:p>
            <a:pPr>
              <a:buFont typeface="Arial" panose="020B0604020202020204" pitchFamily="34" charset="0"/>
              <a:buNone/>
            </a:pPr>
            <a:endParaRPr lang="it-IT" altLang="it-IT" sz="2200" dirty="0" smtClean="0"/>
          </a:p>
          <a:p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26409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olo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STRATEGIA E METODI DELLA DIDATTICA PER GLI STUDENTI SORDI (3)</a:t>
            </a:r>
          </a:p>
        </p:txBody>
      </p:sp>
      <p:sp>
        <p:nvSpPr>
          <p:cNvPr id="37892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z="3200" dirty="0" smtClean="0"/>
          </a:p>
          <a:p>
            <a:r>
              <a:rPr lang="it-IT" altLang="it-IT" sz="3200" dirty="0" smtClean="0"/>
              <a:t>Se l’alunno è sordo segnante istituire laboratori LIS per tutti i compagni, gli insegnanti ed il personale ATA</a:t>
            </a:r>
          </a:p>
          <a:p>
            <a:r>
              <a:rPr lang="it-IT" altLang="it-IT" sz="3200" dirty="0"/>
              <a:t>U</a:t>
            </a:r>
            <a:r>
              <a:rPr lang="it-IT" altLang="it-IT" sz="3200" dirty="0" smtClean="0"/>
              <a:t>sare la modalità dell’anticipazione come buona prassi nella vita di classe</a:t>
            </a:r>
          </a:p>
          <a:p>
            <a:r>
              <a:rPr lang="it-IT" altLang="it-IT" sz="3200" dirty="0"/>
              <a:t>S</a:t>
            </a:r>
            <a:r>
              <a:rPr lang="it-IT" altLang="it-IT" sz="3200" dirty="0" smtClean="0"/>
              <a:t>cegliere accuratamente i </a:t>
            </a:r>
            <a:r>
              <a:rPr lang="it-IT" altLang="it-IT" sz="3200" dirty="0" smtClean="0">
                <a:hlinkClick r:id="" action="ppaction://hlinkshowjump?jump=nextslide"/>
              </a:rPr>
              <a:t>libri di testo </a:t>
            </a:r>
            <a:r>
              <a:rPr lang="it-IT" altLang="it-IT" sz="3200" dirty="0" smtClean="0"/>
              <a:t>in equipe</a:t>
            </a:r>
          </a:p>
          <a:p>
            <a:pPr>
              <a:buFont typeface="Arial" panose="020B0604020202020204" pitchFamily="34" charset="0"/>
              <a:buNone/>
            </a:pPr>
            <a:endParaRPr lang="it-IT" altLang="it-IT" sz="1800" dirty="0" smtClean="0"/>
          </a:p>
          <a:p>
            <a:endParaRPr lang="it-IT" altLang="it-IT" sz="1400" dirty="0" smtClean="0"/>
          </a:p>
          <a:p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8103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3343" y="500062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FOCUS SULLA SCELTA DEI </a:t>
            </a: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" action="ppaction://hlinkshowjump?jump=previousslide"/>
              </a:rPr>
              <a:t>LIBRI DI TESTO</a:t>
            </a: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CHE CARATTERISTICHE?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Buona organizzazione del testo: visivamente chiara e che permetta la comprensione degli argomenti base</a:t>
            </a:r>
          </a:p>
          <a:p>
            <a:r>
              <a:rPr lang="it-IT" dirty="0" smtClean="0"/>
              <a:t>Supporti visivi coerenti: immagini che confermino il testo</a:t>
            </a:r>
          </a:p>
          <a:p>
            <a:r>
              <a:rPr lang="it-IT" dirty="0" smtClean="0"/>
              <a:t>Lessico e sintassi di agevole lettura e comprensione: parole brevi, d’uso comune, italiane, concrete, precise, non specialistiche, non appartenenti a frasi congelate/stereotipate; frasi coordinate, di forma attiva, affermativa, personale, con verbi all’indicativo e nei tempi presente, passato prossimo, futuro semplice, forma esplicita (Piemontese 1996)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FOCUS SULLA SCELTA DEI LIBRI DI TESTO: CHE CARATTERISTICHE? 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Glossari, riassunti e mappe di supporto allo studio autonomo</a:t>
            </a:r>
          </a:p>
          <a:p>
            <a:r>
              <a:rPr lang="it-IT" dirty="0" smtClean="0"/>
              <a:t>Contenuti multimediali accessibili: trascrizione di audio e sottotitoli di video, organizzazione ipertestuale (parole chiave in associazione tramite link, segmentazione del testo, vari livelli di approfondimento) sono possibili grazie alla digitalizzazione e favoriscono l’apprendimento.</a:t>
            </a:r>
          </a:p>
          <a:p>
            <a:r>
              <a:rPr lang="it-IT" dirty="0" smtClean="0"/>
              <a:t>TESTI “facilitati”, “adattati”, “semplificati” per stranieri o per alunni con difficoltà di apprendimento? Da valutare… ma non devono essere percepiti come stigmatizzanti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8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FOCUS SULLA SCELTA DEI LIBRI DI TESTO: CHE CARATTERISTICHE?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Testi che prevedano un’anticipazione dei contenuti e con attività finalizzate alla loro comprensione (ex: introduzione al lessico o attivazione di conoscenze pregresse cui agganciare quelle da acquisire con associazione tra elementi visivi e verbali)</a:t>
            </a:r>
          </a:p>
          <a:p>
            <a:r>
              <a:rPr lang="it-IT" dirty="0" smtClean="0"/>
              <a:t>Testo autentico ed attività plurilingue, anche LIS, cosicché gli alunni con italiano L2 possono contestualizzare più facilmente con la successiva lettura del testo autentico e gli studenti con italiano L1 entrano in contatto con altre lingue</a:t>
            </a:r>
          </a:p>
        </p:txBody>
      </p:sp>
    </p:spTree>
    <p:extLst>
      <p:ext uri="{BB962C8B-B14F-4D97-AF65-F5344CB8AC3E}">
        <p14:creationId xmlns:p14="http://schemas.microsoft.com/office/powerpoint/2010/main" val="16127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FOCUS SULLA SCELTA DEI LIBRI DI TESTO: CHE CARATTERISTICHE? 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 dizionari: quali sono </a:t>
            </a:r>
            <a:r>
              <a:rPr lang="it-IT" dirty="0"/>
              <a:t>l</a:t>
            </a:r>
            <a:r>
              <a:rPr lang="it-IT" dirty="0" smtClean="0"/>
              <a:t>e parole più diffuse in italiano?</a:t>
            </a:r>
          </a:p>
          <a:p>
            <a:pPr marL="0" indent="0">
              <a:buNone/>
            </a:pPr>
            <a:r>
              <a:rPr lang="it-IT" dirty="0" smtClean="0"/>
              <a:t>LESSICO ITALIANO DI FREQUENZA (LIF), LESSICO DI FREQUENZA DELL’ITALIANO PARLATO (LIP), LESSICO DI FREQUENZA DELL’ITALIANO SCRITTO (COLFIS) </a:t>
            </a:r>
            <a:r>
              <a:rPr lang="it-IT" dirty="0" smtClean="0">
                <a:hlinkClick r:id="rId2"/>
              </a:rPr>
              <a:t>http://esploracolfis.sns.it/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LESSICO DI FREQUENZA ITALIANO INFANTILE</a:t>
            </a:r>
          </a:p>
          <a:p>
            <a:pPr marL="0" indent="0">
              <a:buNone/>
            </a:pPr>
            <a:r>
              <a:rPr lang="it-IT" dirty="0" smtClean="0"/>
              <a:t>DIZIONARIO DI BASE DELLA LINGUA ITALIANA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76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STRATEGIA E METODI DELLA DIDATTICA PER GLI STUDENTI SORDI </a:t>
            </a:r>
            <a:r>
              <a:rPr lang="it-IT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(4)</a:t>
            </a:r>
            <a:endParaRPr 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 smtClean="0"/>
          </a:p>
          <a:p>
            <a:r>
              <a:rPr lang="it-IT" altLang="it-IT" dirty="0" smtClean="0"/>
              <a:t>Consegnare prima della lezione il materiale ad interpreti, insegnanti di sostegno e assistenti alla comunicazione: la precisione concettuale è fondamentale per scegliere il modo più adeguato di trasmettere l’informazione</a:t>
            </a:r>
          </a:p>
          <a:p>
            <a:r>
              <a:rPr lang="it-IT" altLang="it-IT" dirty="0"/>
              <a:t>U</a:t>
            </a:r>
            <a:r>
              <a:rPr lang="it-IT" altLang="it-IT" dirty="0" smtClean="0"/>
              <a:t>so di lavagne condivise</a:t>
            </a:r>
          </a:p>
          <a:p>
            <a:r>
              <a:rPr lang="it-IT" altLang="it-IT" dirty="0"/>
              <a:t>I</a:t>
            </a:r>
            <a:r>
              <a:rPr lang="it-IT" altLang="it-IT" dirty="0" smtClean="0"/>
              <a:t>ntrodurre le lezioni con organizzatori anticipati: schemi dei principali argomenti ed ampio uso delle mappe concettuali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olo 5"/>
          <p:cNvSpPr>
            <a:spLocks noGrp="1"/>
          </p:cNvSpPr>
          <p:nvPr>
            <p:ph type="title"/>
          </p:nvPr>
        </p:nvSpPr>
        <p:spPr>
          <a:xfrm>
            <a:off x="1981200" y="214314"/>
            <a:ext cx="8229600" cy="928671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Organizzatore anticipato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214438"/>
            <a:ext cx="68008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CasellaDiTesto 6"/>
          <p:cNvSpPr txBox="1">
            <a:spLocks noChangeArrowheads="1"/>
          </p:cNvSpPr>
          <p:nvPr/>
        </p:nvSpPr>
        <p:spPr bwMode="auto">
          <a:xfrm>
            <a:off x="1809751" y="6232525"/>
            <a:ext cx="5072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b="1"/>
              <a:t>FONTE: Gli organizzatori anticipati: rappresentazioni visive delle idee chiave - </a:t>
            </a:r>
            <a:r>
              <a:rPr lang="it-IT" altLang="it-IT" sz="1000"/>
              <a:t>BRAD W. BAXENDELL - </a:t>
            </a:r>
            <a:r>
              <a:rPr lang="it-IT" altLang="it-IT" sz="1000" i="1"/>
              <a:t>Norfolk Public Schools, Virginia - </a:t>
            </a:r>
            <a:r>
              <a:rPr lang="it-IT" altLang="it-IT" sz="1000" b="1"/>
              <a:t>Difficoltà di pprendimento - </a:t>
            </a:r>
            <a:r>
              <a:rPr lang="it-IT" altLang="it-IT" sz="1000" i="1"/>
              <a:t>Vol. 8, n. 4, aprile 2003 (pp. 475-488) -Edizioni Erickson Trento - ISSN 1123-928X</a:t>
            </a:r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19610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8572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QUAL E’ LA MAPPA GIUSTA?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43000"/>
            <a:ext cx="4286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43000"/>
            <a:ext cx="4429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CasellaDiTesto 6"/>
          <p:cNvSpPr txBox="1">
            <a:spLocks noChangeArrowheads="1"/>
          </p:cNvSpPr>
          <p:nvPr/>
        </p:nvSpPr>
        <p:spPr bwMode="auto">
          <a:xfrm>
            <a:off x="1809751" y="6357938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b="1" i="1"/>
              <a:t>Semplificazione del testo - Mappe concettuali - Valentina Dazzi – Effatà </a:t>
            </a:r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447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olo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STRATEGIA E METODI DELLA DIDATTICA PER GLI STUDENTI SORDI (4)</a:t>
            </a:r>
          </a:p>
        </p:txBody>
      </p:sp>
      <p:sp>
        <p:nvSpPr>
          <p:cNvPr id="40964" name="Segnaposto contenut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altLang="it-IT" sz="2200" dirty="0"/>
              <a:t>F</a:t>
            </a:r>
            <a:r>
              <a:rPr lang="it-IT" altLang="it-IT" sz="2200" dirty="0" smtClean="0"/>
              <a:t>ornire sintesi scritte della lezione</a:t>
            </a:r>
          </a:p>
          <a:p>
            <a:r>
              <a:rPr lang="it-IT" altLang="it-IT" sz="2200" dirty="0"/>
              <a:t>D</a:t>
            </a:r>
            <a:r>
              <a:rPr lang="it-IT" altLang="it-IT" sz="2200" dirty="0" smtClean="0"/>
              <a:t>are massima importanza alla letto-scrittura come canale comunicativo alternativo</a:t>
            </a:r>
          </a:p>
          <a:p>
            <a:pPr lvl="1"/>
            <a:r>
              <a:rPr lang="it-IT" altLang="it-IT" sz="2200" dirty="0" smtClean="0"/>
              <a:t>leggere ad alta voce segnando e mimando per i più piccoli</a:t>
            </a:r>
          </a:p>
          <a:p>
            <a:pPr lvl="1"/>
            <a:r>
              <a:rPr lang="it-IT" altLang="it-IT" sz="2200" dirty="0" smtClean="0"/>
              <a:t>far esercitare la lettura segnata</a:t>
            </a:r>
          </a:p>
          <a:p>
            <a:pPr lvl="1"/>
            <a:r>
              <a:rPr lang="it-IT" altLang="it-IT" sz="2200" dirty="0" smtClean="0"/>
              <a:t>abituare gli alunni all’uso della scrittura nella vita quotidiana (appunti, lista della spesa etc..)</a:t>
            </a:r>
          </a:p>
          <a:p>
            <a:pPr lvl="1"/>
            <a:r>
              <a:rPr lang="it-IT" altLang="it-IT" sz="2200" dirty="0" smtClean="0"/>
              <a:t>favorire la generalizzazione</a:t>
            </a:r>
          </a:p>
          <a:p>
            <a:r>
              <a:rPr lang="it-IT" altLang="it-IT" sz="2200" dirty="0"/>
              <a:t>S</a:t>
            </a:r>
            <a:r>
              <a:rPr lang="it-IT" altLang="it-IT" sz="2200" dirty="0" smtClean="0"/>
              <a:t>emplificazione del testo attraverso</a:t>
            </a:r>
          </a:p>
          <a:p>
            <a:pPr lvl="1"/>
            <a:r>
              <a:rPr lang="it-IT" altLang="it-IT" sz="2200" dirty="0" smtClean="0"/>
              <a:t>un’accurata analisi del testo</a:t>
            </a:r>
          </a:p>
          <a:p>
            <a:pPr lvl="1"/>
            <a:r>
              <a:rPr lang="it-IT" altLang="it-IT" sz="2200" dirty="0" smtClean="0"/>
              <a:t>estrapolazione dell’idea principale e delle parole chiave</a:t>
            </a:r>
          </a:p>
          <a:p>
            <a:pPr lvl="1"/>
            <a:r>
              <a:rPr lang="it-IT" altLang="it-IT" sz="2200" dirty="0" smtClean="0"/>
              <a:t>non riassumere ne’ parafrasare</a:t>
            </a:r>
          </a:p>
          <a:p>
            <a:pPr>
              <a:buFont typeface="Arial" panose="020B0604020202020204" pitchFamily="34" charset="0"/>
              <a:buNone/>
            </a:pPr>
            <a:endParaRPr lang="it-IT" altLang="it-IT" sz="2200" dirty="0" smtClean="0"/>
          </a:p>
          <a:p>
            <a:pPr>
              <a:buFont typeface="Arial" panose="020B0604020202020204" pitchFamily="34" charset="0"/>
              <a:buNone/>
            </a:pPr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28524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L’AGIO SCOLASTICO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FATTORE DI PROTEZIONE DELLA SALUTE MENTALE</a:t>
            </a:r>
          </a:p>
          <a:p>
            <a:r>
              <a:rPr lang="it-IT" altLang="it-IT" smtClean="0"/>
              <a:t>PREVENZIONE DEI COMPORTAMENTI DEVIANTI</a:t>
            </a:r>
          </a:p>
          <a:p>
            <a:r>
              <a:rPr lang="it-IT" altLang="it-IT" smtClean="0"/>
              <a:t>PREDIZIONE DEL SUCCESSO SCOLASTICO</a:t>
            </a:r>
          </a:p>
          <a:p>
            <a:endParaRPr lang="it-IT" altLang="it-IT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"/>
          <p:cNvGrpSpPr/>
          <p:nvPr/>
        </p:nvGrpSpPr>
        <p:grpSpPr>
          <a:xfrm>
            <a:off x="1809720" y="928670"/>
            <a:ext cx="2878518" cy="5357850"/>
            <a:chOff x="0" y="1857398"/>
            <a:chExt cx="2878518" cy="3780498"/>
          </a:xfrm>
          <a:scene3d>
            <a:camera prst="orthographicFront"/>
            <a:lightRig rig="flat" dir="t"/>
          </a:scene3d>
        </p:grpSpPr>
        <p:sp>
          <p:nvSpPr>
            <p:cNvPr id="5" name="Rettangolo 4"/>
            <p:cNvSpPr/>
            <p:nvPr/>
          </p:nvSpPr>
          <p:spPr>
            <a:xfrm>
              <a:off x="0" y="1857398"/>
              <a:ext cx="2878518" cy="3780498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0" y="1857398"/>
              <a:ext cx="2878518" cy="37804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LONGOBARDI GIUNGONO IN ITALIA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Verso la metà del VI secolo i longobardi, una popolazione di origine germanica, occuparono vari territori dell’Italia del nord. Quando, nel 568 il re longobardo Alboino si presentò ai confini nord occidentali d’Italia, i bizantini opposero una debole resistenza e furono sconfitti, mentre le popolazioni locali, che avevano subito il governo avido e dispotico di Bisanzio, rimasero quasi indifferenti. I bizantini si ritirarono lungo le fasce costiere dell’Adriatico e del Tirreno: in tal modo poterono conservare i principali porti della penisola e quindi il collegamento con Bisanzio e il dominio incontrastato sul commercio marittimo</a:t>
              </a:r>
            </a:p>
          </p:txBody>
        </p:sp>
      </p:grpSp>
      <p:grpSp>
        <p:nvGrpSpPr>
          <p:cNvPr id="3" name="Gruppo 6"/>
          <p:cNvGrpSpPr/>
          <p:nvPr/>
        </p:nvGrpSpPr>
        <p:grpSpPr>
          <a:xfrm>
            <a:off x="4809141" y="928670"/>
            <a:ext cx="2878518" cy="5357850"/>
            <a:chOff x="2882739" y="1800237"/>
            <a:chExt cx="2878518" cy="3780498"/>
          </a:xfrm>
          <a:scene3d>
            <a:camera prst="orthographicFront"/>
            <a:lightRig rig="flat" dir="t"/>
          </a:scene3d>
        </p:grpSpPr>
        <p:sp>
          <p:nvSpPr>
            <p:cNvPr id="8" name="Rettangolo 7"/>
            <p:cNvSpPr/>
            <p:nvPr/>
          </p:nvSpPr>
          <p:spPr>
            <a:xfrm>
              <a:off x="2882739" y="1800237"/>
              <a:ext cx="2878518" cy="3780498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2882739" y="1800237"/>
              <a:ext cx="2878518" cy="37804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LONGOBARDI ARRIVANO IN ITALIA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longobardi sono una popolazione che proviene dalla Germania.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longobardi arrivano nel nord Italia nel 500.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Alboino era il re dai longobardi.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Alboino guida i longobardi nel nord-est dell’Italia, qui si scontra con i Bizantini.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longobardi sconfiggono i bizantini facilmente.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bizantini provengono da Bisanzio.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Bisanzio è una città del medio oriente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bizantini governano gli abitanti dell’Italia in modo prepotente.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Gli abitanti dell’Italia non reagiscono all’arrivo dei longobardi.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I bizantini governano solo le coste del mar Adriatico e del mar Tirreno, dove c’erano importanti porti per il commercio marittimo e per collegarsi a Bisanzio.</a:t>
              </a:r>
            </a:p>
          </p:txBody>
        </p:sp>
      </p:grp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928688"/>
            <a:ext cx="278606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32538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7232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SEMPLIFICAZIONE DEL TESTO</a:t>
            </a:r>
          </a:p>
        </p:txBody>
      </p:sp>
      <p:sp>
        <p:nvSpPr>
          <p:cNvPr id="41991" name="CasellaDiTesto 11"/>
          <p:cNvSpPr txBox="1">
            <a:spLocks noChangeArrowheads="1"/>
          </p:cNvSpPr>
          <p:nvPr/>
        </p:nvSpPr>
        <p:spPr bwMode="auto">
          <a:xfrm>
            <a:off x="1809751" y="6357938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b="1" i="1"/>
              <a:t>Semplificazione del testo - Mappe concettuali - Valentina Dazzi – Effatà </a:t>
            </a:r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18423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olo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STRATEGIA E METODI DELLA DIDATTICA PER GLI STUDENTI SORDI (5)</a:t>
            </a:r>
          </a:p>
        </p:txBody>
      </p:sp>
      <p:sp>
        <p:nvSpPr>
          <p:cNvPr id="43012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1800"/>
              <a:t>USO DEGLI SCHEMI VISIVI PER LA RISOLUZIONE DEI PROBLEMI IN MATEMATICA</a:t>
            </a:r>
          </a:p>
          <a:p>
            <a:pPr lvl="1"/>
            <a:r>
              <a:rPr lang="it-IT" altLang="it-IT" sz="1400"/>
              <a:t>LA RISOLUZIONE DI UN PROBLEMA PARTE DALLA COMPRENSIONE LESSICALE DEL TESTO </a:t>
            </a:r>
          </a:p>
          <a:p>
            <a:pPr lvl="1"/>
            <a:r>
              <a:rPr lang="it-IT" altLang="it-IT" sz="1400"/>
              <a:t>LA SEMPLIFICAZIONE LESSICALE E LA SCHEMATIZZAZIONE DEL PROBLEMA METTONO L’ALUNNO SORDO NELLA CONDIZIONE DI CONCENTRARSI SUL PROBLEM SOLVING E SUL CALCOLO</a:t>
            </a:r>
          </a:p>
          <a:p>
            <a:r>
              <a:rPr lang="it-IT" altLang="it-IT" sz="1800"/>
              <a:t>PER INSEGNARE LA SCHEMATIZZAZIONE SERVONO</a:t>
            </a:r>
          </a:p>
          <a:p>
            <a:pPr lvl="1"/>
            <a:r>
              <a:rPr lang="it-IT" altLang="it-IT" sz="1400"/>
              <a:t>MOLTI ESEMPI DEI DIVERSI TIPI DI PROBLEMA</a:t>
            </a:r>
          </a:p>
          <a:p>
            <a:pPr lvl="1"/>
            <a:r>
              <a:rPr lang="it-IT" altLang="it-IT" sz="1400"/>
              <a:t>UN’AMPIA VARIETA’ DI PROBLEMI VERBALI SU CUI ESERCITARSI</a:t>
            </a:r>
          </a:p>
          <a:p>
            <a:pPr lvl="1"/>
            <a:r>
              <a:rPr lang="it-IT" altLang="it-IT" sz="1400"/>
              <a:t>SCHEMI VUOTI DA COMPILARE</a:t>
            </a:r>
          </a:p>
          <a:p>
            <a:r>
              <a:rPr lang="it-IT" altLang="it-IT" sz="1800"/>
              <a:t>PER I PIU’ PICCOLI AMPIO USO DEI PROBLEMI PER IMMAGINI</a:t>
            </a:r>
          </a:p>
          <a:p>
            <a:r>
              <a:rPr lang="it-IT" altLang="it-IT" sz="1800"/>
              <a:t>LA VALUTAZIONE DI UN ALUNNO SORDO DEVE AVVENIRE ATTRAVERSO </a:t>
            </a:r>
          </a:p>
          <a:p>
            <a:pPr lvl="1"/>
            <a:r>
              <a:rPr lang="it-IT" altLang="it-IT" sz="1400"/>
              <a:t>TEST A SCELTA MULTIPLA O A COMPLETAMENTO</a:t>
            </a:r>
          </a:p>
          <a:p>
            <a:pPr lvl="1"/>
            <a:r>
              <a:rPr lang="it-IT" altLang="it-IT" sz="1400"/>
              <a:t>INTERROGAZIONE ORALE SEGUENDO UN ELENCO DELLE PAROLE CHIAVE</a:t>
            </a:r>
          </a:p>
          <a:p>
            <a:pPr lvl="1"/>
            <a:r>
              <a:rPr lang="it-IT" altLang="it-IT" sz="1400"/>
              <a:t>POSSIBILITA’ DI FARE INTERROGAZIONI SCRITTE CON PRESENTAZIONI IN POWER POINT O VIDEO</a:t>
            </a:r>
          </a:p>
          <a:p>
            <a:pPr lvl="1"/>
            <a:r>
              <a:rPr lang="it-IT" altLang="it-IT" sz="1400"/>
              <a:t>ACCETTARE LA SCRITTURA NON STANDARD</a:t>
            </a:r>
          </a:p>
          <a:p>
            <a:r>
              <a:rPr lang="it-IT" altLang="it-IT" sz="1800"/>
              <a:t>AVERE LE STESSE ASPETTATIVE DI APPRENDIMENTO PER TUTTI GLI STUDENTI UDENTI E SORDI</a:t>
            </a:r>
          </a:p>
          <a:p>
            <a:pPr lvl="1"/>
            <a:endParaRPr lang="it-IT" altLang="it-IT" sz="1400"/>
          </a:p>
          <a:p>
            <a:pPr>
              <a:buFont typeface="Arial" panose="020B0604020202020204" pitchFamily="34" charset="0"/>
              <a:buNone/>
            </a:pPr>
            <a:endParaRPr lang="it-IT" altLang="it-IT" sz="1400"/>
          </a:p>
          <a:p>
            <a:pPr>
              <a:buFont typeface="Arial" panose="020B0604020202020204" pitchFamily="34" charset="0"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42085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7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olo 5"/>
          <p:cNvSpPr>
            <a:spLocks noGrp="1"/>
          </p:cNvSpPr>
          <p:nvPr>
            <p:ph type="title"/>
          </p:nvPr>
        </p:nvSpPr>
        <p:spPr>
          <a:xfrm>
            <a:off x="1981200" y="142876"/>
            <a:ext cx="8229600" cy="1142984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Esempi di situazioni e schemi per i problemi di cambiamento di quantità, raggruppamento e confronto. (1)</a:t>
            </a:r>
          </a:p>
        </p:txBody>
      </p:sp>
      <p:sp>
        <p:nvSpPr>
          <p:cNvPr id="44036" name="CasellaDiTesto 3"/>
          <p:cNvSpPr txBox="1">
            <a:spLocks noChangeArrowheads="1"/>
          </p:cNvSpPr>
          <p:nvPr/>
        </p:nvSpPr>
        <p:spPr bwMode="auto">
          <a:xfrm>
            <a:off x="1595439" y="6232525"/>
            <a:ext cx="5786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b="1"/>
              <a:t>FONTE: L’uso degli schemi visivi per la risoluzione dei problemi matematici-  </a:t>
            </a:r>
            <a:r>
              <a:rPr lang="it-IT" altLang="it-IT" sz="1000"/>
              <a:t>SHA K. JITENDRA, KATHRYN HOFF, MICHELLE M. BECK - </a:t>
            </a:r>
            <a:r>
              <a:rPr lang="it-IT" altLang="it-IT" sz="1000" i="1"/>
              <a:t>Lehigh University, Bethlehem, PA - </a:t>
            </a:r>
            <a:r>
              <a:rPr lang="it-IT" altLang="it-IT" sz="1000" b="1"/>
              <a:t>Difficoltà di apprendimento </a:t>
            </a:r>
            <a:r>
              <a:rPr lang="it-IT" altLang="it-IT" sz="1000" i="1"/>
              <a:t>Vol. 8, n. 1, ottobre 2002 (pp. 9-20) -Edizioni Erickson Trento - ISSN 1123-928X</a:t>
            </a:r>
            <a:endParaRPr lang="it-IT" altLang="it-IT" sz="1000"/>
          </a:p>
        </p:txBody>
      </p:sp>
      <p:sp>
        <p:nvSpPr>
          <p:cNvPr id="8" name="Ovale 7"/>
          <p:cNvSpPr/>
          <p:nvPr/>
        </p:nvSpPr>
        <p:spPr>
          <a:xfrm>
            <a:off x="2381224" y="2928934"/>
            <a:ext cx="2286016" cy="1000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47 </a:t>
            </a:r>
          </a:p>
          <a:p>
            <a:pPr algn="ctr">
              <a:defRPr/>
            </a:pPr>
            <a:r>
              <a:rPr lang="it-IT" dirty="0"/>
              <a:t>conchiglie</a:t>
            </a:r>
          </a:p>
        </p:txBody>
      </p:sp>
      <p:sp>
        <p:nvSpPr>
          <p:cNvPr id="9" name="Ovale 8"/>
          <p:cNvSpPr/>
          <p:nvPr/>
        </p:nvSpPr>
        <p:spPr>
          <a:xfrm>
            <a:off x="7381884" y="2928934"/>
            <a:ext cx="2286016" cy="1000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32 </a:t>
            </a:r>
          </a:p>
          <a:p>
            <a:pPr algn="ctr">
              <a:defRPr/>
            </a:pPr>
            <a:r>
              <a:rPr lang="it-IT" dirty="0"/>
              <a:t>conchiglie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24430" y="4429132"/>
            <a:ext cx="2071702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15 </a:t>
            </a:r>
          </a:p>
          <a:p>
            <a:pPr algn="ctr">
              <a:defRPr/>
            </a:pPr>
            <a:r>
              <a:rPr lang="it-IT" dirty="0"/>
              <a:t>conchiglie</a:t>
            </a:r>
          </a:p>
        </p:txBody>
      </p:sp>
      <p:cxnSp>
        <p:nvCxnSpPr>
          <p:cNvPr id="13" name="Connettore 2 12"/>
          <p:cNvCxnSpPr>
            <a:stCxn id="8" idx="4"/>
            <a:endCxn id="10" idx="1"/>
          </p:cNvCxnSpPr>
          <p:nvPr/>
        </p:nvCxnSpPr>
        <p:spPr>
          <a:xfrm rot="16200000" flipH="1">
            <a:off x="3738563" y="3714750"/>
            <a:ext cx="1071562" cy="1500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endCxn id="9" idx="4"/>
          </p:cNvCxnSpPr>
          <p:nvPr/>
        </p:nvCxnSpPr>
        <p:spPr>
          <a:xfrm flipV="1">
            <a:off x="7096125" y="3929063"/>
            <a:ext cx="1428750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8" name="CasellaDiTesto 16"/>
          <p:cNvSpPr txBox="1">
            <a:spLocks noChangeArrowheads="1"/>
          </p:cNvSpPr>
          <p:nvPr/>
        </p:nvSpPr>
        <p:spPr bwMode="auto">
          <a:xfrm>
            <a:off x="2095501" y="1598613"/>
            <a:ext cx="7929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 b="1"/>
              <a:t>Situazione di cambiamento di quantità</a:t>
            </a:r>
          </a:p>
          <a:p>
            <a:pPr algn="ctr" eaLnBrk="1" hangingPunct="1"/>
            <a:endParaRPr lang="it-IT" altLang="it-IT" sz="1200" b="1"/>
          </a:p>
          <a:p>
            <a:pPr algn="ctr" eaLnBrk="1" hangingPunct="1"/>
            <a:r>
              <a:rPr lang="it-IT" altLang="it-IT" sz="1200"/>
              <a:t>Grazia aveva 47 conchiglie. Poi, traslocando, ne ha perse 15. </a:t>
            </a:r>
          </a:p>
          <a:p>
            <a:pPr algn="ctr" eaLnBrk="1" hangingPunct="1"/>
            <a:r>
              <a:rPr lang="it-IT" altLang="it-IT" sz="1200"/>
              <a:t>Ora Grazia ha 32 conchiglie</a:t>
            </a:r>
          </a:p>
        </p:txBody>
      </p:sp>
      <p:sp>
        <p:nvSpPr>
          <p:cNvPr id="44049" name="CasellaDiTesto 18"/>
          <p:cNvSpPr txBox="1">
            <a:spLocks noChangeArrowheads="1"/>
          </p:cNvSpPr>
          <p:nvPr/>
        </p:nvSpPr>
        <p:spPr bwMode="auto">
          <a:xfrm>
            <a:off x="2595564" y="2571751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/>
              <a:t>Quantità iniziale</a:t>
            </a:r>
          </a:p>
        </p:txBody>
      </p:sp>
      <p:sp>
        <p:nvSpPr>
          <p:cNvPr id="44050" name="CasellaDiTesto 19"/>
          <p:cNvSpPr txBox="1">
            <a:spLocks noChangeArrowheads="1"/>
          </p:cNvSpPr>
          <p:nvPr/>
        </p:nvSpPr>
        <p:spPr bwMode="auto">
          <a:xfrm>
            <a:off x="7596189" y="2571751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/>
              <a:t>Quantità finale</a:t>
            </a:r>
          </a:p>
        </p:txBody>
      </p:sp>
      <p:sp>
        <p:nvSpPr>
          <p:cNvPr id="44051" name="CasellaDiTesto 20"/>
          <p:cNvSpPr txBox="1">
            <a:spLocks noChangeArrowheads="1"/>
          </p:cNvSpPr>
          <p:nvPr/>
        </p:nvSpPr>
        <p:spPr bwMode="auto">
          <a:xfrm>
            <a:off x="5202239" y="3857626"/>
            <a:ext cx="178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/>
              <a:t>Quantità del cambiamento</a:t>
            </a:r>
          </a:p>
        </p:txBody>
      </p:sp>
    </p:spTree>
    <p:extLst>
      <p:ext uri="{BB962C8B-B14F-4D97-AF65-F5344CB8AC3E}">
        <p14:creationId xmlns:p14="http://schemas.microsoft.com/office/powerpoint/2010/main" val="7835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676400"/>
            <a:ext cx="6819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olo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Grafico di sequenza creato dalla classe come aiuto per risolvere problemi di matematica</a:t>
            </a:r>
          </a:p>
        </p:txBody>
      </p:sp>
      <p:sp>
        <p:nvSpPr>
          <p:cNvPr id="45061" name="CasellaDiTesto 6"/>
          <p:cNvSpPr txBox="1">
            <a:spLocks noChangeArrowheads="1"/>
          </p:cNvSpPr>
          <p:nvPr/>
        </p:nvSpPr>
        <p:spPr bwMode="auto">
          <a:xfrm>
            <a:off x="1809751" y="6232525"/>
            <a:ext cx="5072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b="1"/>
              <a:t>FONTE: Gli organizzatori anticipati: rappresentazioni visive delle idee chiave - </a:t>
            </a:r>
            <a:r>
              <a:rPr lang="it-IT" altLang="it-IT" sz="1000"/>
              <a:t>BRAD W. BAXENDELL - </a:t>
            </a:r>
            <a:r>
              <a:rPr lang="it-IT" altLang="it-IT" sz="1000" i="1"/>
              <a:t>Norfolk Public Schools, Virginia - </a:t>
            </a:r>
            <a:r>
              <a:rPr lang="it-IT" altLang="it-IT" sz="1000" b="1"/>
              <a:t>Difficoltà di pprendimento - </a:t>
            </a:r>
            <a:r>
              <a:rPr lang="it-IT" altLang="it-IT" sz="1000" i="1"/>
              <a:t>Vol. 8, n. 4, aprile 2003 (pp. 475-488) -Edizioni Erickson Trento - ISSN 1123-928X</a:t>
            </a:r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3294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85728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ESEMPIO DI SCRITTURA NON STANDARD IN PERSONE ADULTE SORDE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metto 3 4"/>
          <p:cNvSpPr/>
          <p:nvPr/>
        </p:nvSpPr>
        <p:spPr>
          <a:xfrm>
            <a:off x="6381752" y="3000372"/>
            <a:ext cx="4000528" cy="1928826"/>
          </a:xfrm>
          <a:prstGeom prst="wedgeEllipseCallout">
            <a:avLst>
              <a:gd name="adj1" fmla="val -73077"/>
              <a:gd name="adj2" fmla="val 5141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CIAO MARIA, COME STAI? IO DOMANDA INFORMAZIONE PER CAPO LAVORO ANGELINI TROVATO? FAMMI SAPERE??? DIMMI</a:t>
            </a:r>
          </a:p>
        </p:txBody>
      </p:sp>
      <p:sp>
        <p:nvSpPr>
          <p:cNvPr id="6" name="Fumetto 3 5"/>
          <p:cNvSpPr/>
          <p:nvPr/>
        </p:nvSpPr>
        <p:spPr>
          <a:xfrm>
            <a:off x="1738282" y="1357298"/>
            <a:ext cx="4357718" cy="2071702"/>
          </a:xfrm>
          <a:prstGeom prst="wedgeEllipseCallout">
            <a:avLst>
              <a:gd name="adj1" fmla="val 15383"/>
              <a:gd name="adj2" fmla="val 9082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CIAO MARIA, HO BISOGNO PARLARE A TE PER INFORMAZIONE QUALE SETTIMANA UFFICIO ANCONA E SENIGALLIA? TU PUOI DIMMI</a:t>
            </a:r>
          </a:p>
        </p:txBody>
      </p:sp>
      <p:pic>
        <p:nvPicPr>
          <p:cNvPr id="73731" name="Picture 3" descr="C:\Users\Roberto\AppData\Local\Microsoft\Windows\Temporary Internet Files\Content.IE5\5JA4DCHX\MCj043983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14800"/>
            <a:ext cx="2743200" cy="274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288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26083067"/>
              </p:ext>
            </p:extLst>
          </p:nvPr>
        </p:nvGraphicFramePr>
        <p:xfrm>
          <a:off x="1809720" y="214290"/>
          <a:ext cx="857256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865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5684" y="276634"/>
            <a:ext cx="10515600" cy="1325563"/>
          </a:xfrm>
        </p:spPr>
        <p:txBody>
          <a:bodyPr>
            <a:normAutofit/>
          </a:bodyPr>
          <a:lstStyle/>
          <a:p>
            <a:r>
              <a:rPr lang="it-IT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FOCUS SULLA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" action="ppaction://hlinkshowjump?jump=previousslide"/>
              </a:rPr>
              <a:t>PROSOCIALITA'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COMPONENTI ESSENZIALI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it-IT" dirty="0" smtClean="0">
                <a:solidFill>
                  <a:srgbClr val="FF0000"/>
                </a:solidFill>
              </a:rPr>
              <a:t>EMITTENTE</a:t>
            </a:r>
            <a:r>
              <a:rPr lang="it-IT" dirty="0" smtClean="0"/>
              <a:t>, </a:t>
            </a:r>
            <a:r>
              <a:rPr lang="it-IT" dirty="0"/>
              <a:t>vale a dire la persona che mette in atto il </a:t>
            </a:r>
            <a:r>
              <a:rPr lang="it-IT" b="1" dirty="0"/>
              <a:t>comportamento </a:t>
            </a:r>
            <a:r>
              <a:rPr lang="it-IT" b="1" dirty="0" err="1"/>
              <a:t>prosociale</a:t>
            </a:r>
            <a:r>
              <a:rPr lang="it-IT" dirty="0"/>
              <a:t> e il </a:t>
            </a:r>
            <a:r>
              <a:rPr lang="it-IT" dirty="0" smtClean="0">
                <a:solidFill>
                  <a:srgbClr val="FF0000"/>
                </a:solidFill>
              </a:rPr>
              <a:t>DESTINATARIO</a:t>
            </a:r>
            <a:r>
              <a:rPr lang="it-IT" dirty="0" smtClean="0"/>
              <a:t> dell’azione</a:t>
            </a:r>
            <a:r>
              <a:rPr lang="it-IT" dirty="0"/>
              <a:t>. Quest’ultima determina un cospicuo vantaggio nel ricevente e un concomitante potenziamento di sentimenti quali il senso di integrazione e di appartenenza, che hanno, senza dubbio, implicazioni sull’ </a:t>
            </a:r>
            <a:r>
              <a:rPr lang="it-IT" b="1" dirty="0">
                <a:hlinkClick r:id="rId2"/>
              </a:rPr>
              <a:t>autostima</a:t>
            </a:r>
            <a:r>
              <a:rPr lang="it-IT" dirty="0"/>
              <a:t> dell’emittente.</a:t>
            </a:r>
          </a:p>
          <a:p>
            <a:pPr fontAlgn="t"/>
            <a:r>
              <a:rPr lang="it-IT" dirty="0"/>
              <a:t>L’emittente durante l’emissione del </a:t>
            </a:r>
            <a:r>
              <a:rPr lang="it-IT" b="1" dirty="0"/>
              <a:t>comportamento </a:t>
            </a:r>
            <a:r>
              <a:rPr lang="it-IT" b="1" dirty="0" err="1"/>
              <a:t>prosociale</a:t>
            </a:r>
            <a:r>
              <a:rPr lang="it-IT" dirty="0"/>
              <a:t>, esperisce sia l’autonomia personale di scelta del comportamento e l’assunzione di responsabilità, </a:t>
            </a:r>
            <a:r>
              <a:rPr lang="it-IT" dirty="0" smtClean="0"/>
              <a:t>sia l’efficacia </a:t>
            </a:r>
            <a:r>
              <a:rPr lang="it-IT" dirty="0"/>
              <a:t>nel vagliare i bisogni dell’altro.</a:t>
            </a:r>
          </a:p>
          <a:p>
            <a:pPr fontAlgn="t"/>
            <a:r>
              <a:rPr lang="it-IT" dirty="0"/>
              <a:t>L’ </a:t>
            </a:r>
            <a:r>
              <a:rPr lang="it-IT" b="1" dirty="0"/>
              <a:t>azione </a:t>
            </a:r>
            <a:r>
              <a:rPr lang="it-IT" b="1" dirty="0" err="1"/>
              <a:t>prosociale</a:t>
            </a:r>
            <a:r>
              <a:rPr lang="it-IT" dirty="0"/>
              <a:t> si reifica in specifici comportamenti che rappresentano dei target d’intervento a livello educativo, per citarne alcuni: aiuto fisico e verbale, conforto e sostegno verbale, conferma e valorizzazione positiva dell’altro, ascolto empatico, solidarietà, generosità e altruismo (Bortone, 2007</a:t>
            </a:r>
            <a:r>
              <a:rPr lang="it-IT" dirty="0" smtClean="0"/>
              <a:t>).</a:t>
            </a:r>
          </a:p>
          <a:p>
            <a:pPr marL="0" indent="0" algn="r" fontAlgn="t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sz="2100" dirty="0"/>
              <a:t>(</a:t>
            </a:r>
            <a:r>
              <a:rPr lang="it-IT" sz="2100" b="1" dirty="0" smtClean="0">
                <a:hlinkClick r:id="rId3"/>
              </a:rPr>
              <a:t>https</a:t>
            </a:r>
            <a:r>
              <a:rPr lang="it-IT" sz="2100" b="1" dirty="0">
                <a:hlinkClick r:id="rId3"/>
              </a:rPr>
              <a:t>://www.stateofmind.it/2017/11/comportamento-prosociale-sviluppo</a:t>
            </a:r>
            <a:r>
              <a:rPr lang="it-IT" sz="2100" b="1" dirty="0" smtClean="0">
                <a:hlinkClick r:id="rId3"/>
              </a:rPr>
              <a:t>/</a:t>
            </a:r>
            <a:r>
              <a:rPr lang="it-IT" sz="2100" b="1" dirty="0" smtClean="0"/>
              <a:t>)</a:t>
            </a:r>
            <a:endParaRPr lang="it-IT" sz="2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7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OBIETTIVI PER DOCENTI E ALUNNI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881158" y="1600201"/>
          <a:ext cx="850112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6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NON DIMENTICARE!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it-IT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RITARDO LINGUISTICO CHE NON DEVE DIVENTARE RITARDO COGNITIVO!</a:t>
            </a:r>
          </a:p>
          <a:p>
            <a:pPr eaLnBrk="1" hangingPunct="1">
              <a:buFontTx/>
              <a:buNone/>
              <a:defRPr/>
            </a:pPr>
            <a:endParaRPr lang="it-IT" dirty="0" smtClean="0"/>
          </a:p>
          <a:p>
            <a:pPr eaLnBrk="1" hangingPunct="1">
              <a:buFontTx/>
              <a:buNone/>
              <a:defRPr/>
            </a:pPr>
            <a:endParaRPr lang="it-IT" dirty="0" smtClean="0"/>
          </a:p>
          <a:p>
            <a:pPr algn="ctr" eaLnBrk="1" hangingPunct="1">
              <a:buFontTx/>
              <a:buNone/>
              <a:defRPr/>
            </a:pPr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Che fare?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28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FUNZIONI DEL LINGUAGGIO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Comunicazione di idee</a:t>
            </a:r>
          </a:p>
          <a:p>
            <a:pPr eaLnBrk="1" hangingPunct="1"/>
            <a:r>
              <a:rPr lang="it-IT" altLang="it-IT" smtClean="0"/>
              <a:t>Interazione sociale</a:t>
            </a:r>
          </a:p>
          <a:p>
            <a:pPr eaLnBrk="1" hangingPunct="1"/>
            <a:r>
              <a:rPr lang="it-IT" altLang="it-IT" smtClean="0"/>
              <a:t>Strumento del pensiero</a:t>
            </a:r>
          </a:p>
          <a:p>
            <a:pPr eaLnBrk="1" hangingPunct="1"/>
            <a:r>
              <a:rPr lang="it-IT" altLang="it-IT" smtClean="0"/>
              <a:t>Espressione di identità</a:t>
            </a:r>
          </a:p>
          <a:p>
            <a:pPr eaLnBrk="1" hangingPunct="1"/>
            <a:r>
              <a:rPr lang="it-IT" altLang="it-IT" smtClean="0"/>
              <a:t>Espressione di emozioni</a:t>
            </a:r>
          </a:p>
          <a:p>
            <a:pPr eaLnBrk="1" hangingPunct="1"/>
            <a:r>
              <a:rPr lang="it-IT" altLang="it-IT" smtClean="0"/>
              <a:t>Veicolazione di informazioni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61100"/>
            <a:ext cx="2097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2980</Words>
  <Application>Microsoft Office PowerPoint</Application>
  <PresentationFormat>Personalizzato</PresentationFormat>
  <Paragraphs>420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   L’ALUNNO SORDO IN CLASSE </vt:lpstr>
      <vt:lpstr>La relazione A SCUOLA</vt:lpstr>
      <vt:lpstr>STAR BENE A SCUOLA</vt:lpstr>
      <vt:lpstr>L’AGIO SCOLASTICO</vt:lpstr>
      <vt:lpstr>Presentazione standard di PowerPoint</vt:lpstr>
      <vt:lpstr>FOCUS SULLA PROSOCIALITA': COMPONENTI ESSENZIALI</vt:lpstr>
      <vt:lpstr>OBIETTIVI PER DOCENTI E ALUNNI</vt:lpstr>
      <vt:lpstr>NON DIMENTICARE!</vt:lpstr>
      <vt:lpstr>FUNZIONI DEL LINGUAGGIO</vt:lpstr>
      <vt:lpstr>L’ACQUISIZIONE DEL LINGUAGGIO NEI BAMBINI SORDI</vt:lpstr>
      <vt:lpstr>DISTINGUIAMO</vt:lpstr>
      <vt:lpstr>Alunni sordi e testo scritto</vt:lpstr>
      <vt:lpstr>Esempio: parole coreferenziali </vt:lpstr>
      <vt:lpstr>ANALIZZIAMO</vt:lpstr>
      <vt:lpstr>ANALIZZIAMO</vt:lpstr>
      <vt:lpstr>ANALIZZIAMO</vt:lpstr>
      <vt:lpstr>ANALIZZIAMO MALAPROPISMI e PARONIMI: </vt:lpstr>
      <vt:lpstr>ANALIZZIAMO MALAPROPISMI e PARONIMI (2): </vt:lpstr>
      <vt:lpstr>ANALIZZIAMO omofoni/omografi </vt:lpstr>
      <vt:lpstr>ANALIZZIAMO…  (rigidità lessicale)</vt:lpstr>
      <vt:lpstr>DIFFICOLTA’ SUL PIANO SINTATTICO</vt:lpstr>
      <vt:lpstr>DIFFICOLTA’ SUL PIANO SINTATTICO (contesto comunicativo)</vt:lpstr>
      <vt:lpstr>DIFFICOLTA’ SUL PIANO SINTATTICO (DIVERSI GENERI TESTUALI)</vt:lpstr>
      <vt:lpstr>Ricordiamoci sempre (1)</vt:lpstr>
      <vt:lpstr>Ricordiamoci sempre (2)</vt:lpstr>
      <vt:lpstr>Ricordiamoci sempre (3)</vt:lpstr>
      <vt:lpstr>Ricordiamoci sempre (3)</vt:lpstr>
      <vt:lpstr>Presentazione standard di PowerPoint</vt:lpstr>
      <vt:lpstr>STRATEGIA E METODI DELLA DIDATTICA PER GLI STUDENTI SORDI (1)</vt:lpstr>
      <vt:lpstr>STRATEGIA E METODI DELLA DIDATTICA PER GLI STUDENTI SORDI (2)</vt:lpstr>
      <vt:lpstr>STRATEGIA E METODI DELLA DIDATTICA PER GLI STUDENTI SORDI (3)</vt:lpstr>
      <vt:lpstr>FOCUS SULLA SCELTA DEI LIBRI DI TESTO: CHE CARATTERISTICHE? 1</vt:lpstr>
      <vt:lpstr>FOCUS SULLA SCELTA DEI LIBRI DI TESTO: CHE CARATTERISTICHE? 2</vt:lpstr>
      <vt:lpstr>FOCUS SULLA SCELTA DEI LIBRI DI TESTO: CHE CARATTERISTICHE? 3</vt:lpstr>
      <vt:lpstr>FOCUS SULLA SCELTA DEI LIBRI DI TESTO: CHE CARATTERISTICHE? 4</vt:lpstr>
      <vt:lpstr>STRATEGIA E METODI DELLA DIDATTICA PER GLI STUDENTI SORDI (4)</vt:lpstr>
      <vt:lpstr>Organizzatore anticipato</vt:lpstr>
      <vt:lpstr>QUAL E’ LA MAPPA GIUSTA?</vt:lpstr>
      <vt:lpstr>STRATEGIA E METODI DELLA DIDATTICA PER GLI STUDENTI SORDI (4)</vt:lpstr>
      <vt:lpstr>SEMPLIFICAZIONE DEL TESTO</vt:lpstr>
      <vt:lpstr>STRATEGIA E METODI DELLA DIDATTICA PER GLI STUDENTI SORDI (5)</vt:lpstr>
      <vt:lpstr>Presentazione standard di PowerPoint</vt:lpstr>
      <vt:lpstr>Esempi di situazioni e schemi per i problemi di cambiamento di quantità, raggruppamento e confronto. (1)</vt:lpstr>
      <vt:lpstr>Grafico di sequenza creato dalla classe come aiuto per risolvere problemi di matematica</vt:lpstr>
      <vt:lpstr>ESEMPIO DI SCRITTURA NON STANDARD IN PERSONE ADULTE SORDE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L’ALUNNO SORDO IN CLASSE</dc:title>
  <dc:creator>Maria Bucci</dc:creator>
  <cp:lastModifiedBy>Venanzi</cp:lastModifiedBy>
  <cp:revision>59</cp:revision>
  <dcterms:created xsi:type="dcterms:W3CDTF">2015-10-22T17:59:19Z</dcterms:created>
  <dcterms:modified xsi:type="dcterms:W3CDTF">2019-12-13T09:27:07Z</dcterms:modified>
</cp:coreProperties>
</file>