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9" r:id="rId2"/>
    <p:sldId id="261" r:id="rId3"/>
    <p:sldId id="262" r:id="rId4"/>
    <p:sldId id="267" r:id="rId5"/>
    <p:sldId id="268" r:id="rId6"/>
    <p:sldId id="410" r:id="rId7"/>
    <p:sldId id="411" r:id="rId8"/>
    <p:sldId id="412" r:id="rId9"/>
    <p:sldId id="377" r:id="rId10"/>
    <p:sldId id="396" r:id="rId11"/>
    <p:sldId id="413" r:id="rId12"/>
    <p:sldId id="414" r:id="rId13"/>
    <p:sldId id="415" r:id="rId14"/>
    <p:sldId id="416" r:id="rId15"/>
    <p:sldId id="417" r:id="rId16"/>
    <p:sldId id="420" r:id="rId17"/>
    <p:sldId id="397" r:id="rId18"/>
    <p:sldId id="398" r:id="rId19"/>
    <p:sldId id="418" r:id="rId20"/>
    <p:sldId id="419" r:id="rId21"/>
    <p:sldId id="423" r:id="rId22"/>
    <p:sldId id="399" r:id="rId23"/>
    <p:sldId id="424" r:id="rId24"/>
    <p:sldId id="425" r:id="rId25"/>
    <p:sldId id="422" r:id="rId26"/>
    <p:sldId id="608" r:id="rId27"/>
    <p:sldId id="610" r:id="rId28"/>
    <p:sldId id="611" r:id="rId29"/>
    <p:sldId id="612" r:id="rId30"/>
    <p:sldId id="609" r:id="rId31"/>
    <p:sldId id="613" r:id="rId32"/>
    <p:sldId id="400" r:id="rId33"/>
    <p:sldId id="403" r:id="rId34"/>
    <p:sldId id="401" r:id="rId35"/>
    <p:sldId id="402" r:id="rId36"/>
    <p:sldId id="426" r:id="rId37"/>
    <p:sldId id="269" r:id="rId38"/>
    <p:sldId id="271" r:id="rId39"/>
    <p:sldId id="273" r:id="rId40"/>
    <p:sldId id="427" r:id="rId41"/>
    <p:sldId id="275" r:id="rId42"/>
    <p:sldId id="277" r:id="rId43"/>
    <p:sldId id="285" r:id="rId44"/>
    <p:sldId id="286" r:id="rId45"/>
    <p:sldId id="287" r:id="rId46"/>
    <p:sldId id="288" r:id="rId47"/>
    <p:sldId id="310" r:id="rId48"/>
    <p:sldId id="311" r:id="rId49"/>
    <p:sldId id="312" r:id="rId50"/>
    <p:sldId id="313" r:id="rId51"/>
    <p:sldId id="363" r:id="rId52"/>
    <p:sldId id="320" r:id="rId53"/>
    <p:sldId id="615" r:id="rId54"/>
    <p:sldId id="383" r:id="rId55"/>
    <p:sldId id="603" r:id="rId56"/>
    <p:sldId id="604" r:id="rId57"/>
    <p:sldId id="606" r:id="rId58"/>
    <p:sldId id="607" r:id="rId59"/>
    <p:sldId id="616" r:id="rId60"/>
    <p:sldId id="605" r:id="rId61"/>
    <p:sldId id="432" r:id="rId62"/>
    <p:sldId id="433" r:id="rId63"/>
    <p:sldId id="434" r:id="rId64"/>
    <p:sldId id="447" r:id="rId65"/>
    <p:sldId id="473" r:id="rId66"/>
    <p:sldId id="474" r:id="rId67"/>
    <p:sldId id="475" r:id="rId68"/>
    <p:sldId id="476" r:id="rId69"/>
    <p:sldId id="477" r:id="rId70"/>
    <p:sldId id="478" r:id="rId71"/>
    <p:sldId id="479" r:id="rId72"/>
    <p:sldId id="601" r:id="rId73"/>
    <p:sldId id="480" r:id="rId74"/>
    <p:sldId id="527" r:id="rId75"/>
    <p:sldId id="529" r:id="rId76"/>
    <p:sldId id="530" r:id="rId77"/>
    <p:sldId id="532" r:id="rId78"/>
    <p:sldId id="535" r:id="rId79"/>
    <p:sldId id="536" r:id="rId80"/>
    <p:sldId id="537" r:id="rId81"/>
    <p:sldId id="538" r:id="rId82"/>
    <p:sldId id="539" r:id="rId83"/>
    <p:sldId id="541" r:id="rId84"/>
    <p:sldId id="542" r:id="rId85"/>
    <p:sldId id="543" r:id="rId86"/>
    <p:sldId id="544" r:id="rId87"/>
    <p:sldId id="546" r:id="rId88"/>
    <p:sldId id="547" r:id="rId89"/>
    <p:sldId id="548" r:id="rId90"/>
    <p:sldId id="550" r:id="rId91"/>
    <p:sldId id="551" r:id="rId92"/>
    <p:sldId id="552" r:id="rId93"/>
    <p:sldId id="553" r:id="rId94"/>
    <p:sldId id="554" r:id="rId95"/>
    <p:sldId id="555" r:id="rId96"/>
    <p:sldId id="556" r:id="rId97"/>
    <p:sldId id="557" r:id="rId98"/>
    <p:sldId id="558" r:id="rId99"/>
    <p:sldId id="559" r:id="rId100"/>
    <p:sldId id="560" r:id="rId101"/>
    <p:sldId id="561" r:id="rId102"/>
    <p:sldId id="562" r:id="rId103"/>
    <p:sldId id="563" r:id="rId104"/>
    <p:sldId id="564" r:id="rId105"/>
    <p:sldId id="565" r:id="rId106"/>
    <p:sldId id="566" r:id="rId107"/>
    <p:sldId id="567" r:id="rId108"/>
    <p:sldId id="568" r:id="rId109"/>
    <p:sldId id="569" r:id="rId110"/>
    <p:sldId id="570" r:id="rId111"/>
    <p:sldId id="571" r:id="rId112"/>
    <p:sldId id="572" r:id="rId113"/>
    <p:sldId id="573" r:id="rId114"/>
    <p:sldId id="599" r:id="rId115"/>
    <p:sldId id="600" r:id="rId116"/>
    <p:sldId id="574" r:id="rId117"/>
    <p:sldId id="575" r:id="rId118"/>
    <p:sldId id="576" r:id="rId119"/>
    <p:sldId id="577" r:id="rId120"/>
    <p:sldId id="578" r:id="rId121"/>
    <p:sldId id="579" r:id="rId122"/>
    <p:sldId id="580" r:id="rId123"/>
    <p:sldId id="581" r:id="rId124"/>
    <p:sldId id="582" r:id="rId125"/>
    <p:sldId id="583" r:id="rId126"/>
    <p:sldId id="584" r:id="rId127"/>
    <p:sldId id="585" r:id="rId128"/>
    <p:sldId id="586" r:id="rId129"/>
    <p:sldId id="587" r:id="rId130"/>
    <p:sldId id="588" r:id="rId131"/>
    <p:sldId id="589" r:id="rId132"/>
    <p:sldId id="590" r:id="rId133"/>
    <p:sldId id="591" r:id="rId134"/>
    <p:sldId id="592" r:id="rId135"/>
    <p:sldId id="593" r:id="rId136"/>
    <p:sldId id="594" r:id="rId137"/>
    <p:sldId id="595" r:id="rId138"/>
    <p:sldId id="596" r:id="rId139"/>
    <p:sldId id="598" r:id="rId140"/>
    <p:sldId id="624" r:id="rId141"/>
    <p:sldId id="617" r:id="rId142"/>
    <p:sldId id="718" r:id="rId143"/>
    <p:sldId id="719" r:id="rId144"/>
    <p:sldId id="720" r:id="rId145"/>
    <p:sldId id="721" r:id="rId146"/>
    <p:sldId id="722" r:id="rId147"/>
    <p:sldId id="723" r:id="rId148"/>
    <p:sldId id="745" r:id="rId149"/>
    <p:sldId id="724" r:id="rId150"/>
    <p:sldId id="746" r:id="rId151"/>
    <p:sldId id="628" r:id="rId152"/>
    <p:sldId id="629" r:id="rId153"/>
    <p:sldId id="630" r:id="rId154"/>
    <p:sldId id="631" r:id="rId155"/>
    <p:sldId id="650" r:id="rId156"/>
    <p:sldId id="651" r:id="rId157"/>
    <p:sldId id="652" r:id="rId158"/>
    <p:sldId id="653" r:id="rId159"/>
    <p:sldId id="654" r:id="rId160"/>
    <p:sldId id="655" r:id="rId161"/>
    <p:sldId id="656" r:id="rId162"/>
    <p:sldId id="657" r:id="rId163"/>
    <p:sldId id="658" r:id="rId164"/>
    <p:sldId id="659" r:id="rId165"/>
    <p:sldId id="726" r:id="rId166"/>
    <p:sldId id="727" r:id="rId167"/>
    <p:sldId id="728" r:id="rId168"/>
    <p:sldId id="729" r:id="rId169"/>
    <p:sldId id="730" r:id="rId170"/>
    <p:sldId id="731" r:id="rId171"/>
    <p:sldId id="732" r:id="rId172"/>
    <p:sldId id="660" r:id="rId173"/>
    <p:sldId id="661" r:id="rId174"/>
    <p:sldId id="662" r:id="rId175"/>
    <p:sldId id="663" r:id="rId176"/>
    <p:sldId id="689" r:id="rId177"/>
    <p:sldId id="690" r:id="rId178"/>
    <p:sldId id="691" r:id="rId179"/>
    <p:sldId id="692" r:id="rId180"/>
    <p:sldId id="693" r:id="rId181"/>
    <p:sldId id="694" r:id="rId182"/>
    <p:sldId id="695" r:id="rId183"/>
    <p:sldId id="696" r:id="rId184"/>
    <p:sldId id="697" r:id="rId185"/>
    <p:sldId id="698" r:id="rId186"/>
    <p:sldId id="699" r:id="rId187"/>
    <p:sldId id="700" r:id="rId188"/>
    <p:sldId id="685" r:id="rId189"/>
    <p:sldId id="711" r:id="rId190"/>
    <p:sldId id="712" r:id="rId191"/>
    <p:sldId id="713" r:id="rId192"/>
    <p:sldId id="734" r:id="rId193"/>
    <p:sldId id="725" r:id="rId194"/>
    <p:sldId id="733" r:id="rId195"/>
    <p:sldId id="739" r:id="rId196"/>
    <p:sldId id="744" r:id="rId197"/>
    <p:sldId id="737" r:id="rId198"/>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23" d="100"/>
          <a:sy n="123" d="100"/>
        </p:scale>
        <p:origin x="-744" y="-3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slide" Target="slides/slide195.xml"/><Relationship Id="rId200"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1"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DE487E-C044-9041-B41D-04CF3C4F11C4}"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it-IT"/>
        </a:p>
      </dgm:t>
    </dgm:pt>
    <dgm:pt modelId="{C2E8654A-6D5D-164C-AFBF-A7792EE046F9}">
      <dgm:prSet phldrT="[Testo]" custT="1"/>
      <dgm:spPr/>
      <dgm:t>
        <a:bodyPr/>
        <a:lstStyle/>
        <a:p>
          <a:r>
            <a:rPr lang="it-IT" sz="2800" b="1" dirty="0" smtClean="0">
              <a:solidFill>
                <a:srgbClr val="000090"/>
              </a:solidFill>
            </a:rPr>
            <a:t>Performance </a:t>
          </a:r>
        </a:p>
        <a:p>
          <a:r>
            <a:rPr lang="it-IT" sz="2800" b="1" dirty="0" smtClean="0">
              <a:solidFill>
                <a:srgbClr val="000090"/>
              </a:solidFill>
            </a:rPr>
            <a:t>problematica</a:t>
          </a:r>
          <a:endParaRPr lang="it-IT" sz="2800" b="1" dirty="0">
            <a:solidFill>
              <a:srgbClr val="000090"/>
            </a:solidFill>
          </a:endParaRPr>
        </a:p>
      </dgm:t>
    </dgm:pt>
    <dgm:pt modelId="{6D33AB43-14F1-C74C-8DF6-D09318067315}" type="parTrans" cxnId="{4ABDE2D7-3469-5A43-B60C-7F37813E4A89}">
      <dgm:prSet/>
      <dgm:spPr/>
      <dgm:t>
        <a:bodyPr/>
        <a:lstStyle/>
        <a:p>
          <a:endParaRPr lang="it-IT"/>
        </a:p>
      </dgm:t>
    </dgm:pt>
    <dgm:pt modelId="{B0332F00-3A5B-9D45-BD30-B064554C599D}" type="sibTrans" cxnId="{4ABDE2D7-3469-5A43-B60C-7F37813E4A89}">
      <dgm:prSet/>
      <dgm:spPr/>
      <dgm:t>
        <a:bodyPr/>
        <a:lstStyle/>
        <a:p>
          <a:endParaRPr lang="it-IT"/>
        </a:p>
      </dgm:t>
    </dgm:pt>
    <dgm:pt modelId="{E3FA0E0A-7A06-E348-9EE9-DABD2EAB0D10}">
      <dgm:prSet phldrT="[Testo]" custT="1"/>
      <dgm:spPr/>
      <dgm:t>
        <a:bodyPr/>
        <a:lstStyle/>
        <a:p>
          <a:pPr algn="ctr"/>
          <a:r>
            <a:rPr lang="it-IT" sz="2000" b="1" dirty="0" smtClean="0">
              <a:solidFill>
                <a:srgbClr val="000090"/>
              </a:solidFill>
            </a:rPr>
            <a:t>Capacità assenti o ridotte?</a:t>
          </a:r>
        </a:p>
        <a:p>
          <a:pPr algn="l"/>
          <a:r>
            <a:rPr lang="it-IT" sz="1600" dirty="0" smtClean="0">
              <a:solidFill>
                <a:srgbClr val="000090"/>
              </a:solidFill>
            </a:rPr>
            <a:t>- Dipende dagli apprendimenti</a:t>
          </a:r>
        </a:p>
        <a:p>
          <a:pPr algn="l"/>
          <a:r>
            <a:rPr lang="it-IT" sz="1600" dirty="0" smtClean="0">
              <a:solidFill>
                <a:srgbClr val="000090"/>
              </a:solidFill>
            </a:rPr>
            <a:t>-vi sono menomazioni nelle funzioni / strutture del corpo?</a:t>
          </a:r>
          <a:endParaRPr lang="it-IT" sz="1600" dirty="0">
            <a:solidFill>
              <a:srgbClr val="000090"/>
            </a:solidFill>
          </a:endParaRPr>
        </a:p>
      </dgm:t>
    </dgm:pt>
    <dgm:pt modelId="{EA403B6D-1578-B943-8057-9D6E4FC92441}" type="parTrans" cxnId="{6592AB7D-4387-744E-B127-F4030F599B25}">
      <dgm:prSet/>
      <dgm:spPr/>
      <dgm:t>
        <a:bodyPr/>
        <a:lstStyle/>
        <a:p>
          <a:endParaRPr lang="it-IT"/>
        </a:p>
      </dgm:t>
    </dgm:pt>
    <dgm:pt modelId="{413BA728-B3DF-F64D-A38F-231A28C74F67}" type="sibTrans" cxnId="{6592AB7D-4387-744E-B127-F4030F599B25}">
      <dgm:prSet/>
      <dgm:spPr/>
      <dgm:t>
        <a:bodyPr/>
        <a:lstStyle/>
        <a:p>
          <a:endParaRPr lang="it-IT"/>
        </a:p>
      </dgm:t>
    </dgm:pt>
    <dgm:pt modelId="{2DCB20A8-2518-194F-920D-119E12C7A9B6}">
      <dgm:prSet phldrT="[Testo]" custT="1"/>
      <dgm:spPr/>
      <dgm:t>
        <a:bodyPr/>
        <a:lstStyle/>
        <a:p>
          <a:pPr algn="ctr"/>
          <a:r>
            <a:rPr lang="it-IT" sz="2000" b="1" dirty="0" smtClean="0">
              <a:solidFill>
                <a:srgbClr val="000090"/>
              </a:solidFill>
            </a:rPr>
            <a:t>Fattori personali</a:t>
          </a:r>
        </a:p>
        <a:p>
          <a:pPr algn="l"/>
          <a:r>
            <a:rPr lang="it-IT" sz="1200" dirty="0" smtClean="0">
              <a:solidFill>
                <a:srgbClr val="000090"/>
              </a:solidFill>
            </a:rPr>
            <a:t>Abitudini?</a:t>
          </a:r>
        </a:p>
        <a:p>
          <a:pPr algn="l"/>
          <a:r>
            <a:rPr lang="it-IT" sz="1200" dirty="0" smtClean="0">
              <a:solidFill>
                <a:srgbClr val="000090"/>
              </a:solidFill>
            </a:rPr>
            <a:t>Motivazione?</a:t>
          </a:r>
        </a:p>
        <a:p>
          <a:pPr algn="l"/>
          <a:r>
            <a:rPr lang="it-IT" sz="1200" dirty="0" smtClean="0">
              <a:solidFill>
                <a:srgbClr val="000090"/>
              </a:solidFill>
            </a:rPr>
            <a:t>Autostima/autoefficacia?</a:t>
          </a:r>
        </a:p>
        <a:p>
          <a:pPr algn="l"/>
          <a:r>
            <a:rPr lang="it-IT" sz="1200" dirty="0" smtClean="0">
              <a:solidFill>
                <a:srgbClr val="000090"/>
              </a:solidFill>
            </a:rPr>
            <a:t>Stile attributivo?</a:t>
          </a:r>
        </a:p>
        <a:p>
          <a:pPr algn="l"/>
          <a:r>
            <a:rPr lang="it-IT" sz="1200" dirty="0" smtClean="0">
              <a:solidFill>
                <a:srgbClr val="000090"/>
              </a:solidFill>
            </a:rPr>
            <a:t>Emotività?</a:t>
          </a:r>
        </a:p>
        <a:p>
          <a:pPr algn="l"/>
          <a:r>
            <a:rPr lang="it-IT" sz="1200" dirty="0" smtClean="0">
              <a:solidFill>
                <a:srgbClr val="000090"/>
              </a:solidFill>
            </a:rPr>
            <a:t>Progetto di vita nel chiaro?</a:t>
          </a:r>
        </a:p>
        <a:p>
          <a:pPr algn="ctr"/>
          <a:endParaRPr lang="it-IT" sz="1600" dirty="0">
            <a:solidFill>
              <a:srgbClr val="000090"/>
            </a:solidFill>
          </a:endParaRPr>
        </a:p>
      </dgm:t>
    </dgm:pt>
    <dgm:pt modelId="{590448A3-43A4-C94B-9340-415429010EDB}" type="parTrans" cxnId="{CDA8D24F-53BA-AC40-A064-035DD8E3F7BC}">
      <dgm:prSet/>
      <dgm:spPr/>
      <dgm:t>
        <a:bodyPr/>
        <a:lstStyle/>
        <a:p>
          <a:endParaRPr lang="it-IT"/>
        </a:p>
      </dgm:t>
    </dgm:pt>
    <dgm:pt modelId="{32E30377-2770-8A47-92EC-5FF7C83380C7}" type="sibTrans" cxnId="{CDA8D24F-53BA-AC40-A064-035DD8E3F7BC}">
      <dgm:prSet/>
      <dgm:spPr/>
      <dgm:t>
        <a:bodyPr/>
        <a:lstStyle/>
        <a:p>
          <a:endParaRPr lang="it-IT"/>
        </a:p>
      </dgm:t>
    </dgm:pt>
    <dgm:pt modelId="{C64CD6D8-210C-F646-9F10-7AA208BFE9BD}">
      <dgm:prSet phldrT="[Testo]" custT="1"/>
      <dgm:spPr/>
      <dgm:t>
        <a:bodyPr/>
        <a:lstStyle/>
        <a:p>
          <a:pPr algn="ctr"/>
          <a:endParaRPr lang="it-IT" sz="1600" dirty="0" smtClean="0">
            <a:solidFill>
              <a:srgbClr val="000090"/>
            </a:solidFill>
          </a:endParaRPr>
        </a:p>
        <a:p>
          <a:pPr algn="ctr"/>
          <a:endParaRPr lang="it-IT" sz="1600" dirty="0" smtClean="0">
            <a:solidFill>
              <a:srgbClr val="000090"/>
            </a:solidFill>
          </a:endParaRPr>
        </a:p>
        <a:p>
          <a:pPr algn="ctr"/>
          <a:endParaRPr lang="it-IT" sz="1600" dirty="0" smtClean="0">
            <a:solidFill>
              <a:srgbClr val="000090"/>
            </a:solidFill>
          </a:endParaRPr>
        </a:p>
        <a:p>
          <a:pPr algn="ctr"/>
          <a:r>
            <a:rPr lang="it-IT" sz="2000" b="1" dirty="0" smtClean="0">
              <a:solidFill>
                <a:srgbClr val="000090"/>
              </a:solidFill>
            </a:rPr>
            <a:t>Fattori ambientali</a:t>
          </a:r>
        </a:p>
        <a:p>
          <a:pPr algn="l"/>
          <a:r>
            <a:rPr lang="it-IT" sz="1200" dirty="0" smtClean="0">
              <a:solidFill>
                <a:srgbClr val="000090"/>
              </a:solidFill>
            </a:rPr>
            <a:t>Facilitatori insufficienti o assenti?</a:t>
          </a:r>
        </a:p>
        <a:p>
          <a:pPr algn="l"/>
          <a:r>
            <a:rPr lang="it-IT" sz="1200" dirty="0" smtClean="0">
              <a:solidFill>
                <a:srgbClr val="000090"/>
              </a:solidFill>
            </a:rPr>
            <a:t>Presenza di barriere</a:t>
          </a:r>
        </a:p>
        <a:p>
          <a:pPr algn="l"/>
          <a:endParaRPr lang="it-IT" sz="1200" dirty="0" smtClean="0">
            <a:solidFill>
              <a:srgbClr val="000090"/>
            </a:solidFill>
          </a:endParaRPr>
        </a:p>
        <a:p>
          <a:pPr algn="ctr"/>
          <a:endParaRPr lang="it-IT" sz="1600" dirty="0" smtClean="0">
            <a:solidFill>
              <a:srgbClr val="000090"/>
            </a:solidFill>
          </a:endParaRPr>
        </a:p>
        <a:p>
          <a:pPr algn="ctr"/>
          <a:endParaRPr lang="it-IT" sz="1600" dirty="0" smtClean="0">
            <a:solidFill>
              <a:srgbClr val="000090"/>
            </a:solidFill>
          </a:endParaRPr>
        </a:p>
        <a:p>
          <a:pPr algn="ctr"/>
          <a:endParaRPr lang="it-IT" sz="1600" dirty="0" smtClean="0">
            <a:solidFill>
              <a:srgbClr val="000090"/>
            </a:solidFill>
          </a:endParaRPr>
        </a:p>
        <a:p>
          <a:pPr algn="ctr"/>
          <a:endParaRPr lang="it-IT" sz="1600" dirty="0" smtClean="0">
            <a:solidFill>
              <a:srgbClr val="000090"/>
            </a:solidFill>
          </a:endParaRPr>
        </a:p>
        <a:p>
          <a:pPr algn="ctr"/>
          <a:endParaRPr lang="it-IT" sz="1600" dirty="0" smtClean="0">
            <a:solidFill>
              <a:srgbClr val="000090"/>
            </a:solidFill>
          </a:endParaRPr>
        </a:p>
        <a:p>
          <a:pPr algn="ctr"/>
          <a:endParaRPr lang="it-IT" sz="1600" dirty="0">
            <a:solidFill>
              <a:srgbClr val="000090"/>
            </a:solidFill>
          </a:endParaRPr>
        </a:p>
      </dgm:t>
    </dgm:pt>
    <dgm:pt modelId="{11ACF661-D465-3C47-9D37-7A0D9CA5066F}" type="parTrans" cxnId="{90386798-D369-344B-B3F4-EF9BDA39150F}">
      <dgm:prSet/>
      <dgm:spPr/>
      <dgm:t>
        <a:bodyPr/>
        <a:lstStyle/>
        <a:p>
          <a:endParaRPr lang="it-IT"/>
        </a:p>
      </dgm:t>
    </dgm:pt>
    <dgm:pt modelId="{2267B08E-FF8A-CC40-930A-0C32F0E8AD48}" type="sibTrans" cxnId="{90386798-D369-344B-B3F4-EF9BDA39150F}">
      <dgm:prSet/>
      <dgm:spPr/>
      <dgm:t>
        <a:bodyPr/>
        <a:lstStyle/>
        <a:p>
          <a:endParaRPr lang="it-IT"/>
        </a:p>
      </dgm:t>
    </dgm:pt>
    <dgm:pt modelId="{AE9218FF-69E0-454F-B27D-C416F56312CA}" type="pres">
      <dgm:prSet presAssocID="{80DE487E-C044-9041-B41D-04CF3C4F11C4}" presName="hierChild1" presStyleCnt="0">
        <dgm:presLayoutVars>
          <dgm:orgChart val="1"/>
          <dgm:chPref val="1"/>
          <dgm:dir/>
          <dgm:animOne val="branch"/>
          <dgm:animLvl val="lvl"/>
          <dgm:resizeHandles/>
        </dgm:presLayoutVars>
      </dgm:prSet>
      <dgm:spPr/>
      <dgm:t>
        <a:bodyPr/>
        <a:lstStyle/>
        <a:p>
          <a:endParaRPr lang="it-IT"/>
        </a:p>
      </dgm:t>
    </dgm:pt>
    <dgm:pt modelId="{D7D1D95E-C709-024A-B38D-3A3E70BD48B3}" type="pres">
      <dgm:prSet presAssocID="{C2E8654A-6D5D-164C-AFBF-A7792EE046F9}" presName="hierRoot1" presStyleCnt="0">
        <dgm:presLayoutVars>
          <dgm:hierBranch val="init"/>
        </dgm:presLayoutVars>
      </dgm:prSet>
      <dgm:spPr/>
    </dgm:pt>
    <dgm:pt modelId="{779E6A3E-B0E1-7C44-8F2B-D18ADCD99902}" type="pres">
      <dgm:prSet presAssocID="{C2E8654A-6D5D-164C-AFBF-A7792EE046F9}" presName="rootComposite1" presStyleCnt="0"/>
      <dgm:spPr/>
    </dgm:pt>
    <dgm:pt modelId="{99A9EC30-0E29-4F47-A4B1-3C627FFA07D3}" type="pres">
      <dgm:prSet presAssocID="{C2E8654A-6D5D-164C-AFBF-A7792EE046F9}" presName="rootText1" presStyleLbl="node0" presStyleIdx="0" presStyleCnt="1" custLinFactNeighborX="-2010" custLinFactNeighborY="4507">
        <dgm:presLayoutVars>
          <dgm:chPref val="3"/>
        </dgm:presLayoutVars>
      </dgm:prSet>
      <dgm:spPr/>
      <dgm:t>
        <a:bodyPr/>
        <a:lstStyle/>
        <a:p>
          <a:endParaRPr lang="it-IT"/>
        </a:p>
      </dgm:t>
    </dgm:pt>
    <dgm:pt modelId="{0F77875E-BF15-8945-A9E8-0683D90177B7}" type="pres">
      <dgm:prSet presAssocID="{C2E8654A-6D5D-164C-AFBF-A7792EE046F9}" presName="rootConnector1" presStyleLbl="node1" presStyleIdx="0" presStyleCnt="0"/>
      <dgm:spPr/>
      <dgm:t>
        <a:bodyPr/>
        <a:lstStyle/>
        <a:p>
          <a:endParaRPr lang="it-IT"/>
        </a:p>
      </dgm:t>
    </dgm:pt>
    <dgm:pt modelId="{1D6F914F-2103-1242-A844-1E8A1F96F546}" type="pres">
      <dgm:prSet presAssocID="{C2E8654A-6D5D-164C-AFBF-A7792EE046F9}" presName="hierChild2" presStyleCnt="0"/>
      <dgm:spPr/>
    </dgm:pt>
    <dgm:pt modelId="{C4E5754F-3D3C-1545-85D3-B6C0F5FCE594}" type="pres">
      <dgm:prSet presAssocID="{EA403B6D-1578-B943-8057-9D6E4FC92441}" presName="Name37" presStyleLbl="parChTrans1D2" presStyleIdx="0" presStyleCnt="3"/>
      <dgm:spPr/>
      <dgm:t>
        <a:bodyPr/>
        <a:lstStyle/>
        <a:p>
          <a:endParaRPr lang="it-IT"/>
        </a:p>
      </dgm:t>
    </dgm:pt>
    <dgm:pt modelId="{AA3422FD-729E-6A40-AF1A-20F654ACCC47}" type="pres">
      <dgm:prSet presAssocID="{E3FA0E0A-7A06-E348-9EE9-DABD2EAB0D10}" presName="hierRoot2" presStyleCnt="0">
        <dgm:presLayoutVars>
          <dgm:hierBranch val="init"/>
        </dgm:presLayoutVars>
      </dgm:prSet>
      <dgm:spPr/>
    </dgm:pt>
    <dgm:pt modelId="{7B0B7EBB-0448-1B45-A8FE-5EAE207925ED}" type="pres">
      <dgm:prSet presAssocID="{E3FA0E0A-7A06-E348-9EE9-DABD2EAB0D10}" presName="rootComposite" presStyleCnt="0"/>
      <dgm:spPr/>
    </dgm:pt>
    <dgm:pt modelId="{8896FD02-5F16-A941-85E5-CC5A80215B31}" type="pres">
      <dgm:prSet presAssocID="{E3FA0E0A-7A06-E348-9EE9-DABD2EAB0D10}" presName="rootText" presStyleLbl="node2" presStyleIdx="0" presStyleCnt="3" custScaleY="198033">
        <dgm:presLayoutVars>
          <dgm:chPref val="3"/>
        </dgm:presLayoutVars>
      </dgm:prSet>
      <dgm:spPr/>
      <dgm:t>
        <a:bodyPr/>
        <a:lstStyle/>
        <a:p>
          <a:endParaRPr lang="it-IT"/>
        </a:p>
      </dgm:t>
    </dgm:pt>
    <dgm:pt modelId="{2FD9084A-3746-A44D-8372-E2E066484D64}" type="pres">
      <dgm:prSet presAssocID="{E3FA0E0A-7A06-E348-9EE9-DABD2EAB0D10}" presName="rootConnector" presStyleLbl="node2" presStyleIdx="0" presStyleCnt="3"/>
      <dgm:spPr/>
      <dgm:t>
        <a:bodyPr/>
        <a:lstStyle/>
        <a:p>
          <a:endParaRPr lang="it-IT"/>
        </a:p>
      </dgm:t>
    </dgm:pt>
    <dgm:pt modelId="{89FFAB0E-FCFF-0B4A-A3B4-B6F686605011}" type="pres">
      <dgm:prSet presAssocID="{E3FA0E0A-7A06-E348-9EE9-DABD2EAB0D10}" presName="hierChild4" presStyleCnt="0"/>
      <dgm:spPr/>
    </dgm:pt>
    <dgm:pt modelId="{C506C2FA-DC96-2048-9495-C3DD5F4DB87C}" type="pres">
      <dgm:prSet presAssocID="{E3FA0E0A-7A06-E348-9EE9-DABD2EAB0D10}" presName="hierChild5" presStyleCnt="0"/>
      <dgm:spPr/>
    </dgm:pt>
    <dgm:pt modelId="{C82F8CB9-CB08-0C43-9E95-3B323A061BC4}" type="pres">
      <dgm:prSet presAssocID="{590448A3-43A4-C94B-9340-415429010EDB}" presName="Name37" presStyleLbl="parChTrans1D2" presStyleIdx="1" presStyleCnt="3"/>
      <dgm:spPr/>
      <dgm:t>
        <a:bodyPr/>
        <a:lstStyle/>
        <a:p>
          <a:endParaRPr lang="it-IT"/>
        </a:p>
      </dgm:t>
    </dgm:pt>
    <dgm:pt modelId="{C45C8F6B-760C-C645-8411-738A7508BB88}" type="pres">
      <dgm:prSet presAssocID="{2DCB20A8-2518-194F-920D-119E12C7A9B6}" presName="hierRoot2" presStyleCnt="0">
        <dgm:presLayoutVars>
          <dgm:hierBranch val="init"/>
        </dgm:presLayoutVars>
      </dgm:prSet>
      <dgm:spPr/>
    </dgm:pt>
    <dgm:pt modelId="{848D62B9-295B-9B41-8063-0417BA496A01}" type="pres">
      <dgm:prSet presAssocID="{2DCB20A8-2518-194F-920D-119E12C7A9B6}" presName="rootComposite" presStyleCnt="0"/>
      <dgm:spPr/>
    </dgm:pt>
    <dgm:pt modelId="{4329599E-245F-2A48-ABE3-C5555BB8954B}" type="pres">
      <dgm:prSet presAssocID="{2DCB20A8-2518-194F-920D-119E12C7A9B6}" presName="rootText" presStyleLbl="node2" presStyleIdx="1" presStyleCnt="3" custScaleY="233096" custLinFactNeighborX="-463" custLinFactNeighborY="-1852">
        <dgm:presLayoutVars>
          <dgm:chPref val="3"/>
        </dgm:presLayoutVars>
      </dgm:prSet>
      <dgm:spPr/>
      <dgm:t>
        <a:bodyPr/>
        <a:lstStyle/>
        <a:p>
          <a:endParaRPr lang="it-IT"/>
        </a:p>
      </dgm:t>
    </dgm:pt>
    <dgm:pt modelId="{7EBC40FF-E71A-A642-A90E-0ACD88B8339A}" type="pres">
      <dgm:prSet presAssocID="{2DCB20A8-2518-194F-920D-119E12C7A9B6}" presName="rootConnector" presStyleLbl="node2" presStyleIdx="1" presStyleCnt="3"/>
      <dgm:spPr/>
      <dgm:t>
        <a:bodyPr/>
        <a:lstStyle/>
        <a:p>
          <a:endParaRPr lang="it-IT"/>
        </a:p>
      </dgm:t>
    </dgm:pt>
    <dgm:pt modelId="{FA2C199D-7A65-524B-AAD5-729B3C6ED2D9}" type="pres">
      <dgm:prSet presAssocID="{2DCB20A8-2518-194F-920D-119E12C7A9B6}" presName="hierChild4" presStyleCnt="0"/>
      <dgm:spPr/>
    </dgm:pt>
    <dgm:pt modelId="{F247E986-4A54-534F-8080-DCE97285203B}" type="pres">
      <dgm:prSet presAssocID="{2DCB20A8-2518-194F-920D-119E12C7A9B6}" presName="hierChild5" presStyleCnt="0"/>
      <dgm:spPr/>
    </dgm:pt>
    <dgm:pt modelId="{A59EF136-F9CA-E141-9814-C6FFE221B2A2}" type="pres">
      <dgm:prSet presAssocID="{11ACF661-D465-3C47-9D37-7A0D9CA5066F}" presName="Name37" presStyleLbl="parChTrans1D2" presStyleIdx="2" presStyleCnt="3"/>
      <dgm:spPr/>
      <dgm:t>
        <a:bodyPr/>
        <a:lstStyle/>
        <a:p>
          <a:endParaRPr lang="it-IT"/>
        </a:p>
      </dgm:t>
    </dgm:pt>
    <dgm:pt modelId="{27F87468-419A-B449-9FC4-D79726AEA68D}" type="pres">
      <dgm:prSet presAssocID="{C64CD6D8-210C-F646-9F10-7AA208BFE9BD}" presName="hierRoot2" presStyleCnt="0">
        <dgm:presLayoutVars>
          <dgm:hierBranch val="init"/>
        </dgm:presLayoutVars>
      </dgm:prSet>
      <dgm:spPr/>
    </dgm:pt>
    <dgm:pt modelId="{A7B805C9-3ED8-3E40-BD1D-FA0041439166}" type="pres">
      <dgm:prSet presAssocID="{C64CD6D8-210C-F646-9F10-7AA208BFE9BD}" presName="rootComposite" presStyleCnt="0"/>
      <dgm:spPr/>
    </dgm:pt>
    <dgm:pt modelId="{D0391634-16D9-3C42-8FAC-FB55785F0C96}" type="pres">
      <dgm:prSet presAssocID="{C64CD6D8-210C-F646-9F10-7AA208BFE9BD}" presName="rootText" presStyleLbl="node2" presStyleIdx="2" presStyleCnt="3" custScaleY="232971">
        <dgm:presLayoutVars>
          <dgm:chPref val="3"/>
        </dgm:presLayoutVars>
      </dgm:prSet>
      <dgm:spPr/>
      <dgm:t>
        <a:bodyPr/>
        <a:lstStyle/>
        <a:p>
          <a:endParaRPr lang="it-IT"/>
        </a:p>
      </dgm:t>
    </dgm:pt>
    <dgm:pt modelId="{F5403D6F-8D7D-B544-9A37-362C60B2B57E}" type="pres">
      <dgm:prSet presAssocID="{C64CD6D8-210C-F646-9F10-7AA208BFE9BD}" presName="rootConnector" presStyleLbl="node2" presStyleIdx="2" presStyleCnt="3"/>
      <dgm:spPr/>
      <dgm:t>
        <a:bodyPr/>
        <a:lstStyle/>
        <a:p>
          <a:endParaRPr lang="it-IT"/>
        </a:p>
      </dgm:t>
    </dgm:pt>
    <dgm:pt modelId="{7E38AB59-25CD-B843-AB1D-57F170D3CC25}" type="pres">
      <dgm:prSet presAssocID="{C64CD6D8-210C-F646-9F10-7AA208BFE9BD}" presName="hierChild4" presStyleCnt="0"/>
      <dgm:spPr/>
    </dgm:pt>
    <dgm:pt modelId="{AA897EC5-E07A-504F-8017-3BCFB7156775}" type="pres">
      <dgm:prSet presAssocID="{C64CD6D8-210C-F646-9F10-7AA208BFE9BD}" presName="hierChild5" presStyleCnt="0"/>
      <dgm:spPr/>
    </dgm:pt>
    <dgm:pt modelId="{25A62C11-CC16-7F42-8158-EE27742F6912}" type="pres">
      <dgm:prSet presAssocID="{C2E8654A-6D5D-164C-AFBF-A7792EE046F9}" presName="hierChild3" presStyleCnt="0"/>
      <dgm:spPr/>
    </dgm:pt>
  </dgm:ptLst>
  <dgm:cxnLst>
    <dgm:cxn modelId="{6592AB7D-4387-744E-B127-F4030F599B25}" srcId="{C2E8654A-6D5D-164C-AFBF-A7792EE046F9}" destId="{E3FA0E0A-7A06-E348-9EE9-DABD2EAB0D10}" srcOrd="0" destOrd="0" parTransId="{EA403B6D-1578-B943-8057-9D6E4FC92441}" sibTransId="{413BA728-B3DF-F64D-A38F-231A28C74F67}"/>
    <dgm:cxn modelId="{C9A819C4-24EA-C44B-8746-9684C06ED277}" type="presOf" srcId="{C64CD6D8-210C-F646-9F10-7AA208BFE9BD}" destId="{F5403D6F-8D7D-B544-9A37-362C60B2B57E}" srcOrd="1" destOrd="0" presId="urn:microsoft.com/office/officeart/2005/8/layout/orgChart1"/>
    <dgm:cxn modelId="{774994A4-AAD9-9F4C-BDB3-DBE598DF8845}" type="presOf" srcId="{2DCB20A8-2518-194F-920D-119E12C7A9B6}" destId="{4329599E-245F-2A48-ABE3-C5555BB8954B}" srcOrd="0" destOrd="0" presId="urn:microsoft.com/office/officeart/2005/8/layout/orgChart1"/>
    <dgm:cxn modelId="{7D57C6B5-B75D-B745-9A49-25411451D406}" type="presOf" srcId="{11ACF661-D465-3C47-9D37-7A0D9CA5066F}" destId="{A59EF136-F9CA-E141-9814-C6FFE221B2A2}" srcOrd="0" destOrd="0" presId="urn:microsoft.com/office/officeart/2005/8/layout/orgChart1"/>
    <dgm:cxn modelId="{C9E20497-CCD5-AE4D-8E94-07A5B5E15AC3}" type="presOf" srcId="{C2E8654A-6D5D-164C-AFBF-A7792EE046F9}" destId="{99A9EC30-0E29-4F47-A4B1-3C627FFA07D3}" srcOrd="0" destOrd="0" presId="urn:microsoft.com/office/officeart/2005/8/layout/orgChart1"/>
    <dgm:cxn modelId="{4ABDE2D7-3469-5A43-B60C-7F37813E4A89}" srcId="{80DE487E-C044-9041-B41D-04CF3C4F11C4}" destId="{C2E8654A-6D5D-164C-AFBF-A7792EE046F9}" srcOrd="0" destOrd="0" parTransId="{6D33AB43-14F1-C74C-8DF6-D09318067315}" sibTransId="{B0332F00-3A5B-9D45-BD30-B064554C599D}"/>
    <dgm:cxn modelId="{90386798-D369-344B-B3F4-EF9BDA39150F}" srcId="{C2E8654A-6D5D-164C-AFBF-A7792EE046F9}" destId="{C64CD6D8-210C-F646-9F10-7AA208BFE9BD}" srcOrd="2" destOrd="0" parTransId="{11ACF661-D465-3C47-9D37-7A0D9CA5066F}" sibTransId="{2267B08E-FF8A-CC40-930A-0C32F0E8AD48}"/>
    <dgm:cxn modelId="{11EE056F-F99A-1348-956F-0606425E0FBF}" type="presOf" srcId="{E3FA0E0A-7A06-E348-9EE9-DABD2EAB0D10}" destId="{2FD9084A-3746-A44D-8372-E2E066484D64}" srcOrd="1" destOrd="0" presId="urn:microsoft.com/office/officeart/2005/8/layout/orgChart1"/>
    <dgm:cxn modelId="{07C652CB-3628-1546-85A7-548C6A35190C}" type="presOf" srcId="{E3FA0E0A-7A06-E348-9EE9-DABD2EAB0D10}" destId="{8896FD02-5F16-A941-85E5-CC5A80215B31}" srcOrd="0" destOrd="0" presId="urn:microsoft.com/office/officeart/2005/8/layout/orgChart1"/>
    <dgm:cxn modelId="{CDFC3F62-B6D9-9343-A297-C3841B69CF30}" type="presOf" srcId="{C64CD6D8-210C-F646-9F10-7AA208BFE9BD}" destId="{D0391634-16D9-3C42-8FAC-FB55785F0C96}" srcOrd="0" destOrd="0" presId="urn:microsoft.com/office/officeart/2005/8/layout/orgChart1"/>
    <dgm:cxn modelId="{474429D3-CD8B-AA47-A5D2-5ECE83369FF8}" type="presOf" srcId="{2DCB20A8-2518-194F-920D-119E12C7A9B6}" destId="{7EBC40FF-E71A-A642-A90E-0ACD88B8339A}" srcOrd="1" destOrd="0" presId="urn:microsoft.com/office/officeart/2005/8/layout/orgChart1"/>
    <dgm:cxn modelId="{98D092F3-886C-844C-92E7-A48FF04112B3}" type="presOf" srcId="{590448A3-43A4-C94B-9340-415429010EDB}" destId="{C82F8CB9-CB08-0C43-9E95-3B323A061BC4}" srcOrd="0" destOrd="0" presId="urn:microsoft.com/office/officeart/2005/8/layout/orgChart1"/>
    <dgm:cxn modelId="{B999ED31-465B-F44E-9CB7-43BFD277410D}" type="presOf" srcId="{80DE487E-C044-9041-B41D-04CF3C4F11C4}" destId="{AE9218FF-69E0-454F-B27D-C416F56312CA}" srcOrd="0" destOrd="0" presId="urn:microsoft.com/office/officeart/2005/8/layout/orgChart1"/>
    <dgm:cxn modelId="{CDA8D24F-53BA-AC40-A064-035DD8E3F7BC}" srcId="{C2E8654A-6D5D-164C-AFBF-A7792EE046F9}" destId="{2DCB20A8-2518-194F-920D-119E12C7A9B6}" srcOrd="1" destOrd="0" parTransId="{590448A3-43A4-C94B-9340-415429010EDB}" sibTransId="{32E30377-2770-8A47-92EC-5FF7C83380C7}"/>
    <dgm:cxn modelId="{E99CEBB9-93FE-A741-AEF6-06D1B1534394}" type="presOf" srcId="{EA403B6D-1578-B943-8057-9D6E4FC92441}" destId="{C4E5754F-3D3C-1545-85D3-B6C0F5FCE594}" srcOrd="0" destOrd="0" presId="urn:microsoft.com/office/officeart/2005/8/layout/orgChart1"/>
    <dgm:cxn modelId="{B8F5296A-D6D2-7F41-80AA-E796349F843C}" type="presOf" srcId="{C2E8654A-6D5D-164C-AFBF-A7792EE046F9}" destId="{0F77875E-BF15-8945-A9E8-0683D90177B7}" srcOrd="1" destOrd="0" presId="urn:microsoft.com/office/officeart/2005/8/layout/orgChart1"/>
    <dgm:cxn modelId="{DDAC9E70-AF5B-BA49-A21D-A52176FB6CAF}" type="presParOf" srcId="{AE9218FF-69E0-454F-B27D-C416F56312CA}" destId="{D7D1D95E-C709-024A-B38D-3A3E70BD48B3}" srcOrd="0" destOrd="0" presId="urn:microsoft.com/office/officeart/2005/8/layout/orgChart1"/>
    <dgm:cxn modelId="{935B6B5A-0A8F-E347-A1CC-6EFE26A21E2D}" type="presParOf" srcId="{D7D1D95E-C709-024A-B38D-3A3E70BD48B3}" destId="{779E6A3E-B0E1-7C44-8F2B-D18ADCD99902}" srcOrd="0" destOrd="0" presId="urn:microsoft.com/office/officeart/2005/8/layout/orgChart1"/>
    <dgm:cxn modelId="{CC684E05-F6E2-3C40-AC4B-00054BF9D500}" type="presParOf" srcId="{779E6A3E-B0E1-7C44-8F2B-D18ADCD99902}" destId="{99A9EC30-0E29-4F47-A4B1-3C627FFA07D3}" srcOrd="0" destOrd="0" presId="urn:microsoft.com/office/officeart/2005/8/layout/orgChart1"/>
    <dgm:cxn modelId="{D58C34A2-4B9F-0C48-B3A3-3EFDE39F70E1}" type="presParOf" srcId="{779E6A3E-B0E1-7C44-8F2B-D18ADCD99902}" destId="{0F77875E-BF15-8945-A9E8-0683D90177B7}" srcOrd="1" destOrd="0" presId="urn:microsoft.com/office/officeart/2005/8/layout/orgChart1"/>
    <dgm:cxn modelId="{5FEAFB3A-3D3C-DE49-919F-EC534E6FD2AE}" type="presParOf" srcId="{D7D1D95E-C709-024A-B38D-3A3E70BD48B3}" destId="{1D6F914F-2103-1242-A844-1E8A1F96F546}" srcOrd="1" destOrd="0" presId="urn:microsoft.com/office/officeart/2005/8/layout/orgChart1"/>
    <dgm:cxn modelId="{9A88482E-87EA-6F4F-92F7-533F4EEA069E}" type="presParOf" srcId="{1D6F914F-2103-1242-A844-1E8A1F96F546}" destId="{C4E5754F-3D3C-1545-85D3-B6C0F5FCE594}" srcOrd="0" destOrd="0" presId="urn:microsoft.com/office/officeart/2005/8/layout/orgChart1"/>
    <dgm:cxn modelId="{743191FB-39E0-1A49-9542-59C05B93274F}" type="presParOf" srcId="{1D6F914F-2103-1242-A844-1E8A1F96F546}" destId="{AA3422FD-729E-6A40-AF1A-20F654ACCC47}" srcOrd="1" destOrd="0" presId="urn:microsoft.com/office/officeart/2005/8/layout/orgChart1"/>
    <dgm:cxn modelId="{9D2B3A4D-40E4-1C4F-8EE7-562A924E1702}" type="presParOf" srcId="{AA3422FD-729E-6A40-AF1A-20F654ACCC47}" destId="{7B0B7EBB-0448-1B45-A8FE-5EAE207925ED}" srcOrd="0" destOrd="0" presId="urn:microsoft.com/office/officeart/2005/8/layout/orgChart1"/>
    <dgm:cxn modelId="{ED3EE2E7-69CC-0344-9412-FDD60C44223D}" type="presParOf" srcId="{7B0B7EBB-0448-1B45-A8FE-5EAE207925ED}" destId="{8896FD02-5F16-A941-85E5-CC5A80215B31}" srcOrd="0" destOrd="0" presId="urn:microsoft.com/office/officeart/2005/8/layout/orgChart1"/>
    <dgm:cxn modelId="{A3817D8B-1A82-524D-90BC-253D13BDE025}" type="presParOf" srcId="{7B0B7EBB-0448-1B45-A8FE-5EAE207925ED}" destId="{2FD9084A-3746-A44D-8372-E2E066484D64}" srcOrd="1" destOrd="0" presId="urn:microsoft.com/office/officeart/2005/8/layout/orgChart1"/>
    <dgm:cxn modelId="{1E066E0D-9A63-EF44-8A77-4E96AAFA7534}" type="presParOf" srcId="{AA3422FD-729E-6A40-AF1A-20F654ACCC47}" destId="{89FFAB0E-FCFF-0B4A-A3B4-B6F686605011}" srcOrd="1" destOrd="0" presId="urn:microsoft.com/office/officeart/2005/8/layout/orgChart1"/>
    <dgm:cxn modelId="{ECCED510-62C2-4649-9AB4-A4523D3D2376}" type="presParOf" srcId="{AA3422FD-729E-6A40-AF1A-20F654ACCC47}" destId="{C506C2FA-DC96-2048-9495-C3DD5F4DB87C}" srcOrd="2" destOrd="0" presId="urn:microsoft.com/office/officeart/2005/8/layout/orgChart1"/>
    <dgm:cxn modelId="{9170EC0B-C493-1C4F-86DE-C1A258C7AE78}" type="presParOf" srcId="{1D6F914F-2103-1242-A844-1E8A1F96F546}" destId="{C82F8CB9-CB08-0C43-9E95-3B323A061BC4}" srcOrd="2" destOrd="0" presId="urn:microsoft.com/office/officeart/2005/8/layout/orgChart1"/>
    <dgm:cxn modelId="{6937C8DA-EF64-184F-8D0F-1D491978DF56}" type="presParOf" srcId="{1D6F914F-2103-1242-A844-1E8A1F96F546}" destId="{C45C8F6B-760C-C645-8411-738A7508BB88}" srcOrd="3" destOrd="0" presId="urn:microsoft.com/office/officeart/2005/8/layout/orgChart1"/>
    <dgm:cxn modelId="{A50EC96B-C47B-F949-ABA0-760764212BB3}" type="presParOf" srcId="{C45C8F6B-760C-C645-8411-738A7508BB88}" destId="{848D62B9-295B-9B41-8063-0417BA496A01}" srcOrd="0" destOrd="0" presId="urn:microsoft.com/office/officeart/2005/8/layout/orgChart1"/>
    <dgm:cxn modelId="{A2F2C0F8-F64E-2340-81A3-21410E48B836}" type="presParOf" srcId="{848D62B9-295B-9B41-8063-0417BA496A01}" destId="{4329599E-245F-2A48-ABE3-C5555BB8954B}" srcOrd="0" destOrd="0" presId="urn:microsoft.com/office/officeart/2005/8/layout/orgChart1"/>
    <dgm:cxn modelId="{3A883496-4F1C-EC49-BBB0-DA6DD665B928}" type="presParOf" srcId="{848D62B9-295B-9B41-8063-0417BA496A01}" destId="{7EBC40FF-E71A-A642-A90E-0ACD88B8339A}" srcOrd="1" destOrd="0" presId="urn:microsoft.com/office/officeart/2005/8/layout/orgChart1"/>
    <dgm:cxn modelId="{F3F1A627-B6BB-0645-B959-83B3D10437E3}" type="presParOf" srcId="{C45C8F6B-760C-C645-8411-738A7508BB88}" destId="{FA2C199D-7A65-524B-AAD5-729B3C6ED2D9}" srcOrd="1" destOrd="0" presId="urn:microsoft.com/office/officeart/2005/8/layout/orgChart1"/>
    <dgm:cxn modelId="{08D898DF-6CC6-E54E-B1EB-3F28FFAFA0EB}" type="presParOf" srcId="{C45C8F6B-760C-C645-8411-738A7508BB88}" destId="{F247E986-4A54-534F-8080-DCE97285203B}" srcOrd="2" destOrd="0" presId="urn:microsoft.com/office/officeart/2005/8/layout/orgChart1"/>
    <dgm:cxn modelId="{1CCB17DE-8CE3-D842-968A-AAE598247228}" type="presParOf" srcId="{1D6F914F-2103-1242-A844-1E8A1F96F546}" destId="{A59EF136-F9CA-E141-9814-C6FFE221B2A2}" srcOrd="4" destOrd="0" presId="urn:microsoft.com/office/officeart/2005/8/layout/orgChart1"/>
    <dgm:cxn modelId="{59A361D1-F790-3548-BF44-E005A1D706FE}" type="presParOf" srcId="{1D6F914F-2103-1242-A844-1E8A1F96F546}" destId="{27F87468-419A-B449-9FC4-D79726AEA68D}" srcOrd="5" destOrd="0" presId="urn:microsoft.com/office/officeart/2005/8/layout/orgChart1"/>
    <dgm:cxn modelId="{8A242B74-9B2B-DB41-912C-63D0D8A197C0}" type="presParOf" srcId="{27F87468-419A-B449-9FC4-D79726AEA68D}" destId="{A7B805C9-3ED8-3E40-BD1D-FA0041439166}" srcOrd="0" destOrd="0" presId="urn:microsoft.com/office/officeart/2005/8/layout/orgChart1"/>
    <dgm:cxn modelId="{8719FCB8-CFBF-5146-8D55-A23E2C69EC1E}" type="presParOf" srcId="{A7B805C9-3ED8-3E40-BD1D-FA0041439166}" destId="{D0391634-16D9-3C42-8FAC-FB55785F0C96}" srcOrd="0" destOrd="0" presId="urn:microsoft.com/office/officeart/2005/8/layout/orgChart1"/>
    <dgm:cxn modelId="{3866893B-6C6A-C347-9F81-636F3F8D574B}" type="presParOf" srcId="{A7B805C9-3ED8-3E40-BD1D-FA0041439166}" destId="{F5403D6F-8D7D-B544-9A37-362C60B2B57E}" srcOrd="1" destOrd="0" presId="urn:microsoft.com/office/officeart/2005/8/layout/orgChart1"/>
    <dgm:cxn modelId="{DC0A2FD4-99A0-1749-9990-004DE0D25D1D}" type="presParOf" srcId="{27F87468-419A-B449-9FC4-D79726AEA68D}" destId="{7E38AB59-25CD-B843-AB1D-57F170D3CC25}" srcOrd="1" destOrd="0" presId="urn:microsoft.com/office/officeart/2005/8/layout/orgChart1"/>
    <dgm:cxn modelId="{4CF582F3-74A9-2A49-9325-98EEF4886547}" type="presParOf" srcId="{27F87468-419A-B449-9FC4-D79726AEA68D}" destId="{AA897EC5-E07A-504F-8017-3BCFB7156775}" srcOrd="2" destOrd="0" presId="urn:microsoft.com/office/officeart/2005/8/layout/orgChart1"/>
    <dgm:cxn modelId="{F08A0C0A-B517-8048-A0FF-D4808D3FA7F3}" type="presParOf" srcId="{D7D1D95E-C709-024A-B38D-3A3E70BD48B3}" destId="{25A62C11-CC16-7F42-8158-EE27742F6912}"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76D812AD-D347-EB4E-BB28-179D2D446162}" type="datetimeFigureOut">
              <a:rPr lang="it-IT" smtClean="0"/>
              <a:t>13/12/2019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935EF86-C4BE-8049-AB7F-FE6EE7635F37}" type="slidenum">
              <a:rPr lang="it-IT" smtClean="0"/>
              <a:t>‹N›</a:t>
            </a:fld>
            <a:endParaRPr lang="it-IT"/>
          </a:p>
        </p:txBody>
      </p:sp>
    </p:spTree>
    <p:extLst>
      <p:ext uri="{BB962C8B-B14F-4D97-AF65-F5344CB8AC3E}">
        <p14:creationId xmlns:p14="http://schemas.microsoft.com/office/powerpoint/2010/main" val="4173622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6D812AD-D347-EB4E-BB28-179D2D446162}" type="datetimeFigureOut">
              <a:rPr lang="it-IT" smtClean="0"/>
              <a:t>13/12/2019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935EF86-C4BE-8049-AB7F-FE6EE7635F37}" type="slidenum">
              <a:rPr lang="it-IT" smtClean="0"/>
              <a:t>‹N›</a:t>
            </a:fld>
            <a:endParaRPr lang="it-IT"/>
          </a:p>
        </p:txBody>
      </p:sp>
    </p:spTree>
    <p:extLst>
      <p:ext uri="{BB962C8B-B14F-4D97-AF65-F5344CB8AC3E}">
        <p14:creationId xmlns:p14="http://schemas.microsoft.com/office/powerpoint/2010/main" val="1205267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6D812AD-D347-EB4E-BB28-179D2D446162}" type="datetimeFigureOut">
              <a:rPr lang="it-IT" smtClean="0"/>
              <a:t>13/12/2019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935EF86-C4BE-8049-AB7F-FE6EE7635F37}" type="slidenum">
              <a:rPr lang="it-IT" smtClean="0"/>
              <a:t>‹N›</a:t>
            </a:fld>
            <a:endParaRPr lang="it-IT"/>
          </a:p>
        </p:txBody>
      </p:sp>
    </p:spTree>
    <p:extLst>
      <p:ext uri="{BB962C8B-B14F-4D97-AF65-F5344CB8AC3E}">
        <p14:creationId xmlns:p14="http://schemas.microsoft.com/office/powerpoint/2010/main" val="1445227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6D812AD-D347-EB4E-BB28-179D2D446162}" type="datetimeFigureOut">
              <a:rPr lang="it-IT" smtClean="0"/>
              <a:t>13/12/2019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935EF86-C4BE-8049-AB7F-FE6EE7635F37}" type="slidenum">
              <a:rPr lang="it-IT" smtClean="0"/>
              <a:t>‹N›</a:t>
            </a:fld>
            <a:endParaRPr lang="it-IT"/>
          </a:p>
        </p:txBody>
      </p:sp>
    </p:spTree>
    <p:extLst>
      <p:ext uri="{BB962C8B-B14F-4D97-AF65-F5344CB8AC3E}">
        <p14:creationId xmlns:p14="http://schemas.microsoft.com/office/powerpoint/2010/main" val="2125038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76D812AD-D347-EB4E-BB28-179D2D446162}" type="datetimeFigureOut">
              <a:rPr lang="it-IT" smtClean="0"/>
              <a:t>13/12/2019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935EF86-C4BE-8049-AB7F-FE6EE7635F37}" type="slidenum">
              <a:rPr lang="it-IT" smtClean="0"/>
              <a:t>‹N›</a:t>
            </a:fld>
            <a:endParaRPr lang="it-IT"/>
          </a:p>
        </p:txBody>
      </p:sp>
    </p:spTree>
    <p:extLst>
      <p:ext uri="{BB962C8B-B14F-4D97-AF65-F5344CB8AC3E}">
        <p14:creationId xmlns:p14="http://schemas.microsoft.com/office/powerpoint/2010/main" val="149460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76D812AD-D347-EB4E-BB28-179D2D446162}" type="datetimeFigureOut">
              <a:rPr lang="it-IT" smtClean="0"/>
              <a:t>13/12/2019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935EF86-C4BE-8049-AB7F-FE6EE7635F37}" type="slidenum">
              <a:rPr lang="it-IT" smtClean="0"/>
              <a:t>‹N›</a:t>
            </a:fld>
            <a:endParaRPr lang="it-IT"/>
          </a:p>
        </p:txBody>
      </p:sp>
    </p:spTree>
    <p:extLst>
      <p:ext uri="{BB962C8B-B14F-4D97-AF65-F5344CB8AC3E}">
        <p14:creationId xmlns:p14="http://schemas.microsoft.com/office/powerpoint/2010/main" val="1568518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76D812AD-D347-EB4E-BB28-179D2D446162}" type="datetimeFigureOut">
              <a:rPr lang="it-IT" smtClean="0"/>
              <a:t>13/12/2019</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8935EF86-C4BE-8049-AB7F-FE6EE7635F37}" type="slidenum">
              <a:rPr lang="it-IT" smtClean="0"/>
              <a:t>‹N›</a:t>
            </a:fld>
            <a:endParaRPr lang="it-IT"/>
          </a:p>
        </p:txBody>
      </p:sp>
    </p:spTree>
    <p:extLst>
      <p:ext uri="{BB962C8B-B14F-4D97-AF65-F5344CB8AC3E}">
        <p14:creationId xmlns:p14="http://schemas.microsoft.com/office/powerpoint/2010/main" val="4200218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fld id="{76D812AD-D347-EB4E-BB28-179D2D446162}" type="datetimeFigureOut">
              <a:rPr lang="it-IT" smtClean="0"/>
              <a:t>13/12/2019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8935EF86-C4BE-8049-AB7F-FE6EE7635F37}" type="slidenum">
              <a:rPr lang="it-IT" smtClean="0"/>
              <a:t>‹N›</a:t>
            </a:fld>
            <a:endParaRPr lang="it-IT"/>
          </a:p>
        </p:txBody>
      </p:sp>
    </p:spTree>
    <p:extLst>
      <p:ext uri="{BB962C8B-B14F-4D97-AF65-F5344CB8AC3E}">
        <p14:creationId xmlns:p14="http://schemas.microsoft.com/office/powerpoint/2010/main" val="2141922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6D812AD-D347-EB4E-BB28-179D2D446162}" type="datetimeFigureOut">
              <a:rPr lang="it-IT" smtClean="0"/>
              <a:t>13/12/2019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8935EF86-C4BE-8049-AB7F-FE6EE7635F37}" type="slidenum">
              <a:rPr lang="it-IT" smtClean="0"/>
              <a:t>‹N›</a:t>
            </a:fld>
            <a:endParaRPr lang="it-IT"/>
          </a:p>
        </p:txBody>
      </p:sp>
    </p:spTree>
    <p:extLst>
      <p:ext uri="{BB962C8B-B14F-4D97-AF65-F5344CB8AC3E}">
        <p14:creationId xmlns:p14="http://schemas.microsoft.com/office/powerpoint/2010/main" val="1906624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76D812AD-D347-EB4E-BB28-179D2D446162}" type="datetimeFigureOut">
              <a:rPr lang="it-IT" smtClean="0"/>
              <a:t>13/12/2019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935EF86-C4BE-8049-AB7F-FE6EE7635F37}" type="slidenum">
              <a:rPr lang="it-IT" smtClean="0"/>
              <a:t>‹N›</a:t>
            </a:fld>
            <a:endParaRPr lang="it-IT"/>
          </a:p>
        </p:txBody>
      </p:sp>
    </p:spTree>
    <p:extLst>
      <p:ext uri="{BB962C8B-B14F-4D97-AF65-F5344CB8AC3E}">
        <p14:creationId xmlns:p14="http://schemas.microsoft.com/office/powerpoint/2010/main" val="2587040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76D812AD-D347-EB4E-BB28-179D2D446162}" type="datetimeFigureOut">
              <a:rPr lang="it-IT" smtClean="0"/>
              <a:t>13/12/2019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935EF86-C4BE-8049-AB7F-FE6EE7635F37}" type="slidenum">
              <a:rPr lang="it-IT" smtClean="0"/>
              <a:t>‹N›</a:t>
            </a:fld>
            <a:endParaRPr lang="it-IT"/>
          </a:p>
        </p:txBody>
      </p:sp>
    </p:spTree>
    <p:extLst>
      <p:ext uri="{BB962C8B-B14F-4D97-AF65-F5344CB8AC3E}">
        <p14:creationId xmlns:p14="http://schemas.microsoft.com/office/powerpoint/2010/main" val="375096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D812AD-D347-EB4E-BB28-179D2D446162}" type="datetimeFigureOut">
              <a:rPr lang="it-IT" smtClean="0"/>
              <a:t>13/12/2019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35EF86-C4BE-8049-AB7F-FE6EE7635F37}" type="slidenum">
              <a:rPr lang="it-IT" smtClean="0"/>
              <a:t>‹N›</a:t>
            </a:fld>
            <a:endParaRPr lang="it-IT"/>
          </a:p>
        </p:txBody>
      </p:sp>
    </p:spTree>
    <p:extLst>
      <p:ext uri="{BB962C8B-B14F-4D97-AF65-F5344CB8AC3E}">
        <p14:creationId xmlns:p14="http://schemas.microsoft.com/office/powerpoint/2010/main" val="2673518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12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1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www.edscuola.it/archivio/norme/circolari/nota_4_agosto_09.pdf" TargetMode="External"/><Relationship Id="rId2" Type="http://schemas.openxmlformats.org/officeDocument/2006/relationships/hyperlink" Target="http://hubmiur.pubblica.istruzione.it/alfresco/d/d/workspace/SpacesStore/8d31611f-9d06-47d0-bcb7-3580ea282df1/dir271212.pdf" TargetMode="External"/><Relationship Id="rId1" Type="http://schemas.openxmlformats.org/officeDocument/2006/relationships/slideLayout" Target="../slideLayouts/slideLayout2.xml"/><Relationship Id="rId5" Type="http://schemas.openxmlformats.org/officeDocument/2006/relationships/hyperlink" Target="http://www.edscuola.eu/wordpress/?wpfb_dl=613" TargetMode="External"/><Relationship Id="rId4" Type="http://schemas.openxmlformats.org/officeDocument/2006/relationships/hyperlink" Target="http://www.edscuola.eu/wordpress/?p=3567"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www.edscuola.eu/wordpress/?p=3567" TargetMode="External"/><Relationship Id="rId2" Type="http://schemas.openxmlformats.org/officeDocument/2006/relationships/hyperlink" Target="http://hubmiur.pubblica.istruzione.it/alfresco/d/d/workspace/SpacesStore/8d31611f-9d06-47d0-bcb7-3580ea282df1/dir271212.pdf"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www.edscuola.eu/wordpress/?p=3567" TargetMode="External"/><Relationship Id="rId2" Type="http://schemas.openxmlformats.org/officeDocument/2006/relationships/hyperlink" Target="http://hubmiur.pubblica.istruzione.it/alfresco/d/d/workspace/SpacesStore/8d31611f-9d06-47d0-bcb7-3580ea282df1/dir271212.pdf"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hubmiur.pubblica.istruzione.it/alfresco/d/d/workspace/SpacesStore/8d31611f-9d06-47d0-bcb7-3580ea282df1/dir271212.pdf"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7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35457" y="270777"/>
            <a:ext cx="8229600" cy="1538241"/>
          </a:xfrm>
        </p:spPr>
        <p:txBody>
          <a:bodyPr>
            <a:normAutofit/>
          </a:bodyPr>
          <a:lstStyle/>
          <a:p>
            <a:pPr algn="r"/>
            <a:r>
              <a:rPr lang="it-IT" sz="2000" dirty="0" smtClean="0">
                <a:solidFill>
                  <a:srgbClr val="3366FF"/>
                </a:solidFill>
              </a:rPr>
              <a:t/>
            </a:r>
            <a:br>
              <a:rPr lang="it-IT" sz="2000" dirty="0" smtClean="0">
                <a:solidFill>
                  <a:srgbClr val="3366FF"/>
                </a:solidFill>
              </a:rPr>
            </a:br>
            <a:endParaRPr lang="it-IT" sz="2000" dirty="0">
              <a:solidFill>
                <a:srgbClr val="3366FF"/>
              </a:solidFill>
            </a:endParaRPr>
          </a:p>
        </p:txBody>
      </p:sp>
      <p:sp>
        <p:nvSpPr>
          <p:cNvPr id="3" name="Segnaposto contenuto 2"/>
          <p:cNvSpPr>
            <a:spLocks noGrp="1"/>
          </p:cNvSpPr>
          <p:nvPr>
            <p:ph idx="1"/>
          </p:nvPr>
        </p:nvSpPr>
        <p:spPr>
          <a:xfrm>
            <a:off x="457200" y="1600200"/>
            <a:ext cx="8229600" cy="4983480"/>
          </a:xfrm>
        </p:spPr>
        <p:txBody>
          <a:bodyPr>
            <a:normAutofit/>
          </a:bodyPr>
          <a:lstStyle/>
          <a:p>
            <a:pPr marL="0" indent="0" algn="ctr">
              <a:buNone/>
            </a:pPr>
            <a:endParaRPr lang="it-IT" dirty="0" smtClean="0"/>
          </a:p>
          <a:p>
            <a:pPr marL="0" indent="0">
              <a:buNone/>
            </a:pPr>
            <a:r>
              <a:rPr lang="it-IT" sz="2800" b="1" dirty="0" smtClean="0">
                <a:solidFill>
                  <a:srgbClr val="3366FF"/>
                </a:solidFill>
              </a:rPr>
              <a:t>             </a:t>
            </a:r>
            <a:r>
              <a:rPr lang="it-IT" sz="2800" b="1" i="1" dirty="0" smtClean="0">
                <a:solidFill>
                  <a:srgbClr val="3366FF"/>
                </a:solidFill>
              </a:rPr>
              <a:t>Corso </a:t>
            </a:r>
            <a:r>
              <a:rPr lang="it-IT" sz="2800" b="1" i="1" dirty="0">
                <a:solidFill>
                  <a:srgbClr val="3366FF"/>
                </a:solidFill>
              </a:rPr>
              <a:t>di </a:t>
            </a:r>
            <a:r>
              <a:rPr lang="it-IT" sz="2800" b="1" i="1" dirty="0" smtClean="0">
                <a:solidFill>
                  <a:srgbClr val="3366FF"/>
                </a:solidFill>
              </a:rPr>
              <a:t>Specializzazione  per il Sostegno G2</a:t>
            </a:r>
            <a:r>
              <a:rPr lang="it-IT" sz="2800" b="1" i="1" dirty="0">
                <a:solidFill>
                  <a:srgbClr val="3366FF"/>
                </a:solidFill>
              </a:rPr>
              <a:t/>
            </a:r>
            <a:br>
              <a:rPr lang="it-IT" sz="2800" b="1" i="1" dirty="0">
                <a:solidFill>
                  <a:srgbClr val="3366FF"/>
                </a:solidFill>
              </a:rPr>
            </a:br>
            <a:endParaRPr lang="it-IT" sz="2800" i="1" dirty="0">
              <a:solidFill>
                <a:srgbClr val="FF0000"/>
              </a:solidFill>
            </a:endParaRPr>
          </a:p>
          <a:p>
            <a:pPr marL="0" indent="0" algn="ctr">
              <a:buNone/>
            </a:pPr>
            <a:r>
              <a:rPr lang="it-IT" b="1" dirty="0" smtClean="0">
                <a:solidFill>
                  <a:srgbClr val="FF0000"/>
                </a:solidFill>
              </a:rPr>
              <a:t>Didattica Speciale</a:t>
            </a:r>
            <a:endParaRPr lang="it-IT" b="1" dirty="0">
              <a:solidFill>
                <a:srgbClr val="FF0000"/>
              </a:solidFill>
            </a:endParaRPr>
          </a:p>
          <a:p>
            <a:pPr marL="0" indent="0" algn="ctr">
              <a:buNone/>
            </a:pPr>
            <a:r>
              <a:rPr lang="it-IT" b="1" dirty="0" smtClean="0">
                <a:solidFill>
                  <a:srgbClr val="FF0000"/>
                </a:solidFill>
              </a:rPr>
              <a:t> </a:t>
            </a:r>
            <a:r>
              <a:rPr lang="it-IT" b="1" dirty="0">
                <a:solidFill>
                  <a:srgbClr val="FF0000"/>
                </a:solidFill>
              </a:rPr>
              <a:t>A</a:t>
            </a:r>
            <a:r>
              <a:rPr lang="it-IT" b="1" dirty="0" smtClean="0">
                <a:solidFill>
                  <a:srgbClr val="FF0000"/>
                </a:solidFill>
              </a:rPr>
              <a:t>pproccio </a:t>
            </a:r>
            <a:r>
              <a:rPr lang="it-IT" b="1" dirty="0">
                <a:solidFill>
                  <a:srgbClr val="FF0000"/>
                </a:solidFill>
              </a:rPr>
              <a:t>M</a:t>
            </a:r>
            <a:r>
              <a:rPr lang="it-IT" b="1" dirty="0" smtClean="0">
                <a:solidFill>
                  <a:srgbClr val="FF0000"/>
                </a:solidFill>
              </a:rPr>
              <a:t>etacognitivo e cooperativo</a:t>
            </a:r>
          </a:p>
          <a:p>
            <a:pPr marL="0" indent="0" algn="ctr">
              <a:buNone/>
            </a:pPr>
            <a:endParaRPr lang="it-IT" dirty="0" smtClean="0"/>
          </a:p>
          <a:p>
            <a:pPr marL="0" indent="0" algn="ctr">
              <a:buNone/>
            </a:pPr>
            <a:endParaRPr lang="it-IT" dirty="0"/>
          </a:p>
          <a:p>
            <a:pPr marL="0" indent="0" algn="ctr">
              <a:buNone/>
            </a:pPr>
            <a:r>
              <a:rPr lang="it-IT" sz="2000" dirty="0" smtClean="0">
                <a:solidFill>
                  <a:srgbClr val="3366FF"/>
                </a:solidFill>
              </a:rPr>
              <a:t>Professoressa Annalisa Piaggesi</a:t>
            </a:r>
            <a:endParaRPr lang="it-IT" sz="2000" dirty="0">
              <a:solidFill>
                <a:srgbClr val="3366FF"/>
              </a:solidFill>
            </a:endParaRPr>
          </a:p>
        </p:txBody>
      </p:sp>
      <p:pic>
        <p:nvPicPr>
          <p:cNvPr id="4" name="Immagine 3" descr="logo università Macerat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0238" y="189927"/>
            <a:ext cx="3141353" cy="1187689"/>
          </a:xfrm>
          <a:prstGeom prst="rect">
            <a:avLst/>
          </a:prstGeom>
        </p:spPr>
      </p:pic>
    </p:spTree>
    <p:extLst>
      <p:ext uri="{BB962C8B-B14F-4D97-AF65-F5344CB8AC3E}">
        <p14:creationId xmlns:p14="http://schemas.microsoft.com/office/powerpoint/2010/main" val="4005811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545856"/>
            <a:ext cx="8229600" cy="5580308"/>
          </a:xfrm>
        </p:spPr>
        <p:txBody>
          <a:bodyPr>
            <a:normAutofit lnSpcReduction="10000"/>
          </a:bodyPr>
          <a:lstStyle/>
          <a:p>
            <a:pPr marL="0" indent="0">
              <a:buNone/>
            </a:pPr>
            <a:r>
              <a:rPr lang="it-IT" sz="2400" b="1" dirty="0" err="1" smtClean="0">
                <a:solidFill>
                  <a:srgbClr val="FF0000"/>
                </a:solidFill>
              </a:rPr>
              <a:t>Binet</a:t>
            </a:r>
            <a:r>
              <a:rPr lang="it-IT" sz="2400" b="1" dirty="0" smtClean="0">
                <a:solidFill>
                  <a:srgbClr val="FF0000"/>
                </a:solidFill>
              </a:rPr>
              <a:t>   e   Simon   </a:t>
            </a:r>
            <a:r>
              <a:rPr lang="it-IT" sz="1600" dirty="0" smtClean="0">
                <a:solidFill>
                  <a:srgbClr val="3366FF"/>
                </a:solidFill>
              </a:rPr>
              <a:t>→   “test   di   misurazione   dell'intelligenza”   che   vengono   utilizzati   anche   per   favorire   la</a:t>
            </a:r>
          </a:p>
          <a:p>
            <a:pPr marL="0" indent="0">
              <a:buNone/>
            </a:pPr>
            <a:r>
              <a:rPr lang="it-IT" sz="1600" dirty="0" smtClean="0">
                <a:solidFill>
                  <a:srgbClr val="3366FF"/>
                </a:solidFill>
              </a:rPr>
              <a:t>formazione di classi scolastiche omogenee, destinate ai soggetti con capacità cosiddette normali; per gli</a:t>
            </a:r>
          </a:p>
          <a:p>
            <a:pPr marL="0" indent="0">
              <a:buNone/>
            </a:pPr>
            <a:r>
              <a:rPr lang="it-IT" sz="1600" dirty="0" smtClean="0">
                <a:solidFill>
                  <a:srgbClr val="3366FF"/>
                </a:solidFill>
              </a:rPr>
              <a:t>altri vengono concepite apposite classi di recupero.</a:t>
            </a:r>
          </a:p>
          <a:p>
            <a:pPr marL="0" indent="0">
              <a:buNone/>
            </a:pPr>
            <a:r>
              <a:rPr lang="it-IT" sz="1600" dirty="0" smtClean="0">
                <a:solidFill>
                  <a:srgbClr val="3366FF"/>
                </a:solidFill>
              </a:rPr>
              <a:t>Contributo al miglioramento delle conoscenze sulle diverse patologie → progressi della scienza medica,</a:t>
            </a:r>
          </a:p>
          <a:p>
            <a:pPr marL="0" indent="0">
              <a:buNone/>
            </a:pPr>
            <a:r>
              <a:rPr lang="it-IT" sz="1600" dirty="0" smtClean="0">
                <a:solidFill>
                  <a:srgbClr val="3366FF"/>
                </a:solidFill>
              </a:rPr>
              <a:t>affermarsi della psicologia sperimentale, la psicanalisi, la pedagogia scientifica. </a:t>
            </a:r>
          </a:p>
          <a:p>
            <a:r>
              <a:rPr lang="it-IT" sz="1600" dirty="0" smtClean="0">
                <a:solidFill>
                  <a:srgbClr val="3366FF"/>
                </a:solidFill>
              </a:rPr>
              <a:t>Fino al 1923 → assenza dello stato italiano nel settore dell'educazione speciale. </a:t>
            </a:r>
          </a:p>
          <a:p>
            <a:endParaRPr lang="it-IT" sz="1600" dirty="0" smtClean="0">
              <a:solidFill>
                <a:srgbClr val="3366FF"/>
              </a:solidFill>
            </a:endParaRPr>
          </a:p>
          <a:p>
            <a:r>
              <a:rPr lang="it-IT" sz="1600" dirty="0" smtClean="0">
                <a:solidFill>
                  <a:srgbClr val="3366FF"/>
                </a:solidFill>
              </a:rPr>
              <a:t>Nel 1923 → la riforma Gentile predispone la frequenza della scuola dell'obbligo per i bambini ciechi e</a:t>
            </a:r>
          </a:p>
          <a:p>
            <a:r>
              <a:rPr lang="it-IT" sz="1600" dirty="0" smtClean="0">
                <a:solidFill>
                  <a:srgbClr val="3366FF"/>
                </a:solidFill>
              </a:rPr>
              <a:t>sordomuti che non presentino altre anormalità. </a:t>
            </a:r>
          </a:p>
          <a:p>
            <a:endParaRPr lang="it-IT" sz="1600" dirty="0" smtClean="0">
              <a:solidFill>
                <a:srgbClr val="3366FF"/>
              </a:solidFill>
            </a:endParaRPr>
          </a:p>
          <a:p>
            <a:r>
              <a:rPr lang="it-IT" sz="1600" dirty="0" smtClean="0">
                <a:solidFill>
                  <a:srgbClr val="3366FF"/>
                </a:solidFill>
              </a:rPr>
              <a:t>Le prime scuole speciali per disabili sorgono nelle grandi città. </a:t>
            </a:r>
          </a:p>
          <a:p>
            <a:r>
              <a:rPr lang="it-IT" sz="1600" dirty="0" smtClean="0">
                <a:solidFill>
                  <a:srgbClr val="3366FF"/>
                </a:solidFill>
              </a:rPr>
              <a:t>1898 a Roma → “Lega nazionale per la protezione dei fanciulli deficienti (</a:t>
            </a:r>
            <a:r>
              <a:rPr lang="it-IT" sz="1600" dirty="0" err="1" smtClean="0">
                <a:solidFill>
                  <a:srgbClr val="3366FF"/>
                </a:solidFill>
              </a:rPr>
              <a:t>Bonfigli</a:t>
            </a:r>
            <a:r>
              <a:rPr lang="it-IT" sz="1600" dirty="0" smtClean="0">
                <a:solidFill>
                  <a:srgbClr val="3366FF"/>
                </a:solidFill>
              </a:rPr>
              <a:t>) con l'obiettivo di favorire</a:t>
            </a:r>
          </a:p>
          <a:p>
            <a:r>
              <a:rPr lang="it-IT" sz="1600" dirty="0" smtClean="0">
                <a:solidFill>
                  <a:srgbClr val="3366FF"/>
                </a:solidFill>
              </a:rPr>
              <a:t>la creazione di istituti medico-pedagogici e di scuole speciali per deficienti mentali. </a:t>
            </a:r>
          </a:p>
          <a:p>
            <a:endParaRPr lang="it-IT" sz="1600" dirty="0" smtClean="0">
              <a:solidFill>
                <a:srgbClr val="3366FF"/>
              </a:solidFill>
            </a:endParaRPr>
          </a:p>
          <a:p>
            <a:r>
              <a:rPr lang="it-IT" sz="1600" dirty="0" smtClean="0">
                <a:solidFill>
                  <a:srgbClr val="3366FF"/>
                </a:solidFill>
              </a:rPr>
              <a:t>1934 → con il passaggio definitivo delle scuole elementari dai Comuni allo Stato anche le scuole speciali diventano scuole statali. </a:t>
            </a:r>
          </a:p>
          <a:p>
            <a:pPr marL="0" indent="0">
              <a:buNone/>
            </a:pPr>
            <a:endParaRPr lang="it-IT" sz="1600" dirty="0"/>
          </a:p>
        </p:txBody>
      </p:sp>
    </p:spTree>
    <p:extLst>
      <p:ext uri="{BB962C8B-B14F-4D97-AF65-F5344CB8AC3E}">
        <p14:creationId xmlns:p14="http://schemas.microsoft.com/office/powerpoint/2010/main" val="395738206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579276"/>
            <a:ext cx="8229600" cy="5546888"/>
          </a:xfrm>
        </p:spPr>
        <p:txBody>
          <a:bodyPr>
            <a:normAutofit lnSpcReduction="10000"/>
          </a:bodyPr>
          <a:lstStyle/>
          <a:p>
            <a:pPr marL="0" indent="0" algn="ctr">
              <a:buNone/>
            </a:pPr>
            <a:r>
              <a:rPr lang="it-IT" b="1" dirty="0" smtClean="0">
                <a:solidFill>
                  <a:srgbClr val="FF0000"/>
                </a:solidFill>
              </a:rPr>
              <a:t>La valutazione della disabilità attraverso l’ICF</a:t>
            </a:r>
          </a:p>
          <a:p>
            <a:pPr marL="0" indent="0" algn="ctr">
              <a:buNone/>
            </a:pPr>
            <a:endParaRPr lang="it-IT" b="1" dirty="0">
              <a:solidFill>
                <a:srgbClr val="FF0000"/>
              </a:solidFill>
            </a:endParaRPr>
          </a:p>
          <a:p>
            <a:pPr marL="0" indent="0" algn="just">
              <a:buNone/>
            </a:pPr>
            <a:r>
              <a:rPr lang="it-IT" sz="2400" dirty="0" smtClean="0">
                <a:solidFill>
                  <a:srgbClr val="3366FF"/>
                </a:solidFill>
                <a:latin typeface="Times New Roman"/>
                <a:cs typeface="Times New Roman"/>
              </a:rPr>
              <a:t>L’ICF rientra tra le classificazioni dell’OMS. </a:t>
            </a:r>
          </a:p>
          <a:p>
            <a:pPr marL="0" indent="0" algn="just">
              <a:buNone/>
            </a:pPr>
            <a:r>
              <a:rPr lang="it-IT" sz="2400" dirty="0" smtClean="0">
                <a:solidFill>
                  <a:srgbClr val="3366FF"/>
                </a:solidFill>
              </a:rPr>
              <a:t>Con la redazione dell’ICF, l’OMS ha proposto un </a:t>
            </a:r>
            <a:r>
              <a:rPr lang="it-IT" sz="2400" b="1" i="1" dirty="0" smtClean="0">
                <a:solidFill>
                  <a:srgbClr val="FF0000"/>
                </a:solidFill>
              </a:rPr>
              <a:t>modello internazionale capace di descrivere “le componenti della salute” non sanitarie che contribuiscono in modo sostanziale a definire il quadro complessivo di una persona, attraverso una prospettiva “positiva”, non concentrata unicamente sui deficit.</a:t>
            </a:r>
          </a:p>
          <a:p>
            <a:pPr marL="0" indent="0" algn="just">
              <a:buNone/>
            </a:pPr>
            <a:endParaRPr lang="it-IT" sz="2400" dirty="0">
              <a:solidFill>
                <a:srgbClr val="3366FF"/>
              </a:solidFill>
            </a:endParaRPr>
          </a:p>
          <a:p>
            <a:pPr marL="0" indent="0" algn="just">
              <a:buNone/>
            </a:pPr>
            <a:r>
              <a:rPr lang="it-IT" sz="2400" dirty="0" smtClean="0">
                <a:solidFill>
                  <a:srgbClr val="3366FF"/>
                </a:solidFill>
              </a:rPr>
              <a:t>Secondo la famosa definizione dell’OMS (1948), infatti, </a:t>
            </a:r>
            <a:r>
              <a:rPr lang="it-IT" sz="2400" b="1" i="1" dirty="0" smtClean="0">
                <a:solidFill>
                  <a:srgbClr val="FF0000"/>
                </a:solidFill>
              </a:rPr>
              <a:t>“la sanità è uno stato di completo benessere fisico, mentale e sociale, e non consiste solo in un’assenza di malattia o infermità. Il possesso del miglio stato di sanità possibile costituisce un diritto fondamentale di ogni essere umana”.</a:t>
            </a:r>
          </a:p>
          <a:p>
            <a:pPr marL="0" indent="0" algn="ctr">
              <a:buNone/>
            </a:pPr>
            <a:endParaRPr lang="it-IT" b="1" dirty="0">
              <a:solidFill>
                <a:srgbClr val="FF0000"/>
              </a:solidFill>
            </a:endParaRPr>
          </a:p>
          <a:p>
            <a:pPr marL="0" indent="0">
              <a:buNone/>
            </a:pPr>
            <a:endParaRPr lang="it-IT" b="1" dirty="0">
              <a:solidFill>
                <a:srgbClr val="FF0000"/>
              </a:solidFill>
            </a:endParaRPr>
          </a:p>
        </p:txBody>
      </p:sp>
    </p:spTree>
    <p:extLst>
      <p:ext uri="{BB962C8B-B14F-4D97-AF65-F5344CB8AC3E}">
        <p14:creationId xmlns:p14="http://schemas.microsoft.com/office/powerpoint/2010/main" val="63016883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467876"/>
            <a:ext cx="8229600" cy="5658287"/>
          </a:xfrm>
        </p:spPr>
        <p:txBody>
          <a:bodyPr/>
          <a:lstStyle/>
          <a:p>
            <a:pPr marL="0" indent="0" algn="just">
              <a:buNone/>
            </a:pPr>
            <a:r>
              <a:rPr lang="it-IT" i="1" dirty="0" smtClean="0">
                <a:solidFill>
                  <a:srgbClr val="3366FF"/>
                </a:solidFill>
              </a:rPr>
              <a:t>Di conseguenza le relazioni interpersonali, i progressi educativi e scolastici, la qualità del tempi libero, la mobilità, l’autosufficienza economica ecc. vanno considerati “determinanti della salute” al pari delle condizioni cliniche. </a:t>
            </a:r>
            <a:r>
              <a:rPr lang="it-IT" b="1" dirty="0" smtClean="0">
                <a:solidFill>
                  <a:srgbClr val="FF0000"/>
                </a:solidFill>
              </a:rPr>
              <a:t>Sono proprio questi gli aspetti  che l’ICF permette di descrivere grazie all’approccio </a:t>
            </a:r>
            <a:r>
              <a:rPr lang="it-IT" b="1" dirty="0" err="1" smtClean="0">
                <a:solidFill>
                  <a:srgbClr val="FF0000"/>
                </a:solidFill>
              </a:rPr>
              <a:t>biopsicosociale</a:t>
            </a:r>
            <a:r>
              <a:rPr lang="it-IT" b="1" dirty="0" smtClean="0">
                <a:solidFill>
                  <a:srgbClr val="FF0000"/>
                </a:solidFill>
              </a:rPr>
              <a:t> .</a:t>
            </a:r>
            <a:endParaRPr lang="it-IT" b="1" dirty="0">
              <a:solidFill>
                <a:srgbClr val="FF0000"/>
              </a:solidFill>
            </a:endParaRPr>
          </a:p>
        </p:txBody>
      </p:sp>
    </p:spTree>
    <p:extLst>
      <p:ext uri="{BB962C8B-B14F-4D97-AF65-F5344CB8AC3E}">
        <p14:creationId xmlns:p14="http://schemas.microsoft.com/office/powerpoint/2010/main" val="262588702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600" b="1" dirty="0" smtClean="0">
                <a:solidFill>
                  <a:srgbClr val="FF0000"/>
                </a:solidFill>
              </a:rPr>
              <a:t>L’impiego  dell’ICF con scopi valutativi</a:t>
            </a:r>
            <a:endParaRPr lang="it-IT" sz="3600" b="1" dirty="0">
              <a:solidFill>
                <a:srgbClr val="FF0000"/>
              </a:solidFill>
            </a:endParaRPr>
          </a:p>
        </p:txBody>
      </p:sp>
      <p:sp>
        <p:nvSpPr>
          <p:cNvPr id="3" name="Segnaposto contenuto 2"/>
          <p:cNvSpPr>
            <a:spLocks noGrp="1"/>
          </p:cNvSpPr>
          <p:nvPr>
            <p:ph idx="1"/>
          </p:nvPr>
        </p:nvSpPr>
        <p:spPr/>
        <p:txBody>
          <a:bodyPr/>
          <a:lstStyle/>
          <a:p>
            <a:pPr marL="0" indent="0">
              <a:buNone/>
            </a:pPr>
            <a:r>
              <a:rPr lang="it-IT" b="1" dirty="0" smtClean="0">
                <a:solidFill>
                  <a:srgbClr val="FF0000"/>
                </a:solidFill>
              </a:rPr>
              <a:t>L’ICF  nasce come strumento di classificazione  in funzione valutativa, </a:t>
            </a:r>
            <a:r>
              <a:rPr lang="it-IT" dirty="0" smtClean="0">
                <a:solidFill>
                  <a:srgbClr val="3366FF"/>
                </a:solidFill>
              </a:rPr>
              <a:t>grazie alla selezione di 1500 item. </a:t>
            </a:r>
          </a:p>
          <a:p>
            <a:pPr marL="0" indent="0">
              <a:buNone/>
            </a:pPr>
            <a:r>
              <a:rPr lang="it-IT" b="1" dirty="0">
                <a:solidFill>
                  <a:srgbClr val="FF0000"/>
                </a:solidFill>
              </a:rPr>
              <a:t>I</a:t>
            </a:r>
            <a:r>
              <a:rPr lang="it-IT" b="1" dirty="0" smtClean="0">
                <a:solidFill>
                  <a:srgbClr val="FF0000"/>
                </a:solidFill>
              </a:rPr>
              <a:t>l valore aggiuntivo </a:t>
            </a:r>
            <a:r>
              <a:rPr lang="it-IT" dirty="0" smtClean="0">
                <a:solidFill>
                  <a:srgbClr val="3366FF"/>
                </a:solidFill>
              </a:rPr>
              <a:t>consente la comparazione di quadri neuropsicologici complessi.</a:t>
            </a:r>
          </a:p>
          <a:p>
            <a:pPr marL="0" indent="0">
              <a:buNone/>
            </a:pPr>
            <a:endParaRPr lang="it-IT" dirty="0">
              <a:solidFill>
                <a:srgbClr val="3366FF"/>
              </a:solidFill>
            </a:endParaRPr>
          </a:p>
        </p:txBody>
      </p:sp>
    </p:spTree>
    <p:extLst>
      <p:ext uri="{BB962C8B-B14F-4D97-AF65-F5344CB8AC3E}">
        <p14:creationId xmlns:p14="http://schemas.microsoft.com/office/powerpoint/2010/main" val="253354151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590416"/>
            <a:ext cx="8229600" cy="5535748"/>
          </a:xfrm>
        </p:spPr>
        <p:txBody>
          <a:bodyPr/>
          <a:lstStyle/>
          <a:p>
            <a:pPr marL="0" indent="0">
              <a:buNone/>
            </a:pPr>
            <a:r>
              <a:rPr lang="it-IT" dirty="0" smtClean="0">
                <a:solidFill>
                  <a:srgbClr val="FF0000"/>
                </a:solidFill>
              </a:rPr>
              <a:t>Per comprendere il profilo di funzionamento ed elaborare il PEI  su base ICF, è necessario conoscere gli </a:t>
            </a:r>
            <a:r>
              <a:rPr lang="it-IT" b="1" u="sng" dirty="0" smtClean="0">
                <a:solidFill>
                  <a:srgbClr val="FF0000"/>
                </a:solidFill>
              </a:rPr>
              <a:t>elementi essenziali </a:t>
            </a:r>
            <a:r>
              <a:rPr lang="it-IT" dirty="0" smtClean="0">
                <a:solidFill>
                  <a:srgbClr val="FF0000"/>
                </a:solidFill>
              </a:rPr>
              <a:t>della classificazione.</a:t>
            </a:r>
            <a:endParaRPr lang="it-IT" dirty="0">
              <a:solidFill>
                <a:srgbClr val="FF0000"/>
              </a:solidFill>
            </a:endParaRPr>
          </a:p>
        </p:txBody>
      </p:sp>
      <p:sp>
        <p:nvSpPr>
          <p:cNvPr id="4" name="Freccia giù 3"/>
          <p:cNvSpPr/>
          <p:nvPr/>
        </p:nvSpPr>
        <p:spPr>
          <a:xfrm>
            <a:off x="3097206" y="3843265"/>
            <a:ext cx="1793706" cy="152616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27847848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CF 1.png"/>
          <p:cNvPicPr>
            <a:picLocks noGrp="1" noChangeAspect="1"/>
          </p:cNvPicPr>
          <p:nvPr>
            <p:ph idx="1"/>
          </p:nvPr>
        </p:nvPicPr>
        <p:blipFill>
          <a:blip r:embed="rId2">
            <a:extLst>
              <a:ext uri="{28A0092B-C50C-407E-A947-70E740481C1C}">
                <a14:useLocalDpi xmlns:a14="http://schemas.microsoft.com/office/drawing/2010/main" val="0"/>
              </a:ext>
            </a:extLst>
          </a:blip>
          <a:srcRect t="5588" b="5588"/>
          <a:stretch>
            <a:fillRect/>
          </a:stretch>
        </p:blipFill>
        <p:spPr>
          <a:xfrm>
            <a:off x="457200" y="650875"/>
            <a:ext cx="8229600" cy="5475288"/>
          </a:xfrm>
        </p:spPr>
      </p:pic>
    </p:spTree>
    <p:extLst>
      <p:ext uri="{BB962C8B-B14F-4D97-AF65-F5344CB8AC3E}">
        <p14:creationId xmlns:p14="http://schemas.microsoft.com/office/powerpoint/2010/main" val="106466197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456736"/>
            <a:ext cx="8229600" cy="5669427"/>
          </a:xfrm>
        </p:spPr>
        <p:txBody>
          <a:bodyPr/>
          <a:lstStyle/>
          <a:p>
            <a:pPr marL="0" indent="0" algn="just">
              <a:buNone/>
            </a:pPr>
            <a:r>
              <a:rPr lang="it-IT" b="1" i="1" dirty="0" smtClean="0">
                <a:solidFill>
                  <a:srgbClr val="FF0000"/>
                </a:solidFill>
              </a:rPr>
              <a:t>Le condizioni di salute </a:t>
            </a:r>
            <a:r>
              <a:rPr lang="it-IT" dirty="0" smtClean="0">
                <a:solidFill>
                  <a:srgbClr val="3366FF"/>
                </a:solidFill>
              </a:rPr>
              <a:t>sono definite dalla diagnosi funzionale (che verrà sostituita del documento </a:t>
            </a:r>
            <a:r>
              <a:rPr lang="it-IT" i="1" dirty="0" smtClean="0">
                <a:solidFill>
                  <a:srgbClr val="3366FF"/>
                </a:solidFill>
              </a:rPr>
              <a:t>“accertamento della disabilità”</a:t>
            </a:r>
            <a:r>
              <a:rPr lang="it-IT" dirty="0" smtClean="0">
                <a:solidFill>
                  <a:srgbClr val="3366FF"/>
                </a:solidFill>
              </a:rPr>
              <a:t>). </a:t>
            </a:r>
          </a:p>
          <a:p>
            <a:pPr marL="0" indent="0" algn="just">
              <a:buNone/>
            </a:pPr>
            <a:r>
              <a:rPr lang="it-IT" dirty="0" smtClean="0">
                <a:solidFill>
                  <a:srgbClr val="3366FF"/>
                </a:solidFill>
              </a:rPr>
              <a:t>A seconda del tipo di disturbo vi possono essere menomazioni di diversa entità nelle </a:t>
            </a:r>
            <a:r>
              <a:rPr lang="it-IT" b="1" i="1" dirty="0" smtClean="0">
                <a:solidFill>
                  <a:srgbClr val="FF0000"/>
                </a:solidFill>
              </a:rPr>
              <a:t>strutture</a:t>
            </a:r>
            <a:r>
              <a:rPr lang="it-IT" b="1" dirty="0" smtClean="0">
                <a:solidFill>
                  <a:srgbClr val="FF0000"/>
                </a:solidFill>
              </a:rPr>
              <a:t> anatomiche o nelle </a:t>
            </a:r>
            <a:r>
              <a:rPr lang="it-IT" b="1" i="1" dirty="0" smtClean="0">
                <a:solidFill>
                  <a:srgbClr val="FF0000"/>
                </a:solidFill>
              </a:rPr>
              <a:t>funzioni </a:t>
            </a:r>
            <a:r>
              <a:rPr lang="it-IT" b="1" dirty="0" smtClean="0">
                <a:solidFill>
                  <a:srgbClr val="FF0000"/>
                </a:solidFill>
              </a:rPr>
              <a:t>del corpo</a:t>
            </a:r>
            <a:r>
              <a:rPr lang="it-IT" dirty="0" smtClean="0">
                <a:solidFill>
                  <a:srgbClr val="3366FF"/>
                </a:solidFill>
              </a:rPr>
              <a:t>; tra quest’ultime sono classificate le funzioni </a:t>
            </a:r>
            <a:r>
              <a:rPr lang="it-IT" dirty="0" smtClean="0">
                <a:solidFill>
                  <a:srgbClr val="FF0000"/>
                </a:solidFill>
              </a:rPr>
              <a:t>neuropsicologiche.</a:t>
            </a:r>
          </a:p>
          <a:p>
            <a:pPr marL="0" indent="0" algn="just">
              <a:buNone/>
            </a:pPr>
            <a:r>
              <a:rPr lang="it-IT" dirty="0" smtClean="0">
                <a:solidFill>
                  <a:srgbClr val="3366FF"/>
                </a:solidFill>
              </a:rPr>
              <a:t>Il funzionamento o le limitazioni si rendono manifesti nella componente di </a:t>
            </a:r>
            <a:r>
              <a:rPr lang="it-IT" b="1" i="1" u="sng" dirty="0" smtClean="0">
                <a:solidFill>
                  <a:srgbClr val="FF0000"/>
                </a:solidFill>
              </a:rPr>
              <a:t>attività</a:t>
            </a:r>
            <a:r>
              <a:rPr lang="it-IT" b="1" u="sng" dirty="0" smtClean="0">
                <a:solidFill>
                  <a:srgbClr val="FF0000"/>
                </a:solidFill>
              </a:rPr>
              <a:t> </a:t>
            </a:r>
            <a:r>
              <a:rPr lang="it-IT" b="1" i="1" u="sng" dirty="0" smtClean="0">
                <a:solidFill>
                  <a:srgbClr val="FF0000"/>
                </a:solidFill>
              </a:rPr>
              <a:t>e</a:t>
            </a:r>
            <a:r>
              <a:rPr lang="it-IT" b="1" u="sng" dirty="0" smtClean="0">
                <a:solidFill>
                  <a:srgbClr val="FF0000"/>
                </a:solidFill>
              </a:rPr>
              <a:t> </a:t>
            </a:r>
            <a:r>
              <a:rPr lang="it-IT" b="1" i="1" u="sng" dirty="0" smtClean="0">
                <a:solidFill>
                  <a:srgbClr val="FF0000"/>
                </a:solidFill>
              </a:rPr>
              <a:t>partecipazione.</a:t>
            </a:r>
            <a:endParaRPr lang="it-IT" b="1" i="1" u="sng" dirty="0">
              <a:solidFill>
                <a:srgbClr val="FF0000"/>
              </a:solidFill>
            </a:endParaRPr>
          </a:p>
        </p:txBody>
      </p:sp>
    </p:spTree>
    <p:extLst>
      <p:ext uri="{BB962C8B-B14F-4D97-AF65-F5344CB8AC3E}">
        <p14:creationId xmlns:p14="http://schemas.microsoft.com/office/powerpoint/2010/main" val="306732229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579275"/>
            <a:ext cx="8229600" cy="5893005"/>
          </a:xfrm>
        </p:spPr>
        <p:txBody>
          <a:bodyPr>
            <a:normAutofit lnSpcReduction="10000"/>
          </a:bodyPr>
          <a:lstStyle/>
          <a:p>
            <a:pPr marL="0" indent="0">
              <a:buNone/>
            </a:pPr>
            <a:r>
              <a:rPr lang="it-IT" dirty="0" smtClean="0">
                <a:solidFill>
                  <a:srgbClr val="3366FF"/>
                </a:solidFill>
              </a:rPr>
              <a:t>Nel manuale dell’ICF si legge che ..</a:t>
            </a:r>
          </a:p>
          <a:p>
            <a:pPr marL="0" indent="0">
              <a:buNone/>
            </a:pPr>
            <a:r>
              <a:rPr lang="it-IT" b="1" dirty="0">
                <a:solidFill>
                  <a:srgbClr val="FF0000"/>
                </a:solidFill>
              </a:rPr>
              <a:t>-</a:t>
            </a:r>
            <a:r>
              <a:rPr lang="it-IT" b="1" dirty="0" smtClean="0">
                <a:solidFill>
                  <a:srgbClr val="FF0000"/>
                </a:solidFill>
              </a:rPr>
              <a:t>L’attività </a:t>
            </a:r>
            <a:r>
              <a:rPr lang="it-IT" dirty="0" smtClean="0">
                <a:solidFill>
                  <a:srgbClr val="3366FF"/>
                </a:solidFill>
              </a:rPr>
              <a:t>è l’esecuzione di un compito  o di una azione da parte di una persona.</a:t>
            </a:r>
          </a:p>
          <a:p>
            <a:pPr marL="0" indent="0">
              <a:buNone/>
            </a:pPr>
            <a:r>
              <a:rPr lang="it-IT" b="1" dirty="0">
                <a:solidFill>
                  <a:srgbClr val="FF0000"/>
                </a:solidFill>
              </a:rPr>
              <a:t>-</a:t>
            </a:r>
            <a:r>
              <a:rPr lang="it-IT" b="1" dirty="0" smtClean="0">
                <a:solidFill>
                  <a:srgbClr val="FF0000"/>
                </a:solidFill>
              </a:rPr>
              <a:t>La partecipazione </a:t>
            </a:r>
            <a:r>
              <a:rPr lang="it-IT" dirty="0" smtClean="0">
                <a:solidFill>
                  <a:srgbClr val="3366FF"/>
                </a:solidFill>
              </a:rPr>
              <a:t>è il coinvolgimento in una situazione di vita.</a:t>
            </a:r>
          </a:p>
          <a:p>
            <a:pPr marL="0" indent="0">
              <a:buNone/>
            </a:pPr>
            <a:r>
              <a:rPr lang="it-IT" b="1" dirty="0" smtClean="0">
                <a:solidFill>
                  <a:srgbClr val="FF0000"/>
                </a:solidFill>
              </a:rPr>
              <a:t>ATTIVITA’ e PARTECIPAZIONE </a:t>
            </a:r>
            <a:r>
              <a:rPr lang="it-IT" b="1" i="1" dirty="0" smtClean="0">
                <a:solidFill>
                  <a:srgbClr val="3366FF"/>
                </a:solidFill>
              </a:rPr>
              <a:t>sono declinate in 9 diverse aree di vita  della persona </a:t>
            </a:r>
            <a:r>
              <a:rPr lang="it-IT" dirty="0" smtClean="0">
                <a:solidFill>
                  <a:srgbClr val="3366FF"/>
                </a:solidFill>
              </a:rPr>
              <a:t>e codificate con la lettera D (Domini-Capitoli della classificazione):</a:t>
            </a:r>
          </a:p>
          <a:p>
            <a:pPr marL="0" indent="0">
              <a:buNone/>
            </a:pPr>
            <a:r>
              <a:rPr lang="it-IT" dirty="0" smtClean="0">
                <a:solidFill>
                  <a:srgbClr val="3366FF"/>
                </a:solidFill>
              </a:rPr>
              <a:t>.</a:t>
            </a:r>
            <a:r>
              <a:rPr lang="it-IT" sz="2800" i="1" dirty="0" smtClean="0">
                <a:solidFill>
                  <a:srgbClr val="3366FF"/>
                </a:solidFill>
              </a:rPr>
              <a:t>D1 Apprendimento e applicazione della conoscenza</a:t>
            </a:r>
          </a:p>
          <a:p>
            <a:pPr marL="0" indent="0">
              <a:buNone/>
            </a:pPr>
            <a:r>
              <a:rPr lang="it-IT" dirty="0" smtClean="0">
                <a:solidFill>
                  <a:srgbClr val="3366FF"/>
                </a:solidFill>
              </a:rPr>
              <a:t>.</a:t>
            </a:r>
            <a:r>
              <a:rPr lang="it-IT" sz="2800" i="1" dirty="0" smtClean="0">
                <a:solidFill>
                  <a:srgbClr val="3366FF"/>
                </a:solidFill>
              </a:rPr>
              <a:t>D2 compiti e richieste di carattere generale</a:t>
            </a:r>
            <a:endParaRPr lang="it-IT" sz="2800" i="1" dirty="0">
              <a:solidFill>
                <a:srgbClr val="3366FF"/>
              </a:solidFill>
            </a:endParaRPr>
          </a:p>
        </p:txBody>
      </p:sp>
    </p:spTree>
    <p:extLst>
      <p:ext uri="{BB962C8B-B14F-4D97-AF65-F5344CB8AC3E}">
        <p14:creationId xmlns:p14="http://schemas.microsoft.com/office/powerpoint/2010/main" val="73873473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612694"/>
            <a:ext cx="8229600" cy="5513469"/>
          </a:xfrm>
        </p:spPr>
        <p:txBody>
          <a:bodyPr/>
          <a:lstStyle/>
          <a:p>
            <a:pPr marL="0" indent="0">
              <a:buNone/>
            </a:pPr>
            <a:r>
              <a:rPr lang="it-IT" dirty="0" smtClean="0"/>
              <a:t>.</a:t>
            </a:r>
            <a:r>
              <a:rPr lang="it-IT" i="1" dirty="0" smtClean="0">
                <a:solidFill>
                  <a:srgbClr val="3366FF"/>
                </a:solidFill>
              </a:rPr>
              <a:t>D3. Comunicazione</a:t>
            </a:r>
          </a:p>
          <a:p>
            <a:pPr marL="0" indent="0">
              <a:buNone/>
            </a:pPr>
            <a:r>
              <a:rPr lang="it-IT" i="1" dirty="0" smtClean="0">
                <a:solidFill>
                  <a:srgbClr val="3366FF"/>
                </a:solidFill>
              </a:rPr>
              <a:t>.D4. </a:t>
            </a:r>
            <a:r>
              <a:rPr lang="it-IT" i="1" dirty="0">
                <a:solidFill>
                  <a:srgbClr val="3366FF"/>
                </a:solidFill>
              </a:rPr>
              <a:t>M</a:t>
            </a:r>
            <a:r>
              <a:rPr lang="it-IT" i="1" dirty="0" smtClean="0">
                <a:solidFill>
                  <a:srgbClr val="3366FF"/>
                </a:solidFill>
              </a:rPr>
              <a:t>obilità</a:t>
            </a:r>
          </a:p>
          <a:p>
            <a:pPr marL="0" indent="0">
              <a:buNone/>
            </a:pPr>
            <a:r>
              <a:rPr lang="it-IT" i="1" dirty="0" smtClean="0">
                <a:solidFill>
                  <a:srgbClr val="3366FF"/>
                </a:solidFill>
              </a:rPr>
              <a:t>.D5. cura della propria persona</a:t>
            </a:r>
          </a:p>
          <a:p>
            <a:pPr marL="0" indent="0">
              <a:buNone/>
            </a:pPr>
            <a:r>
              <a:rPr lang="it-IT" i="1" dirty="0" smtClean="0">
                <a:solidFill>
                  <a:srgbClr val="3366FF"/>
                </a:solidFill>
              </a:rPr>
              <a:t>.D6. vita domestica</a:t>
            </a:r>
          </a:p>
          <a:p>
            <a:pPr marL="0" indent="0">
              <a:buNone/>
            </a:pPr>
            <a:r>
              <a:rPr lang="it-IT" i="1" dirty="0" smtClean="0">
                <a:solidFill>
                  <a:srgbClr val="3366FF"/>
                </a:solidFill>
              </a:rPr>
              <a:t>.D7. interazioni  e relazioni interpersonali</a:t>
            </a:r>
          </a:p>
          <a:p>
            <a:pPr marL="0" indent="0">
              <a:buNone/>
            </a:pPr>
            <a:r>
              <a:rPr lang="it-IT" i="1" dirty="0" smtClean="0">
                <a:solidFill>
                  <a:srgbClr val="3366FF"/>
                </a:solidFill>
              </a:rPr>
              <a:t>.D8.principali aree della vita</a:t>
            </a:r>
          </a:p>
          <a:p>
            <a:pPr marL="0" indent="0">
              <a:buNone/>
            </a:pPr>
            <a:r>
              <a:rPr lang="it-IT" i="1" dirty="0" smtClean="0">
                <a:solidFill>
                  <a:srgbClr val="3366FF"/>
                </a:solidFill>
              </a:rPr>
              <a:t>.D9.vita di comunità, sociale e civica</a:t>
            </a:r>
            <a:endParaRPr lang="it-IT" i="1" dirty="0">
              <a:solidFill>
                <a:srgbClr val="3366FF"/>
              </a:solidFill>
            </a:endParaRPr>
          </a:p>
        </p:txBody>
      </p:sp>
    </p:spTree>
    <p:extLst>
      <p:ext uri="{BB962C8B-B14F-4D97-AF65-F5344CB8AC3E}">
        <p14:creationId xmlns:p14="http://schemas.microsoft.com/office/powerpoint/2010/main" val="355415704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445596"/>
            <a:ext cx="8229600" cy="5680567"/>
          </a:xfrm>
        </p:spPr>
        <p:txBody>
          <a:bodyPr>
            <a:normAutofit lnSpcReduction="10000"/>
          </a:bodyPr>
          <a:lstStyle/>
          <a:p>
            <a:pPr marL="0" indent="0" algn="ctr">
              <a:buNone/>
            </a:pPr>
            <a:r>
              <a:rPr lang="it-IT" b="1" dirty="0" smtClean="0">
                <a:solidFill>
                  <a:srgbClr val="FF0000"/>
                </a:solidFill>
              </a:rPr>
              <a:t>CAPACITA’ </a:t>
            </a:r>
            <a:r>
              <a:rPr lang="it-IT" b="1" dirty="0">
                <a:solidFill>
                  <a:srgbClr val="FF0000"/>
                </a:solidFill>
              </a:rPr>
              <a:t>e</a:t>
            </a:r>
            <a:r>
              <a:rPr lang="it-IT" b="1" dirty="0" smtClean="0">
                <a:solidFill>
                  <a:srgbClr val="FF0000"/>
                </a:solidFill>
              </a:rPr>
              <a:t> PERFORMANCE</a:t>
            </a:r>
          </a:p>
          <a:p>
            <a:pPr marL="0" indent="0" algn="just">
              <a:buNone/>
            </a:pPr>
            <a:r>
              <a:rPr lang="it-IT" dirty="0" smtClean="0">
                <a:solidFill>
                  <a:srgbClr val="3366FF"/>
                </a:solidFill>
              </a:rPr>
              <a:t>A scuola si sente  ripetere spesso “</a:t>
            </a:r>
            <a:r>
              <a:rPr lang="it-IT" i="1" dirty="0" smtClean="0">
                <a:solidFill>
                  <a:srgbClr val="3366FF"/>
                </a:solidFill>
              </a:rPr>
              <a:t>avrebbe la capacità ma non si applica”</a:t>
            </a:r>
            <a:r>
              <a:rPr lang="it-IT" dirty="0" smtClean="0">
                <a:solidFill>
                  <a:srgbClr val="3366FF"/>
                </a:solidFill>
              </a:rPr>
              <a:t>, marcando cosi la distinzione tra ciò che si ritiene un alunno possa fare e quello che realmente mette in atto nel quotidiano.</a:t>
            </a:r>
          </a:p>
          <a:p>
            <a:pPr marL="0" indent="0" algn="just">
              <a:buNone/>
            </a:pPr>
            <a:r>
              <a:rPr lang="it-IT" dirty="0">
                <a:solidFill>
                  <a:srgbClr val="3366FF"/>
                </a:solidFill>
              </a:rPr>
              <a:t> </a:t>
            </a:r>
            <a:r>
              <a:rPr lang="it-IT" dirty="0" smtClean="0">
                <a:solidFill>
                  <a:srgbClr val="3366FF"/>
                </a:solidFill>
              </a:rPr>
              <a:t>in modo preciso nell’ICF per :</a:t>
            </a:r>
          </a:p>
          <a:p>
            <a:pPr marL="0" indent="0" algn="just">
              <a:buNone/>
            </a:pPr>
            <a:r>
              <a:rPr lang="it-IT" dirty="0" smtClean="0">
                <a:solidFill>
                  <a:srgbClr val="3366FF"/>
                </a:solidFill>
              </a:rPr>
              <a:t>- </a:t>
            </a:r>
            <a:r>
              <a:rPr lang="it-IT" b="1" dirty="0" smtClean="0">
                <a:solidFill>
                  <a:srgbClr val="FF0000"/>
                </a:solidFill>
              </a:rPr>
              <a:t>Capacità</a:t>
            </a:r>
            <a:r>
              <a:rPr lang="it-IT" dirty="0">
                <a:solidFill>
                  <a:srgbClr val="3366FF"/>
                </a:solidFill>
              </a:rPr>
              <a:t> </a:t>
            </a:r>
            <a:r>
              <a:rPr lang="it-IT" b="1" i="1" dirty="0" smtClean="0">
                <a:solidFill>
                  <a:srgbClr val="3366FF"/>
                </a:solidFill>
              </a:rPr>
              <a:t>si intende l’abilità dell’individuo nell’eseguire un compito o una azione, senza l’aiuto di un’altra persona o l’assistenza fornita da uno strumento o da qualunque altro fattore ambientale.</a:t>
            </a:r>
            <a:endParaRPr lang="it-IT" b="1" i="1" dirty="0">
              <a:solidFill>
                <a:srgbClr val="3366FF"/>
              </a:solidFill>
            </a:endParaRPr>
          </a:p>
        </p:txBody>
      </p:sp>
    </p:spTree>
    <p:extLst>
      <p:ext uri="{BB962C8B-B14F-4D97-AF65-F5344CB8AC3E}">
        <p14:creationId xmlns:p14="http://schemas.microsoft.com/office/powerpoint/2010/main" val="204421958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512436"/>
            <a:ext cx="8229600" cy="5613728"/>
          </a:xfrm>
        </p:spPr>
        <p:txBody>
          <a:bodyPr>
            <a:normAutofit fontScale="92500"/>
          </a:bodyPr>
          <a:lstStyle/>
          <a:p>
            <a:pPr marL="0" indent="0" algn="just">
              <a:buNone/>
            </a:pPr>
            <a:r>
              <a:rPr lang="it-IT" dirty="0" smtClean="0">
                <a:solidFill>
                  <a:srgbClr val="3366FF"/>
                </a:solidFill>
              </a:rPr>
              <a:t>Quindi con il </a:t>
            </a:r>
            <a:r>
              <a:rPr lang="it-IT" i="1" u="sng" dirty="0" smtClean="0">
                <a:solidFill>
                  <a:srgbClr val="3366FF"/>
                </a:solidFill>
              </a:rPr>
              <a:t>costrutto di capacità </a:t>
            </a:r>
            <a:r>
              <a:rPr lang="it-IT" dirty="0" smtClean="0">
                <a:solidFill>
                  <a:srgbClr val="3366FF"/>
                </a:solidFill>
              </a:rPr>
              <a:t>si definisce una </a:t>
            </a:r>
            <a:r>
              <a:rPr lang="it-IT" b="1" dirty="0" smtClean="0">
                <a:solidFill>
                  <a:srgbClr val="FF0000"/>
                </a:solidFill>
              </a:rPr>
              <a:t>POTENZIALITA’ </a:t>
            </a:r>
            <a:r>
              <a:rPr lang="it-IT" dirty="0" smtClean="0">
                <a:solidFill>
                  <a:srgbClr val="3366FF"/>
                </a:solidFill>
              </a:rPr>
              <a:t>che </a:t>
            </a:r>
            <a:r>
              <a:rPr lang="it-IT" dirty="0" smtClean="0">
                <a:solidFill>
                  <a:srgbClr val="FF0000"/>
                </a:solidFill>
              </a:rPr>
              <a:t>dipende</a:t>
            </a:r>
            <a:r>
              <a:rPr lang="it-IT" dirty="0" smtClean="0">
                <a:solidFill>
                  <a:srgbClr val="3366FF"/>
                </a:solidFill>
              </a:rPr>
              <a:t> essenzialmente da </a:t>
            </a:r>
            <a:r>
              <a:rPr lang="it-IT" dirty="0" smtClean="0">
                <a:solidFill>
                  <a:srgbClr val="FF0000"/>
                </a:solidFill>
              </a:rPr>
              <a:t>due fattori</a:t>
            </a:r>
            <a:r>
              <a:rPr lang="it-IT" dirty="0" smtClean="0">
                <a:solidFill>
                  <a:srgbClr val="3366FF"/>
                </a:solidFill>
              </a:rPr>
              <a:t>: </a:t>
            </a:r>
          </a:p>
          <a:p>
            <a:pPr marL="514350" indent="-514350" algn="just">
              <a:buAutoNum type="arabicPeriod"/>
            </a:pPr>
            <a:r>
              <a:rPr lang="it-IT" dirty="0" smtClean="0">
                <a:solidFill>
                  <a:srgbClr val="3366FF"/>
                </a:solidFill>
              </a:rPr>
              <a:t>essere nelle condizioni mentali e fisiche di fare una certa attività (assenza di menomazioni)</a:t>
            </a:r>
          </a:p>
          <a:p>
            <a:pPr marL="514350" indent="-514350" algn="just">
              <a:buAutoNum type="arabicPeriod"/>
            </a:pPr>
            <a:r>
              <a:rPr lang="it-IT" dirty="0" smtClean="0">
                <a:solidFill>
                  <a:srgbClr val="3366FF"/>
                </a:solidFill>
              </a:rPr>
              <a:t>aver acquistato specifiche abilità (apprendimento).</a:t>
            </a:r>
          </a:p>
          <a:p>
            <a:pPr marL="0" indent="0" algn="just">
              <a:buNone/>
            </a:pPr>
            <a:r>
              <a:rPr lang="it-IT" dirty="0" smtClean="0">
                <a:solidFill>
                  <a:srgbClr val="3366FF"/>
                </a:solidFill>
              </a:rPr>
              <a:t>Ex. </a:t>
            </a:r>
          </a:p>
          <a:p>
            <a:pPr marL="0" indent="0" algn="just">
              <a:buNone/>
            </a:pPr>
            <a:r>
              <a:rPr lang="it-IT" dirty="0" smtClean="0">
                <a:solidFill>
                  <a:srgbClr val="3366FF"/>
                </a:solidFill>
              </a:rPr>
              <a:t>La capacità di leggere scaturisce dalla sinergia dell’apparato visivo  con quello fonatorio e dalle funzioni della memoria.</a:t>
            </a:r>
            <a:endParaRPr lang="it-IT" dirty="0">
              <a:solidFill>
                <a:srgbClr val="3366FF"/>
              </a:solidFill>
            </a:endParaRPr>
          </a:p>
        </p:txBody>
      </p:sp>
    </p:spTree>
    <p:extLst>
      <p:ext uri="{BB962C8B-B14F-4D97-AF65-F5344CB8AC3E}">
        <p14:creationId xmlns:p14="http://schemas.microsoft.com/office/powerpoint/2010/main" val="3979071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590416"/>
            <a:ext cx="8229600" cy="5535748"/>
          </a:xfrm>
        </p:spPr>
        <p:txBody>
          <a:bodyPr/>
          <a:lstStyle/>
          <a:p>
            <a:pPr marL="0" indent="0">
              <a:buNone/>
            </a:pPr>
            <a:r>
              <a:rPr lang="it-IT" dirty="0" smtClean="0">
                <a:solidFill>
                  <a:srgbClr val="3366FF"/>
                </a:solidFill>
              </a:rPr>
              <a:t>E’ all’interno di questo clima culturale, in cui si ha una particolare sensibilità verso tutto ciò che è </a:t>
            </a:r>
            <a:r>
              <a:rPr lang="it-IT" b="1" i="1" dirty="0" smtClean="0">
                <a:solidFill>
                  <a:srgbClr val="3366FF"/>
                </a:solidFill>
              </a:rPr>
              <a:t>naturale-selvaggio</a:t>
            </a:r>
            <a:r>
              <a:rPr lang="it-IT" dirty="0" smtClean="0">
                <a:solidFill>
                  <a:srgbClr val="3366FF"/>
                </a:solidFill>
              </a:rPr>
              <a:t>, che si colloca anche quello che è considerato il </a:t>
            </a:r>
            <a:r>
              <a:rPr lang="it-IT" b="1" dirty="0" smtClean="0">
                <a:solidFill>
                  <a:srgbClr val="FF0000"/>
                </a:solidFill>
              </a:rPr>
              <a:t>primo esperimento scientifico di EDUCAZIONE SPECIALE, </a:t>
            </a:r>
            <a:r>
              <a:rPr lang="it-IT" dirty="0" smtClean="0">
                <a:solidFill>
                  <a:srgbClr val="3366FF"/>
                </a:solidFill>
              </a:rPr>
              <a:t>documentato dal famoso medico Jean-Marco-</a:t>
            </a:r>
            <a:r>
              <a:rPr lang="it-IT" dirty="0" err="1" smtClean="0">
                <a:solidFill>
                  <a:srgbClr val="3366FF"/>
                </a:solidFill>
              </a:rPr>
              <a:t>Gaspard</a:t>
            </a:r>
            <a:r>
              <a:rPr lang="it-IT" dirty="0" smtClean="0">
                <a:solidFill>
                  <a:srgbClr val="3366FF"/>
                </a:solidFill>
              </a:rPr>
              <a:t> </a:t>
            </a:r>
            <a:r>
              <a:rPr lang="it-IT" dirty="0" err="1" smtClean="0">
                <a:solidFill>
                  <a:srgbClr val="FF0000"/>
                </a:solidFill>
              </a:rPr>
              <a:t>Itard</a:t>
            </a:r>
            <a:r>
              <a:rPr lang="it-IT" dirty="0" smtClean="0">
                <a:solidFill>
                  <a:srgbClr val="3366FF"/>
                </a:solidFill>
              </a:rPr>
              <a:t> (1774-1838), il quale decise di provare ad educare un ragazzo selvaggio, al quale attributi il nome di Victor, trovato nella foresta  dell’</a:t>
            </a:r>
            <a:r>
              <a:rPr lang="it-IT" dirty="0" err="1" smtClean="0">
                <a:solidFill>
                  <a:srgbClr val="3366FF"/>
                </a:solidFill>
              </a:rPr>
              <a:t>Aveyron</a:t>
            </a:r>
            <a:r>
              <a:rPr lang="it-IT" dirty="0" smtClean="0">
                <a:solidFill>
                  <a:srgbClr val="3366FF"/>
                </a:solidFill>
              </a:rPr>
              <a:t>, in Francia, alla fine del 700.</a:t>
            </a:r>
            <a:endParaRPr lang="it-IT" dirty="0">
              <a:solidFill>
                <a:srgbClr val="3366FF"/>
              </a:solidFill>
            </a:endParaRPr>
          </a:p>
        </p:txBody>
      </p:sp>
    </p:spTree>
    <p:extLst>
      <p:ext uri="{BB962C8B-B14F-4D97-AF65-F5344CB8AC3E}">
        <p14:creationId xmlns:p14="http://schemas.microsoft.com/office/powerpoint/2010/main" val="423625143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746374"/>
            <a:ext cx="8229600" cy="5379790"/>
          </a:xfrm>
        </p:spPr>
        <p:txBody>
          <a:bodyPr/>
          <a:lstStyle/>
          <a:p>
            <a:pPr marL="0" indent="0" algn="just">
              <a:buNone/>
            </a:pPr>
            <a:r>
              <a:rPr lang="it-IT" dirty="0" smtClean="0">
                <a:solidFill>
                  <a:srgbClr val="3366FF"/>
                </a:solidFill>
              </a:rPr>
              <a:t>Nell’ICF si esplica che </a:t>
            </a:r>
            <a:r>
              <a:rPr lang="it-IT" dirty="0" smtClean="0">
                <a:solidFill>
                  <a:srgbClr val="FF0000"/>
                </a:solidFill>
              </a:rPr>
              <a:t>la capacità di svolgere una specifica azione </a:t>
            </a:r>
            <a:r>
              <a:rPr lang="it-IT" dirty="0" smtClean="0">
                <a:solidFill>
                  <a:srgbClr val="3366FF"/>
                </a:solidFill>
              </a:rPr>
              <a:t>non si manifesta automaticamente in una performance (azione), corrispondente.</a:t>
            </a:r>
          </a:p>
          <a:p>
            <a:pPr marL="0" indent="0" algn="just">
              <a:buNone/>
            </a:pPr>
            <a:r>
              <a:rPr lang="it-IT" dirty="0" smtClean="0">
                <a:solidFill>
                  <a:srgbClr val="3366FF"/>
                </a:solidFill>
              </a:rPr>
              <a:t>Ne consegue che ciò che si può osservare a scuola non sono le capacità di un alunno ma le </a:t>
            </a:r>
            <a:r>
              <a:rPr lang="it-IT" dirty="0" smtClean="0">
                <a:solidFill>
                  <a:srgbClr val="FF0000"/>
                </a:solidFill>
              </a:rPr>
              <a:t>sue performance sempre condizionate dall’ambiente: che può fungere da facilitatore o da limite.</a:t>
            </a:r>
            <a:endParaRPr lang="it-IT" dirty="0">
              <a:solidFill>
                <a:srgbClr val="FF0000"/>
              </a:solidFill>
            </a:endParaRPr>
          </a:p>
        </p:txBody>
      </p:sp>
    </p:spTree>
    <p:extLst>
      <p:ext uri="{BB962C8B-B14F-4D97-AF65-F5344CB8AC3E}">
        <p14:creationId xmlns:p14="http://schemas.microsoft.com/office/powerpoint/2010/main" val="419094190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623834"/>
            <a:ext cx="8229600" cy="5502329"/>
          </a:xfrm>
        </p:spPr>
        <p:txBody>
          <a:bodyPr/>
          <a:lstStyle/>
          <a:p>
            <a:pPr marL="0" indent="0" algn="just">
              <a:buNone/>
            </a:pPr>
            <a:r>
              <a:rPr lang="it-IT" dirty="0" smtClean="0">
                <a:solidFill>
                  <a:srgbClr val="3366FF"/>
                </a:solidFill>
              </a:rPr>
              <a:t>E’ importante comprendere che con l’adozione dell’ICF si “guadagna” un </a:t>
            </a:r>
            <a:r>
              <a:rPr lang="it-IT" b="1" dirty="0" smtClean="0">
                <a:solidFill>
                  <a:srgbClr val="FF0000"/>
                </a:solidFill>
              </a:rPr>
              <a:t>approccio più analitico</a:t>
            </a:r>
            <a:r>
              <a:rPr lang="it-IT" dirty="0" smtClean="0">
                <a:solidFill>
                  <a:srgbClr val="3366FF"/>
                </a:solidFill>
              </a:rPr>
              <a:t> e meno approssimativo al comportamento.</a:t>
            </a:r>
          </a:p>
          <a:p>
            <a:pPr marL="0" indent="0" algn="just">
              <a:buNone/>
            </a:pPr>
            <a:r>
              <a:rPr lang="it-IT" dirty="0" smtClean="0">
                <a:solidFill>
                  <a:srgbClr val="3366FF"/>
                </a:solidFill>
              </a:rPr>
              <a:t>Grazie all’ICF è possibile indagare in modo rigoroso </a:t>
            </a:r>
            <a:r>
              <a:rPr lang="it-IT" dirty="0" smtClean="0">
                <a:solidFill>
                  <a:srgbClr val="FF0000"/>
                </a:solidFill>
              </a:rPr>
              <a:t>i problemi di comportamento</a:t>
            </a:r>
            <a:r>
              <a:rPr lang="it-IT" dirty="0" smtClean="0">
                <a:solidFill>
                  <a:srgbClr val="3366FF"/>
                </a:solidFill>
              </a:rPr>
              <a:t>,       chiarendo:</a:t>
            </a:r>
          </a:p>
          <a:p>
            <a:pPr marL="0" indent="0" algn="just">
              <a:buNone/>
            </a:pPr>
            <a:r>
              <a:rPr lang="it-IT" dirty="0">
                <a:solidFill>
                  <a:srgbClr val="3366FF"/>
                </a:solidFill>
              </a:rPr>
              <a:t>-</a:t>
            </a:r>
            <a:r>
              <a:rPr lang="it-IT" dirty="0" smtClean="0">
                <a:solidFill>
                  <a:srgbClr val="3366FF"/>
                </a:solidFill>
              </a:rPr>
              <a:t>le relazioni (D7), </a:t>
            </a:r>
          </a:p>
          <a:p>
            <a:pPr marL="0" indent="0" algn="just">
              <a:buNone/>
            </a:pPr>
            <a:r>
              <a:rPr lang="it-IT" dirty="0" smtClean="0">
                <a:solidFill>
                  <a:srgbClr val="3366FF"/>
                </a:solidFill>
              </a:rPr>
              <a:t>-il  modo di affrontare il lavoro scolastico (D2),  </a:t>
            </a:r>
          </a:p>
          <a:p>
            <a:pPr marL="0" indent="0" algn="just">
              <a:buNone/>
            </a:pPr>
            <a:r>
              <a:rPr lang="it-IT" dirty="0" smtClean="0">
                <a:solidFill>
                  <a:srgbClr val="3366FF"/>
                </a:solidFill>
              </a:rPr>
              <a:t>-la comunicazione con gli altri(D3), </a:t>
            </a:r>
          </a:p>
          <a:p>
            <a:pPr marL="0" indent="0" algn="just">
              <a:buNone/>
            </a:pPr>
            <a:r>
              <a:rPr lang="it-IT" dirty="0" smtClean="0">
                <a:solidFill>
                  <a:srgbClr val="3366FF"/>
                </a:solidFill>
              </a:rPr>
              <a:t>-la cura di sé (D5). </a:t>
            </a:r>
            <a:endParaRPr lang="it-IT" dirty="0">
              <a:solidFill>
                <a:srgbClr val="3366FF"/>
              </a:solidFill>
            </a:endParaRPr>
          </a:p>
        </p:txBody>
      </p:sp>
    </p:spTree>
    <p:extLst>
      <p:ext uri="{BB962C8B-B14F-4D97-AF65-F5344CB8AC3E}">
        <p14:creationId xmlns:p14="http://schemas.microsoft.com/office/powerpoint/2010/main" val="93496482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456736"/>
            <a:ext cx="8229600" cy="5669428"/>
          </a:xfrm>
        </p:spPr>
        <p:txBody>
          <a:bodyPr/>
          <a:lstStyle/>
          <a:p>
            <a:pPr marL="0" indent="0" algn="just">
              <a:buNone/>
            </a:pPr>
            <a:r>
              <a:rPr lang="it-IT" dirty="0" smtClean="0">
                <a:solidFill>
                  <a:srgbClr val="3366FF"/>
                </a:solidFill>
              </a:rPr>
              <a:t>In definitiva, gli insegnanti che adottano il modello di lettura del funzionamento proposto dall’ICF </a:t>
            </a:r>
            <a:r>
              <a:rPr lang="it-IT" b="1" dirty="0" smtClean="0">
                <a:solidFill>
                  <a:srgbClr val="FF0000"/>
                </a:solidFill>
              </a:rPr>
              <a:t>sviluppano una competenza di analisi delle situazione problematiche </a:t>
            </a:r>
            <a:r>
              <a:rPr lang="it-IT" dirty="0" smtClean="0">
                <a:solidFill>
                  <a:srgbClr val="3366FF"/>
                </a:solidFill>
              </a:rPr>
              <a:t>che risulta utilizzabile a favore di </a:t>
            </a:r>
            <a:r>
              <a:rPr lang="it-IT" dirty="0" smtClean="0">
                <a:solidFill>
                  <a:srgbClr val="FF0000"/>
                </a:solidFill>
              </a:rPr>
              <a:t>ogni alunno con bisogni  educativi speciali.</a:t>
            </a:r>
            <a:endParaRPr lang="it-IT" dirty="0">
              <a:solidFill>
                <a:srgbClr val="FF0000"/>
              </a:solidFill>
            </a:endParaRPr>
          </a:p>
        </p:txBody>
      </p:sp>
    </p:spTree>
    <p:extLst>
      <p:ext uri="{BB962C8B-B14F-4D97-AF65-F5344CB8AC3E}">
        <p14:creationId xmlns:p14="http://schemas.microsoft.com/office/powerpoint/2010/main" val="198718966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490156"/>
            <a:ext cx="8229600" cy="5636008"/>
          </a:xfrm>
        </p:spPr>
        <p:txBody>
          <a:bodyPr>
            <a:normAutofit fontScale="92500" lnSpcReduction="20000"/>
          </a:bodyPr>
          <a:lstStyle/>
          <a:p>
            <a:pPr marL="0" indent="0" algn="ctr">
              <a:buNone/>
            </a:pPr>
            <a:r>
              <a:rPr lang="it-IT" b="1" dirty="0" smtClean="0">
                <a:solidFill>
                  <a:srgbClr val="FF0000"/>
                </a:solidFill>
              </a:rPr>
              <a:t>Il ruolo del contesto (contestuali)</a:t>
            </a:r>
          </a:p>
          <a:p>
            <a:pPr marL="0" indent="0" algn="ctr">
              <a:buNone/>
            </a:pPr>
            <a:r>
              <a:rPr lang="it-IT" dirty="0" smtClean="0">
                <a:solidFill>
                  <a:srgbClr val="3366FF"/>
                </a:solidFill>
              </a:rPr>
              <a:t>L’ICF ascrive tra i fattori contestuali sia quelli </a:t>
            </a:r>
            <a:r>
              <a:rPr lang="it-IT" b="1" dirty="0" smtClean="0">
                <a:solidFill>
                  <a:srgbClr val="FF0000"/>
                </a:solidFill>
              </a:rPr>
              <a:t>personali</a:t>
            </a:r>
            <a:r>
              <a:rPr lang="it-IT" dirty="0" smtClean="0">
                <a:solidFill>
                  <a:srgbClr val="3366FF"/>
                </a:solidFill>
              </a:rPr>
              <a:t> sia quelli </a:t>
            </a:r>
            <a:r>
              <a:rPr lang="it-IT" b="1" dirty="0" smtClean="0">
                <a:solidFill>
                  <a:srgbClr val="FF0000"/>
                </a:solidFill>
              </a:rPr>
              <a:t>ambientali</a:t>
            </a:r>
          </a:p>
          <a:p>
            <a:pPr marL="0" indent="0" algn="just">
              <a:buNone/>
            </a:pPr>
            <a:endParaRPr lang="it-IT" b="1" dirty="0" smtClean="0">
              <a:solidFill>
                <a:srgbClr val="FF0000"/>
              </a:solidFill>
            </a:endParaRPr>
          </a:p>
          <a:p>
            <a:pPr marL="0" indent="0" algn="just">
              <a:buNone/>
            </a:pPr>
            <a:r>
              <a:rPr lang="it-IT" b="1" dirty="0" smtClean="0">
                <a:solidFill>
                  <a:srgbClr val="FF0000"/>
                </a:solidFill>
              </a:rPr>
              <a:t>I fattori personali </a:t>
            </a:r>
            <a:r>
              <a:rPr lang="it-IT" sz="2400" dirty="0" smtClean="0">
                <a:solidFill>
                  <a:srgbClr val="3366FF"/>
                </a:solidFill>
              </a:rPr>
              <a:t>comprendono l’età, il genere, la razza, i fattori socioeconomici, lo stile di vita, l’educazione ricevuta, la motivazione, l’autostima, la storia pregressa</a:t>
            </a:r>
            <a:r>
              <a:rPr lang="mr-IN" sz="2400" dirty="0" smtClean="0">
                <a:solidFill>
                  <a:srgbClr val="3366FF"/>
                </a:solidFill>
              </a:rPr>
              <a:t>…</a:t>
            </a:r>
            <a:endParaRPr lang="it-IT" sz="2400" dirty="0" smtClean="0">
              <a:solidFill>
                <a:srgbClr val="3366FF"/>
              </a:solidFill>
            </a:endParaRPr>
          </a:p>
          <a:p>
            <a:pPr marL="0" indent="0" algn="just">
              <a:buNone/>
            </a:pPr>
            <a:r>
              <a:rPr lang="it-IT" sz="2400" dirty="0" smtClean="0">
                <a:solidFill>
                  <a:srgbClr val="3366FF"/>
                </a:solidFill>
              </a:rPr>
              <a:t>Essi rappresentano il </a:t>
            </a:r>
            <a:r>
              <a:rPr lang="it-IT" sz="2400" dirty="0" smtClean="0">
                <a:solidFill>
                  <a:srgbClr val="FF0000"/>
                </a:solidFill>
              </a:rPr>
              <a:t>“terreno” </a:t>
            </a:r>
            <a:r>
              <a:rPr lang="it-IT" sz="2400" dirty="0" smtClean="0">
                <a:solidFill>
                  <a:srgbClr val="3366FF"/>
                </a:solidFill>
              </a:rPr>
              <a:t>di un individuo e possono avere una grande influenza sul funzionamento o sulla condizione di disabilità.</a:t>
            </a:r>
          </a:p>
          <a:p>
            <a:pPr marL="0" indent="0" algn="just">
              <a:buNone/>
            </a:pPr>
            <a:endParaRPr lang="it-IT" sz="2600" dirty="0" smtClean="0">
              <a:solidFill>
                <a:srgbClr val="3366FF"/>
              </a:solidFill>
            </a:endParaRPr>
          </a:p>
          <a:p>
            <a:pPr marL="0" indent="0" algn="just">
              <a:buNone/>
            </a:pPr>
            <a:r>
              <a:rPr lang="it-IT" sz="2600" dirty="0" smtClean="0">
                <a:solidFill>
                  <a:srgbClr val="FF0000"/>
                </a:solidFill>
              </a:rPr>
              <a:t>Nei fattori ambientali </a:t>
            </a:r>
            <a:r>
              <a:rPr lang="it-IT" sz="2600" dirty="0" smtClean="0">
                <a:solidFill>
                  <a:srgbClr val="3366FF"/>
                </a:solidFill>
              </a:rPr>
              <a:t>sono presi in considerazione tutti gli elementi che possono influenzare la partecipazione dell’individuo  come membro della società e le sue attività quotidiane.</a:t>
            </a:r>
          </a:p>
          <a:p>
            <a:pPr marL="0" indent="0">
              <a:buNone/>
            </a:pPr>
            <a:r>
              <a:rPr lang="it-IT" sz="2600" dirty="0" smtClean="0">
                <a:solidFill>
                  <a:srgbClr val="3366FF"/>
                </a:solidFill>
              </a:rPr>
              <a:t> </a:t>
            </a:r>
            <a:endParaRPr lang="it-IT" sz="2400" dirty="0">
              <a:solidFill>
                <a:srgbClr val="3366FF"/>
              </a:solidFill>
            </a:endParaRPr>
          </a:p>
        </p:txBody>
      </p:sp>
    </p:spTree>
    <p:extLst>
      <p:ext uri="{BB962C8B-B14F-4D97-AF65-F5344CB8AC3E}">
        <p14:creationId xmlns:p14="http://schemas.microsoft.com/office/powerpoint/2010/main" val="306117199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716468"/>
            <a:ext cx="8229600" cy="5409696"/>
          </a:xfrm>
        </p:spPr>
        <p:txBody>
          <a:bodyPr>
            <a:normAutofit fontScale="92500" lnSpcReduction="10000"/>
          </a:bodyPr>
          <a:lstStyle/>
          <a:p>
            <a:pPr marL="0" indent="0" algn="just">
              <a:buNone/>
            </a:pPr>
            <a:r>
              <a:rPr lang="it-IT" dirty="0" smtClean="0">
                <a:solidFill>
                  <a:srgbClr val="3366FF"/>
                </a:solidFill>
              </a:rPr>
              <a:t>Con il termine </a:t>
            </a:r>
            <a:r>
              <a:rPr lang="it-IT" b="1" dirty="0" smtClean="0">
                <a:solidFill>
                  <a:srgbClr val="FF0000"/>
                </a:solidFill>
              </a:rPr>
              <a:t>“fattori personali” </a:t>
            </a:r>
            <a:r>
              <a:rPr lang="it-IT" dirty="0" smtClean="0">
                <a:solidFill>
                  <a:srgbClr val="3366FF"/>
                </a:solidFill>
              </a:rPr>
              <a:t>nell’ICF s’intende </a:t>
            </a:r>
            <a:r>
              <a:rPr lang="it-IT" dirty="0" smtClean="0">
                <a:solidFill>
                  <a:srgbClr val="FF0000"/>
                </a:solidFill>
              </a:rPr>
              <a:t>il background personale della vita e dell’esistenza di un individuo</a:t>
            </a:r>
            <a:r>
              <a:rPr lang="it-IT" dirty="0" smtClean="0">
                <a:solidFill>
                  <a:srgbClr val="3366FF"/>
                </a:solidFill>
              </a:rPr>
              <a:t>, e rappresentano quelle caratteristiche dell’individuo che non fanno parte della condizione di salute o degli stati di salute. Questi fattori comprendono </a:t>
            </a:r>
            <a:r>
              <a:rPr lang="it-IT" dirty="0" smtClean="0">
                <a:solidFill>
                  <a:srgbClr val="FF0000"/>
                </a:solidFill>
              </a:rPr>
              <a:t>il sesso, la razza, l’età, altre condizioni di salute, la forma fisica, lo stile di vita, le abitudini, l’educazione ricevuta, la capacità di adattamento, l’istruzione, la professione e l’esperienza passata e attuale, modelli di comportamento generali e stili caratteriali</a:t>
            </a:r>
            <a:r>
              <a:rPr lang="it-IT" dirty="0" smtClean="0">
                <a:solidFill>
                  <a:srgbClr val="3366FF"/>
                </a:solidFill>
              </a:rPr>
              <a:t>, che possono giocare un certo ruolo nella disabilità.</a:t>
            </a:r>
            <a:endParaRPr lang="it-IT" dirty="0">
              <a:solidFill>
                <a:srgbClr val="3366FF"/>
              </a:solidFill>
            </a:endParaRPr>
          </a:p>
        </p:txBody>
      </p:sp>
    </p:spTree>
    <p:extLst>
      <p:ext uri="{BB962C8B-B14F-4D97-AF65-F5344CB8AC3E}">
        <p14:creationId xmlns:p14="http://schemas.microsoft.com/office/powerpoint/2010/main" val="170334510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607911"/>
            <a:ext cx="8229600" cy="5981413"/>
          </a:xfrm>
        </p:spPr>
        <p:txBody>
          <a:bodyPr>
            <a:normAutofit fontScale="92500" lnSpcReduction="20000"/>
          </a:bodyPr>
          <a:lstStyle/>
          <a:p>
            <a:pPr marL="0" indent="0">
              <a:buNone/>
            </a:pPr>
            <a:r>
              <a:rPr lang="it-IT" dirty="0" smtClean="0">
                <a:solidFill>
                  <a:srgbClr val="3366FF"/>
                </a:solidFill>
              </a:rPr>
              <a:t>Data la loro variabilità, questi fattori personali non sono classificati nell’ICF come gli altri determinatori del funzionamento. </a:t>
            </a:r>
            <a:r>
              <a:rPr lang="it-IT" dirty="0">
                <a:solidFill>
                  <a:srgbClr val="3366FF"/>
                </a:solidFill>
              </a:rPr>
              <a:t>T</a:t>
            </a:r>
            <a:r>
              <a:rPr lang="it-IT" dirty="0" smtClean="0">
                <a:solidFill>
                  <a:srgbClr val="3366FF"/>
                </a:solidFill>
              </a:rPr>
              <a:t>uttavia  appare necessario individuare quali sono </a:t>
            </a:r>
            <a:r>
              <a:rPr lang="it-IT" b="1" dirty="0" smtClean="0">
                <a:solidFill>
                  <a:srgbClr val="FF0000"/>
                </a:solidFill>
              </a:rPr>
              <a:t>le variabili di tipo psicologico </a:t>
            </a:r>
            <a:r>
              <a:rPr lang="it-IT" dirty="0" smtClean="0">
                <a:solidFill>
                  <a:srgbClr val="3366FF"/>
                </a:solidFill>
              </a:rPr>
              <a:t>che possono modificare , migliorandolo o peggiorandolo, il funzionamento di un alunno con disabilità:</a:t>
            </a:r>
          </a:p>
          <a:p>
            <a:pPr marL="0" indent="0">
              <a:buNone/>
            </a:pPr>
            <a:r>
              <a:rPr lang="it-IT" dirty="0" smtClean="0">
                <a:solidFill>
                  <a:srgbClr val="FF0000"/>
                </a:solidFill>
              </a:rPr>
              <a:t>Variabili degli stili attributivi (</a:t>
            </a:r>
            <a:r>
              <a:rPr lang="it-IT" sz="2000" dirty="0" smtClean="0">
                <a:solidFill>
                  <a:srgbClr val="FF0000"/>
                </a:solidFill>
              </a:rPr>
              <a:t>atteggiamenti su di sé come persona che apprende</a:t>
            </a:r>
            <a:r>
              <a:rPr lang="it-IT" dirty="0" smtClean="0">
                <a:solidFill>
                  <a:srgbClr val="FF0000"/>
                </a:solidFill>
              </a:rPr>
              <a:t>),</a:t>
            </a:r>
          </a:p>
          <a:p>
            <a:pPr marL="0" indent="0">
              <a:buNone/>
            </a:pPr>
            <a:r>
              <a:rPr lang="it-IT" dirty="0" smtClean="0">
                <a:solidFill>
                  <a:srgbClr val="FF0000"/>
                </a:solidFill>
              </a:rPr>
              <a:t>Variabile del senso di autoefficacia e autostima</a:t>
            </a:r>
          </a:p>
          <a:p>
            <a:pPr marL="0" indent="0">
              <a:buNone/>
            </a:pPr>
            <a:r>
              <a:rPr lang="it-IT" dirty="0" smtClean="0">
                <a:solidFill>
                  <a:srgbClr val="FF0000"/>
                </a:solidFill>
              </a:rPr>
              <a:t>Variabile dell’emotività</a:t>
            </a:r>
          </a:p>
          <a:p>
            <a:pPr marL="0" indent="0">
              <a:buNone/>
            </a:pPr>
            <a:r>
              <a:rPr lang="it-IT" dirty="0" smtClean="0">
                <a:solidFill>
                  <a:srgbClr val="FF0000"/>
                </a:solidFill>
              </a:rPr>
              <a:t>Variabile della motivazione</a:t>
            </a:r>
          </a:p>
          <a:p>
            <a:pPr marL="0" indent="0">
              <a:buNone/>
            </a:pPr>
            <a:r>
              <a:rPr lang="it-IT" dirty="0" smtClean="0">
                <a:solidFill>
                  <a:srgbClr val="FF0000"/>
                </a:solidFill>
              </a:rPr>
              <a:t>Variabile della affettività, sessualità e identificazione</a:t>
            </a:r>
            <a:endParaRPr lang="it-IT" dirty="0">
              <a:solidFill>
                <a:srgbClr val="FF0000"/>
              </a:solidFill>
            </a:endParaRPr>
          </a:p>
        </p:txBody>
      </p:sp>
    </p:spTree>
    <p:extLst>
      <p:ext uri="{BB962C8B-B14F-4D97-AF65-F5344CB8AC3E}">
        <p14:creationId xmlns:p14="http://schemas.microsoft.com/office/powerpoint/2010/main" val="206188361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325562"/>
          </a:xfrm>
        </p:spPr>
        <p:txBody>
          <a:bodyPr>
            <a:normAutofit fontScale="90000"/>
          </a:bodyPr>
          <a:lstStyle/>
          <a:p>
            <a:r>
              <a:rPr lang="it-IT" sz="2800" dirty="0" smtClean="0">
                <a:solidFill>
                  <a:srgbClr val="3366FF"/>
                </a:solidFill>
              </a:rPr>
              <a:t>L’OMS ha individuato  5 </a:t>
            </a:r>
            <a:r>
              <a:rPr lang="it-IT" sz="2800" dirty="0" err="1" smtClean="0">
                <a:solidFill>
                  <a:srgbClr val="3366FF"/>
                </a:solidFill>
              </a:rPr>
              <a:t>macrocategorie</a:t>
            </a:r>
            <a:r>
              <a:rPr lang="it-IT" sz="2800" dirty="0" smtClean="0">
                <a:solidFill>
                  <a:srgbClr val="3366FF"/>
                </a:solidFill>
              </a:rPr>
              <a:t> di fattori ambientali, </a:t>
            </a:r>
            <a:br>
              <a:rPr lang="it-IT" sz="2800" dirty="0" smtClean="0">
                <a:solidFill>
                  <a:srgbClr val="3366FF"/>
                </a:solidFill>
              </a:rPr>
            </a:br>
            <a:r>
              <a:rPr lang="it-IT" sz="2800" dirty="0" smtClean="0">
                <a:solidFill>
                  <a:srgbClr val="3366FF"/>
                </a:solidFill>
              </a:rPr>
              <a:t>che nell’ICF sono codificati con la lettere</a:t>
            </a:r>
            <a:r>
              <a:rPr lang="it-IT" sz="2800" dirty="0" smtClean="0"/>
              <a:t> </a:t>
            </a:r>
            <a:r>
              <a:rPr lang="it-IT" sz="3600" b="1" dirty="0" smtClean="0">
                <a:solidFill>
                  <a:srgbClr val="FF0000"/>
                </a:solidFill>
              </a:rPr>
              <a:t>E</a:t>
            </a:r>
            <a:endParaRPr lang="it-IT" sz="3600" b="1" dirty="0">
              <a:solidFill>
                <a:srgbClr val="FF0000"/>
              </a:solidFill>
            </a:endParaRPr>
          </a:p>
        </p:txBody>
      </p:sp>
      <p:sp>
        <p:nvSpPr>
          <p:cNvPr id="3" name="Segnaposto contenuto 2"/>
          <p:cNvSpPr>
            <a:spLocks noGrp="1"/>
          </p:cNvSpPr>
          <p:nvPr>
            <p:ph idx="1"/>
          </p:nvPr>
        </p:nvSpPr>
        <p:spPr/>
        <p:txBody>
          <a:bodyPr>
            <a:normAutofit fontScale="92500" lnSpcReduction="10000"/>
          </a:bodyPr>
          <a:lstStyle/>
          <a:p>
            <a:r>
              <a:rPr lang="it-IT" dirty="0" smtClean="0">
                <a:solidFill>
                  <a:srgbClr val="FF0000"/>
                </a:solidFill>
              </a:rPr>
              <a:t>E1. Prodotti e tecnologie</a:t>
            </a:r>
          </a:p>
          <a:p>
            <a:r>
              <a:rPr lang="it-IT" dirty="0" smtClean="0">
                <a:solidFill>
                  <a:srgbClr val="FF0000"/>
                </a:solidFill>
              </a:rPr>
              <a:t>E2. Ambiente naturali e cambiamenti effettuati dall’uomo</a:t>
            </a:r>
          </a:p>
          <a:p>
            <a:r>
              <a:rPr lang="it-IT" dirty="0" smtClean="0">
                <a:solidFill>
                  <a:srgbClr val="FF0000"/>
                </a:solidFill>
              </a:rPr>
              <a:t>E3. Relazioni e sostegno sociale</a:t>
            </a:r>
          </a:p>
          <a:p>
            <a:r>
              <a:rPr lang="it-IT" dirty="0" smtClean="0">
                <a:solidFill>
                  <a:srgbClr val="FF0000"/>
                </a:solidFill>
              </a:rPr>
              <a:t>E4. Atteggiamenti</a:t>
            </a:r>
          </a:p>
          <a:p>
            <a:r>
              <a:rPr lang="it-IT" dirty="0" smtClean="0">
                <a:solidFill>
                  <a:srgbClr val="FF0000"/>
                </a:solidFill>
              </a:rPr>
              <a:t>E5. Servizi, sistemi e politiche</a:t>
            </a:r>
          </a:p>
          <a:p>
            <a:pPr marL="0" indent="0">
              <a:buNone/>
            </a:pPr>
            <a:r>
              <a:rPr lang="it-IT" dirty="0" smtClean="0">
                <a:solidFill>
                  <a:srgbClr val="3366FF"/>
                </a:solidFill>
              </a:rPr>
              <a:t>I fattori ambientali di ciascun capitolo possono essere valutati come </a:t>
            </a:r>
            <a:r>
              <a:rPr lang="it-IT" b="1" dirty="0" smtClean="0">
                <a:solidFill>
                  <a:srgbClr val="FF0000"/>
                </a:solidFill>
              </a:rPr>
              <a:t>facilitatori o barriere </a:t>
            </a:r>
            <a:r>
              <a:rPr lang="it-IT" dirty="0" smtClean="0">
                <a:solidFill>
                  <a:srgbClr val="3366FF"/>
                </a:solidFill>
              </a:rPr>
              <a:t>rispetto alle singole attività del soggetto.</a:t>
            </a:r>
            <a:endParaRPr lang="it-IT" dirty="0">
              <a:solidFill>
                <a:srgbClr val="3366FF"/>
              </a:solidFill>
            </a:endParaRPr>
          </a:p>
        </p:txBody>
      </p:sp>
    </p:spTree>
    <p:extLst>
      <p:ext uri="{BB962C8B-B14F-4D97-AF65-F5344CB8AC3E}">
        <p14:creationId xmlns:p14="http://schemas.microsoft.com/office/powerpoint/2010/main" val="193008635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solidFill>
                  <a:srgbClr val="FF0000"/>
                </a:solidFill>
              </a:rPr>
              <a:t>La codifica di funzionamento</a:t>
            </a:r>
            <a:endParaRPr lang="it-IT" b="1" dirty="0">
              <a:solidFill>
                <a:srgbClr val="FF0000"/>
              </a:solidFill>
            </a:endParaRPr>
          </a:p>
        </p:txBody>
      </p:sp>
      <p:sp>
        <p:nvSpPr>
          <p:cNvPr id="3" name="Segnaposto contenuto 2"/>
          <p:cNvSpPr>
            <a:spLocks noGrp="1"/>
          </p:cNvSpPr>
          <p:nvPr>
            <p:ph idx="1"/>
          </p:nvPr>
        </p:nvSpPr>
        <p:spPr/>
        <p:txBody>
          <a:bodyPr/>
          <a:lstStyle/>
          <a:p>
            <a:pPr marL="0" indent="0" algn="just">
              <a:buNone/>
            </a:pPr>
            <a:r>
              <a:rPr lang="it-IT" dirty="0" smtClean="0">
                <a:solidFill>
                  <a:srgbClr val="3366FF"/>
                </a:solidFill>
              </a:rPr>
              <a:t>L’OMS con l’ICF propone una </a:t>
            </a:r>
            <a:r>
              <a:rPr lang="it-IT" b="1" i="1" dirty="0" smtClean="0">
                <a:solidFill>
                  <a:srgbClr val="FF0000"/>
                </a:solidFill>
              </a:rPr>
              <a:t>grammatica universale </a:t>
            </a:r>
            <a:r>
              <a:rPr lang="it-IT" dirty="0" smtClean="0">
                <a:solidFill>
                  <a:srgbClr val="FF0000"/>
                </a:solidFill>
              </a:rPr>
              <a:t>per la descrizione del funzionamento.</a:t>
            </a:r>
          </a:p>
          <a:p>
            <a:pPr marL="0" indent="0" algn="just">
              <a:buNone/>
            </a:pPr>
            <a:r>
              <a:rPr lang="it-IT" dirty="0" smtClean="0">
                <a:solidFill>
                  <a:srgbClr val="FF0000"/>
                </a:solidFill>
              </a:rPr>
              <a:t>Ogni componente </a:t>
            </a:r>
            <a:r>
              <a:rPr lang="it-IT" dirty="0" smtClean="0">
                <a:solidFill>
                  <a:srgbClr val="3366FF"/>
                </a:solidFill>
              </a:rPr>
              <a:t>viene approfondita facendo riferimento a </a:t>
            </a:r>
            <a:r>
              <a:rPr lang="it-IT" dirty="0" smtClean="0">
                <a:solidFill>
                  <a:srgbClr val="FF0000"/>
                </a:solidFill>
              </a:rPr>
              <a:t>codici alfanumerici </a:t>
            </a:r>
            <a:r>
              <a:rPr lang="it-IT" dirty="0" smtClean="0">
                <a:solidFill>
                  <a:srgbClr val="3366FF"/>
                </a:solidFill>
              </a:rPr>
              <a:t>che distinguono i diversi capitoli e all’interno di essi , i singoli item.</a:t>
            </a:r>
          </a:p>
        </p:txBody>
      </p:sp>
    </p:spTree>
    <p:extLst>
      <p:ext uri="{BB962C8B-B14F-4D97-AF65-F5344CB8AC3E}">
        <p14:creationId xmlns:p14="http://schemas.microsoft.com/office/powerpoint/2010/main" val="269851095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623834"/>
            <a:ext cx="8229600" cy="5502329"/>
          </a:xfrm>
        </p:spPr>
        <p:txBody>
          <a:bodyPr/>
          <a:lstStyle/>
          <a:p>
            <a:pPr marL="0" indent="0" algn="ctr">
              <a:buNone/>
            </a:pPr>
            <a:r>
              <a:rPr lang="it-IT" b="1" dirty="0" smtClean="0">
                <a:solidFill>
                  <a:srgbClr val="FF0000"/>
                </a:solidFill>
              </a:rPr>
              <a:t>GRAMMATICA UNIVERSALE</a:t>
            </a:r>
            <a:endParaRPr lang="it-IT" b="1" dirty="0">
              <a:solidFill>
                <a:srgbClr val="FF0000"/>
              </a:solidFill>
            </a:endParaRPr>
          </a:p>
          <a:p>
            <a:pPr marL="0" indent="0">
              <a:buNone/>
            </a:pPr>
            <a:r>
              <a:rPr lang="it-IT" dirty="0" smtClean="0">
                <a:solidFill>
                  <a:srgbClr val="3366FF"/>
                </a:solidFill>
              </a:rPr>
              <a:t>-La </a:t>
            </a:r>
            <a:r>
              <a:rPr lang="it-IT" dirty="0">
                <a:solidFill>
                  <a:srgbClr val="3366FF"/>
                </a:solidFill>
              </a:rPr>
              <a:t>lettera </a:t>
            </a:r>
            <a:r>
              <a:rPr lang="it-IT" dirty="0" smtClean="0">
                <a:solidFill>
                  <a:srgbClr val="FF0000"/>
                </a:solidFill>
              </a:rPr>
              <a:t>D</a:t>
            </a:r>
            <a:r>
              <a:rPr lang="it-IT" dirty="0" smtClean="0">
                <a:solidFill>
                  <a:srgbClr val="3366FF"/>
                </a:solidFill>
              </a:rPr>
              <a:t> identifica la componente </a:t>
            </a:r>
            <a:r>
              <a:rPr lang="it-IT" i="1" dirty="0" smtClean="0">
                <a:solidFill>
                  <a:srgbClr val="FF0000"/>
                </a:solidFill>
              </a:rPr>
              <a:t>attività e partecipazione</a:t>
            </a:r>
            <a:r>
              <a:rPr lang="it-IT" dirty="0" smtClean="0">
                <a:solidFill>
                  <a:srgbClr val="3366FF"/>
                </a:solidFill>
              </a:rPr>
              <a:t> </a:t>
            </a:r>
          </a:p>
          <a:p>
            <a:pPr marL="0" indent="0">
              <a:buNone/>
            </a:pPr>
            <a:r>
              <a:rPr lang="it-IT" dirty="0">
                <a:solidFill>
                  <a:srgbClr val="3366FF"/>
                </a:solidFill>
              </a:rPr>
              <a:t>-</a:t>
            </a:r>
            <a:r>
              <a:rPr lang="it-IT" dirty="0" smtClean="0">
                <a:solidFill>
                  <a:srgbClr val="3366FF"/>
                </a:solidFill>
              </a:rPr>
              <a:t>la lettera </a:t>
            </a:r>
            <a:r>
              <a:rPr lang="it-IT" dirty="0" smtClean="0">
                <a:solidFill>
                  <a:srgbClr val="FF0000"/>
                </a:solidFill>
              </a:rPr>
              <a:t>E</a:t>
            </a:r>
            <a:r>
              <a:rPr lang="it-IT" dirty="0" smtClean="0">
                <a:solidFill>
                  <a:srgbClr val="3366FF"/>
                </a:solidFill>
              </a:rPr>
              <a:t> codifica i </a:t>
            </a:r>
            <a:r>
              <a:rPr lang="it-IT" i="1" dirty="0" smtClean="0">
                <a:solidFill>
                  <a:srgbClr val="FF0000"/>
                </a:solidFill>
              </a:rPr>
              <a:t>fattori ambientali</a:t>
            </a:r>
            <a:endParaRPr lang="it-IT" dirty="0" smtClean="0">
              <a:solidFill>
                <a:srgbClr val="FF0000"/>
              </a:solidFill>
            </a:endParaRPr>
          </a:p>
          <a:p>
            <a:pPr marL="0" indent="0">
              <a:buNone/>
            </a:pPr>
            <a:r>
              <a:rPr lang="it-IT" dirty="0">
                <a:solidFill>
                  <a:srgbClr val="3366FF"/>
                </a:solidFill>
              </a:rPr>
              <a:t>-</a:t>
            </a:r>
            <a:r>
              <a:rPr lang="it-IT" dirty="0" smtClean="0">
                <a:solidFill>
                  <a:srgbClr val="3366FF"/>
                </a:solidFill>
              </a:rPr>
              <a:t>la lettera </a:t>
            </a:r>
            <a:r>
              <a:rPr lang="it-IT" dirty="0" err="1" smtClean="0">
                <a:solidFill>
                  <a:srgbClr val="FF0000"/>
                </a:solidFill>
              </a:rPr>
              <a:t>S</a:t>
            </a:r>
            <a:r>
              <a:rPr lang="it-IT" dirty="0" smtClean="0">
                <a:solidFill>
                  <a:srgbClr val="3366FF"/>
                </a:solidFill>
              </a:rPr>
              <a:t> riguarda </a:t>
            </a:r>
            <a:r>
              <a:rPr lang="it-IT" i="1" dirty="0" smtClean="0">
                <a:solidFill>
                  <a:srgbClr val="FF0000"/>
                </a:solidFill>
              </a:rPr>
              <a:t>le strutture anatomiche</a:t>
            </a:r>
            <a:r>
              <a:rPr lang="it-IT" dirty="0" smtClean="0">
                <a:solidFill>
                  <a:srgbClr val="3366FF"/>
                </a:solidFill>
              </a:rPr>
              <a:t> </a:t>
            </a:r>
          </a:p>
          <a:p>
            <a:pPr marL="0" indent="0">
              <a:buNone/>
            </a:pPr>
            <a:r>
              <a:rPr lang="it-IT" dirty="0" smtClean="0">
                <a:solidFill>
                  <a:srgbClr val="3366FF"/>
                </a:solidFill>
              </a:rPr>
              <a:t>-la lettera </a:t>
            </a:r>
            <a:r>
              <a:rPr lang="it-IT" dirty="0" smtClean="0">
                <a:solidFill>
                  <a:srgbClr val="FF0000"/>
                </a:solidFill>
              </a:rPr>
              <a:t>B</a:t>
            </a:r>
            <a:r>
              <a:rPr lang="it-IT" dirty="0" smtClean="0">
                <a:solidFill>
                  <a:srgbClr val="3366FF"/>
                </a:solidFill>
              </a:rPr>
              <a:t>  viene utilizzata per </a:t>
            </a:r>
            <a:r>
              <a:rPr lang="it-IT" i="1" dirty="0" smtClean="0">
                <a:solidFill>
                  <a:srgbClr val="FF0000"/>
                </a:solidFill>
              </a:rPr>
              <a:t>le funzioni del corpo.</a:t>
            </a:r>
          </a:p>
          <a:p>
            <a:pPr marL="0" indent="0">
              <a:buNone/>
            </a:pPr>
            <a:endParaRPr lang="it-IT" i="1" dirty="0">
              <a:solidFill>
                <a:srgbClr val="FF0000"/>
              </a:solidFill>
            </a:endParaRPr>
          </a:p>
          <a:p>
            <a:pPr marL="0" indent="0">
              <a:buNone/>
            </a:pPr>
            <a:endParaRPr lang="it-IT" dirty="0"/>
          </a:p>
        </p:txBody>
      </p:sp>
    </p:spTree>
    <p:extLst>
      <p:ext uri="{BB962C8B-B14F-4D97-AF65-F5344CB8AC3E}">
        <p14:creationId xmlns:p14="http://schemas.microsoft.com/office/powerpoint/2010/main" val="115195867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556996"/>
            <a:ext cx="8229600" cy="5569168"/>
          </a:xfrm>
        </p:spPr>
        <p:txBody>
          <a:bodyPr>
            <a:normAutofit/>
          </a:bodyPr>
          <a:lstStyle/>
          <a:p>
            <a:pPr marL="0" indent="0" algn="just">
              <a:buNone/>
            </a:pPr>
            <a:r>
              <a:rPr lang="it-IT" dirty="0" smtClean="0">
                <a:solidFill>
                  <a:srgbClr val="3366FF"/>
                </a:solidFill>
              </a:rPr>
              <a:t>Nella ricerca della cause si chiarisce che </a:t>
            </a:r>
            <a:r>
              <a:rPr lang="it-IT" b="1" dirty="0" smtClean="0">
                <a:solidFill>
                  <a:srgbClr val="FF0000"/>
                </a:solidFill>
              </a:rPr>
              <a:t>ogni individuo necessita di un personale combinazione di stimoli sensoriali, cerebrali e motori e sociali, </a:t>
            </a:r>
            <a:r>
              <a:rPr lang="it-IT" dirty="0" smtClean="0">
                <a:solidFill>
                  <a:srgbClr val="3366FF"/>
                </a:solidFill>
              </a:rPr>
              <a:t>che gli permettono di mantenere una condizione di benessere psicofisiologico.</a:t>
            </a:r>
          </a:p>
          <a:p>
            <a:pPr marL="0" indent="0" algn="ctr">
              <a:buNone/>
            </a:pPr>
            <a:r>
              <a:rPr lang="it-IT" dirty="0">
                <a:solidFill>
                  <a:srgbClr val="3366FF"/>
                </a:solidFill>
              </a:rPr>
              <a:t> </a:t>
            </a:r>
            <a:endParaRPr lang="it-IT" b="1" dirty="0" smtClean="0">
              <a:solidFill>
                <a:srgbClr val="FF0000"/>
              </a:solidFill>
            </a:endParaRPr>
          </a:p>
          <a:p>
            <a:pPr marL="0" indent="0" algn="ctr">
              <a:buNone/>
            </a:pPr>
            <a:endParaRPr lang="it-IT" b="1" dirty="0" smtClean="0">
              <a:solidFill>
                <a:srgbClr val="FF0000"/>
              </a:solidFill>
            </a:endParaRPr>
          </a:p>
          <a:p>
            <a:pPr marL="0" indent="0" algn="just">
              <a:buNone/>
            </a:pPr>
            <a:endParaRPr lang="it-IT" dirty="0">
              <a:solidFill>
                <a:srgbClr val="3366FF"/>
              </a:solidFill>
            </a:endParaRPr>
          </a:p>
        </p:txBody>
      </p:sp>
    </p:spTree>
    <p:extLst>
      <p:ext uri="{BB962C8B-B14F-4D97-AF65-F5344CB8AC3E}">
        <p14:creationId xmlns:p14="http://schemas.microsoft.com/office/powerpoint/2010/main" val="1948651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TARD 3.jpg"/>
          <p:cNvPicPr>
            <a:picLocks noGrp="1" noChangeAspect="1"/>
          </p:cNvPicPr>
          <p:nvPr>
            <p:ph idx="1"/>
          </p:nvPr>
        </p:nvPicPr>
        <p:blipFill>
          <a:blip r:embed="rId2">
            <a:extLst>
              <a:ext uri="{28A0092B-C50C-407E-A947-70E740481C1C}">
                <a14:useLocalDpi xmlns:a14="http://schemas.microsoft.com/office/drawing/2010/main" val="0"/>
              </a:ext>
            </a:extLst>
          </a:blip>
          <a:srcRect t="8106" b="8106"/>
          <a:stretch>
            <a:fillRect/>
          </a:stretch>
        </p:blipFill>
        <p:spPr>
          <a:xfrm>
            <a:off x="980411" y="473464"/>
            <a:ext cx="3208616" cy="2106273"/>
          </a:xfrm>
        </p:spPr>
      </p:pic>
      <p:pic>
        <p:nvPicPr>
          <p:cNvPr id="5" name="Immagine 4" descr="ITARD 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9724" y="446137"/>
            <a:ext cx="3810000" cy="2133600"/>
          </a:xfrm>
          <a:prstGeom prst="rect">
            <a:avLst/>
          </a:prstGeom>
        </p:spPr>
      </p:pic>
      <p:pic>
        <p:nvPicPr>
          <p:cNvPr id="9" name="Immagine 8" descr="ITARD 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727" y="3091631"/>
            <a:ext cx="3162300" cy="2578100"/>
          </a:xfrm>
          <a:prstGeom prst="rect">
            <a:avLst/>
          </a:prstGeom>
        </p:spPr>
      </p:pic>
      <p:pic>
        <p:nvPicPr>
          <p:cNvPr id="10" name="Immagine 9" descr="ITARD8.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1723" y="3091631"/>
            <a:ext cx="3497315" cy="2555730"/>
          </a:xfrm>
          <a:prstGeom prst="rect">
            <a:avLst/>
          </a:prstGeom>
        </p:spPr>
      </p:pic>
    </p:spTree>
    <p:extLst>
      <p:ext uri="{BB962C8B-B14F-4D97-AF65-F5344CB8AC3E}">
        <p14:creationId xmlns:p14="http://schemas.microsoft.com/office/powerpoint/2010/main" val="237041712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267358"/>
            <a:ext cx="8229600" cy="5858805"/>
          </a:xfrm>
        </p:spPr>
        <p:txBody>
          <a:bodyPr/>
          <a:lstStyle/>
          <a:p>
            <a:pPr marL="0" indent="0">
              <a:buNone/>
            </a:pPr>
            <a:endParaRPr lang="it-IT" dirty="0"/>
          </a:p>
          <a:p>
            <a:pPr marL="0" indent="0">
              <a:buNone/>
            </a:pPr>
            <a:endParaRPr lang="it-IT" dirty="0"/>
          </a:p>
        </p:txBody>
      </p:sp>
      <p:pic>
        <p:nvPicPr>
          <p:cNvPr id="4" name="Immagine 3" descr="Copia di IC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113" y="267358"/>
            <a:ext cx="6947214" cy="6394845"/>
          </a:xfrm>
          <a:prstGeom prst="rect">
            <a:avLst/>
          </a:prstGeom>
        </p:spPr>
      </p:pic>
      <p:sp>
        <p:nvSpPr>
          <p:cNvPr id="5" name="Titolo 1"/>
          <p:cNvSpPr>
            <a:spLocks noGrp="1"/>
          </p:cNvSpPr>
          <p:nvPr>
            <p:ph type="title"/>
          </p:nvPr>
        </p:nvSpPr>
        <p:spPr>
          <a:xfrm>
            <a:off x="457200" y="274638"/>
            <a:ext cx="8229600" cy="45719"/>
          </a:xfrm>
        </p:spPr>
        <p:txBody>
          <a:bodyPr>
            <a:normAutofit fontScale="90000"/>
          </a:bodyPr>
          <a:lstStyle/>
          <a:p>
            <a:endParaRPr lang="it-IT" dirty="0"/>
          </a:p>
        </p:txBody>
      </p:sp>
    </p:spTree>
    <p:extLst>
      <p:ext uri="{BB962C8B-B14F-4D97-AF65-F5344CB8AC3E}">
        <p14:creationId xmlns:p14="http://schemas.microsoft.com/office/powerpoint/2010/main" val="106379333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Copia di ICF 2.jpg"/>
          <p:cNvPicPr>
            <a:picLocks noGrp="1" noChangeAspect="1"/>
          </p:cNvPicPr>
          <p:nvPr>
            <p:ph idx="1"/>
          </p:nvPr>
        </p:nvPicPr>
        <p:blipFill>
          <a:blip r:embed="rId2">
            <a:extLst>
              <a:ext uri="{28A0092B-C50C-407E-A947-70E740481C1C}">
                <a14:useLocalDpi xmlns:a14="http://schemas.microsoft.com/office/drawing/2010/main" val="0"/>
              </a:ext>
            </a:extLst>
          </a:blip>
          <a:srcRect t="25607" b="25607"/>
          <a:stretch>
            <a:fillRect/>
          </a:stretch>
        </p:blipFill>
        <p:spPr>
          <a:xfrm>
            <a:off x="585893" y="363089"/>
            <a:ext cx="8229600" cy="6082400"/>
          </a:xfrm>
        </p:spPr>
      </p:pic>
    </p:spTree>
    <p:extLst>
      <p:ext uri="{BB962C8B-B14F-4D97-AF65-F5344CB8AC3E}">
        <p14:creationId xmlns:p14="http://schemas.microsoft.com/office/powerpoint/2010/main" val="360711782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Copia di ICF 3.jpg"/>
          <p:cNvPicPr>
            <a:picLocks noGrp="1" noChangeAspect="1"/>
          </p:cNvPicPr>
          <p:nvPr>
            <p:ph idx="1"/>
          </p:nvPr>
        </p:nvPicPr>
        <p:blipFill>
          <a:blip r:embed="rId2">
            <a:extLst>
              <a:ext uri="{28A0092B-C50C-407E-A947-70E740481C1C}">
                <a14:useLocalDpi xmlns:a14="http://schemas.microsoft.com/office/drawing/2010/main" val="0"/>
              </a:ext>
            </a:extLst>
          </a:blip>
          <a:srcRect t="26880" b="26880"/>
          <a:stretch>
            <a:fillRect/>
          </a:stretch>
        </p:blipFill>
        <p:spPr>
          <a:xfrm>
            <a:off x="457200" y="679450"/>
            <a:ext cx="8229600" cy="5446713"/>
          </a:xfrm>
        </p:spPr>
      </p:pic>
    </p:spTree>
    <p:extLst>
      <p:ext uri="{BB962C8B-B14F-4D97-AF65-F5344CB8AC3E}">
        <p14:creationId xmlns:p14="http://schemas.microsoft.com/office/powerpoint/2010/main" val="413865085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746374"/>
            <a:ext cx="8229600" cy="5379790"/>
          </a:xfrm>
        </p:spPr>
        <p:txBody>
          <a:bodyPr>
            <a:normAutofit/>
          </a:bodyPr>
          <a:lstStyle/>
          <a:p>
            <a:pPr marL="0" indent="0" algn="just">
              <a:buNone/>
            </a:pPr>
            <a:r>
              <a:rPr lang="it-IT" dirty="0" smtClean="0">
                <a:solidFill>
                  <a:srgbClr val="FF0000"/>
                </a:solidFill>
              </a:rPr>
              <a:t>L’ICF</a:t>
            </a:r>
            <a:r>
              <a:rPr lang="it-IT" dirty="0" smtClean="0">
                <a:solidFill>
                  <a:srgbClr val="3366FF"/>
                </a:solidFill>
              </a:rPr>
              <a:t> è strutturato come </a:t>
            </a:r>
            <a:r>
              <a:rPr lang="it-IT" dirty="0" smtClean="0">
                <a:solidFill>
                  <a:srgbClr val="FF0000"/>
                </a:solidFill>
              </a:rPr>
              <a:t>un sistema gerarchico </a:t>
            </a:r>
            <a:r>
              <a:rPr lang="it-IT" dirty="0" smtClean="0">
                <a:solidFill>
                  <a:srgbClr val="3366FF"/>
                </a:solidFill>
              </a:rPr>
              <a:t>nel quale </a:t>
            </a:r>
            <a:r>
              <a:rPr lang="it-IT" dirty="0" smtClean="0">
                <a:solidFill>
                  <a:srgbClr val="FF0000"/>
                </a:solidFill>
              </a:rPr>
              <a:t>le componenti </a:t>
            </a:r>
            <a:r>
              <a:rPr lang="it-IT" dirty="0" smtClean="0">
                <a:solidFill>
                  <a:srgbClr val="3366FF"/>
                </a:solidFill>
              </a:rPr>
              <a:t>costituiscono le parti principali e che a loro volta si suddividono in ulteriori livelli.</a:t>
            </a:r>
          </a:p>
          <a:p>
            <a:pPr marL="0" indent="0" algn="just">
              <a:buNone/>
            </a:pPr>
            <a:r>
              <a:rPr lang="it-IT" dirty="0" smtClean="0">
                <a:solidFill>
                  <a:srgbClr val="3366FF"/>
                </a:solidFill>
              </a:rPr>
              <a:t>Si tratta di un sistema apparentemente complesso, ma che diventa intuitivo dopo una prima familiarizzazione.</a:t>
            </a:r>
          </a:p>
          <a:p>
            <a:pPr marL="0" indent="0" algn="just">
              <a:buNone/>
            </a:pPr>
            <a:r>
              <a:rPr lang="it-IT" dirty="0" smtClean="0">
                <a:solidFill>
                  <a:srgbClr val="FF0000"/>
                </a:solidFill>
              </a:rPr>
              <a:t>Per il suo utilizzo non è necessario memorizzare i diversi codici ma saper distinguere le componenti principali della classificazione. </a:t>
            </a:r>
          </a:p>
          <a:p>
            <a:pPr marL="0" indent="0">
              <a:buNone/>
            </a:pPr>
            <a:endParaRPr lang="it-IT" dirty="0"/>
          </a:p>
          <a:p>
            <a:pPr marL="0" indent="0">
              <a:buNone/>
            </a:pPr>
            <a:endParaRPr lang="it-IT" dirty="0" smtClean="0"/>
          </a:p>
          <a:p>
            <a:pPr marL="0" indent="0">
              <a:buNone/>
            </a:pPr>
            <a:endParaRPr lang="it-IT" dirty="0"/>
          </a:p>
        </p:txBody>
      </p:sp>
    </p:spTree>
    <p:extLst>
      <p:ext uri="{BB962C8B-B14F-4D97-AF65-F5344CB8AC3E}">
        <p14:creationId xmlns:p14="http://schemas.microsoft.com/office/powerpoint/2010/main" val="307733734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590416"/>
            <a:ext cx="8229600" cy="5535748"/>
          </a:xfrm>
        </p:spPr>
        <p:txBody>
          <a:bodyPr/>
          <a:lstStyle/>
          <a:p>
            <a:pPr marL="0" indent="0" algn="just">
              <a:buNone/>
            </a:pPr>
            <a:r>
              <a:rPr lang="it-IT" dirty="0" smtClean="0">
                <a:solidFill>
                  <a:srgbClr val="3366FF"/>
                </a:solidFill>
              </a:rPr>
              <a:t>Un volta acquisita tale competenza di base è possibile cimentarsi con </a:t>
            </a:r>
            <a:r>
              <a:rPr lang="it-IT" dirty="0" smtClean="0">
                <a:solidFill>
                  <a:srgbClr val="FF0000"/>
                </a:solidFill>
              </a:rPr>
              <a:t>QUALIFICATORI</a:t>
            </a:r>
            <a:r>
              <a:rPr lang="it-IT" dirty="0" smtClean="0">
                <a:solidFill>
                  <a:srgbClr val="3366FF"/>
                </a:solidFill>
              </a:rPr>
              <a:t> che l’ICF propone </a:t>
            </a:r>
            <a:r>
              <a:rPr lang="it-IT" dirty="0" smtClean="0">
                <a:solidFill>
                  <a:srgbClr val="FF0000"/>
                </a:solidFill>
              </a:rPr>
              <a:t>per descrivere e valutate il grado di compromissione </a:t>
            </a:r>
            <a:r>
              <a:rPr lang="it-IT" dirty="0" smtClean="0">
                <a:solidFill>
                  <a:srgbClr val="3366FF"/>
                </a:solidFill>
              </a:rPr>
              <a:t>anatomico-funzionale  o le </a:t>
            </a:r>
            <a:r>
              <a:rPr lang="it-IT" dirty="0" smtClean="0">
                <a:solidFill>
                  <a:srgbClr val="FF0000"/>
                </a:solidFill>
              </a:rPr>
              <a:t>limitazioni</a:t>
            </a:r>
            <a:r>
              <a:rPr lang="it-IT" dirty="0" smtClean="0">
                <a:solidFill>
                  <a:srgbClr val="3366FF"/>
                </a:solidFill>
              </a:rPr>
              <a:t> nelle attività quotidiane e nella partecipazione sociale.</a:t>
            </a:r>
          </a:p>
          <a:p>
            <a:pPr marL="0" indent="0" algn="just">
              <a:buNone/>
            </a:pPr>
            <a:endParaRPr lang="it-IT" dirty="0">
              <a:solidFill>
                <a:srgbClr val="3366FF"/>
              </a:solidFill>
            </a:endParaRPr>
          </a:p>
        </p:txBody>
      </p:sp>
    </p:spTree>
    <p:extLst>
      <p:ext uri="{BB962C8B-B14F-4D97-AF65-F5344CB8AC3E}">
        <p14:creationId xmlns:p14="http://schemas.microsoft.com/office/powerpoint/2010/main" val="1905114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805932"/>
          </a:xfrm>
        </p:spPr>
        <p:txBody>
          <a:bodyPr/>
          <a:lstStyle/>
          <a:p>
            <a:r>
              <a:rPr lang="it-IT" dirty="0"/>
              <a:t>	</a:t>
            </a:r>
            <a:r>
              <a:rPr lang="it-IT" b="1" dirty="0" smtClean="0">
                <a:solidFill>
                  <a:srgbClr val="FF0000"/>
                </a:solidFill>
              </a:rPr>
              <a:t>QUALIFICATORI</a:t>
            </a:r>
            <a:endParaRPr lang="it-IT" b="1" dirty="0">
              <a:solidFill>
                <a:srgbClr val="FF0000"/>
              </a:solidFill>
            </a:endParaRPr>
          </a:p>
        </p:txBody>
      </p:sp>
      <p:sp>
        <p:nvSpPr>
          <p:cNvPr id="3" name="Segnaposto contenuto 2"/>
          <p:cNvSpPr>
            <a:spLocks noGrp="1"/>
          </p:cNvSpPr>
          <p:nvPr>
            <p:ph idx="1"/>
          </p:nvPr>
        </p:nvSpPr>
        <p:spPr>
          <a:xfrm>
            <a:off x="457200" y="1203109"/>
            <a:ext cx="8229600" cy="5402851"/>
          </a:xfrm>
        </p:spPr>
        <p:txBody>
          <a:bodyPr>
            <a:normAutofit lnSpcReduction="10000"/>
          </a:bodyPr>
          <a:lstStyle/>
          <a:p>
            <a:pPr marL="0" indent="0">
              <a:buNone/>
            </a:pPr>
            <a:r>
              <a:rPr lang="it-IT" dirty="0" smtClean="0">
                <a:solidFill>
                  <a:srgbClr val="3366FF"/>
                </a:solidFill>
              </a:rPr>
              <a:t>I codici ICF richiedono l’uso di uno o più qualificatori, che denotano l’entità del livello di salute o la gravità del problema in questione.</a:t>
            </a:r>
          </a:p>
          <a:p>
            <a:pPr marL="0" indent="0">
              <a:buNone/>
            </a:pPr>
            <a:r>
              <a:rPr lang="it-IT" dirty="0" smtClean="0">
                <a:solidFill>
                  <a:srgbClr val="FF0000"/>
                </a:solidFill>
              </a:rPr>
              <a:t>I qualificatori </a:t>
            </a:r>
            <a:r>
              <a:rPr lang="it-IT" dirty="0" smtClean="0">
                <a:solidFill>
                  <a:srgbClr val="3366FF"/>
                </a:solidFill>
              </a:rPr>
              <a:t>vengono codificati come uno o più </a:t>
            </a:r>
            <a:r>
              <a:rPr lang="it-IT" dirty="0" smtClean="0">
                <a:solidFill>
                  <a:srgbClr val="FF0000"/>
                </a:solidFill>
              </a:rPr>
              <a:t>numeri</a:t>
            </a:r>
            <a:r>
              <a:rPr lang="it-IT" dirty="0" smtClean="0">
                <a:solidFill>
                  <a:srgbClr val="3366FF"/>
                </a:solidFill>
              </a:rPr>
              <a:t> dopo il punto. </a:t>
            </a:r>
          </a:p>
          <a:p>
            <a:pPr marL="0" indent="0">
              <a:buNone/>
            </a:pPr>
            <a:endParaRPr lang="it-IT" sz="2000" b="1" dirty="0" smtClean="0">
              <a:solidFill>
                <a:srgbClr val="FF0000"/>
              </a:solidFill>
            </a:endParaRPr>
          </a:p>
          <a:p>
            <a:pPr marL="0" indent="0">
              <a:buNone/>
            </a:pPr>
            <a:r>
              <a:rPr lang="it-IT" sz="2000" b="1" dirty="0" smtClean="0">
                <a:solidFill>
                  <a:srgbClr val="FF0000"/>
                </a:solidFill>
              </a:rPr>
              <a:t>xxx.0 NESSUN problema       (assente, trascurabile..)    0-4%</a:t>
            </a:r>
          </a:p>
          <a:p>
            <a:pPr marL="0" indent="0">
              <a:buNone/>
            </a:pPr>
            <a:r>
              <a:rPr lang="it-IT" sz="2000" b="1" dirty="0" smtClean="0">
                <a:solidFill>
                  <a:srgbClr val="FF0000"/>
                </a:solidFill>
              </a:rPr>
              <a:t>xxx.1  problema LIEVE           ( leggero, piccolo</a:t>
            </a:r>
            <a:r>
              <a:rPr lang="mr-IN" sz="2000" b="1" dirty="0" smtClean="0">
                <a:solidFill>
                  <a:srgbClr val="FF0000"/>
                </a:solidFill>
              </a:rPr>
              <a:t>……</a:t>
            </a:r>
            <a:r>
              <a:rPr lang="it-IT" sz="2000" b="1" dirty="0" smtClean="0">
                <a:solidFill>
                  <a:srgbClr val="FF0000"/>
                </a:solidFill>
              </a:rPr>
              <a:t>)       5-24%</a:t>
            </a:r>
          </a:p>
          <a:p>
            <a:pPr marL="0" indent="0">
              <a:buNone/>
            </a:pPr>
            <a:r>
              <a:rPr lang="it-IT" sz="2000" b="1" dirty="0" smtClean="0">
                <a:solidFill>
                  <a:srgbClr val="FF0000"/>
                </a:solidFill>
              </a:rPr>
              <a:t>xxx.2 problema MEDIO          ( moderato, discreto</a:t>
            </a:r>
            <a:r>
              <a:rPr lang="mr-IN" sz="2000" b="1" dirty="0" smtClean="0">
                <a:solidFill>
                  <a:srgbClr val="FF0000"/>
                </a:solidFill>
              </a:rPr>
              <a:t>…</a:t>
            </a:r>
            <a:r>
              <a:rPr lang="it-IT" sz="2000" b="1" dirty="0" smtClean="0">
                <a:solidFill>
                  <a:srgbClr val="FF0000"/>
                </a:solidFill>
              </a:rPr>
              <a:t>.)   25-49&amp;  </a:t>
            </a:r>
          </a:p>
          <a:p>
            <a:pPr marL="0" indent="0">
              <a:buNone/>
            </a:pPr>
            <a:r>
              <a:rPr lang="it-IT" sz="2000" b="1" dirty="0" smtClean="0">
                <a:solidFill>
                  <a:srgbClr val="FF0000"/>
                </a:solidFill>
              </a:rPr>
              <a:t>xxx.3 problema GRAVE           (notevole-estremo</a:t>
            </a:r>
            <a:r>
              <a:rPr lang="mr-IN" sz="2000" b="1" dirty="0" smtClean="0">
                <a:solidFill>
                  <a:srgbClr val="FF0000"/>
                </a:solidFill>
              </a:rPr>
              <a:t>……</a:t>
            </a:r>
            <a:r>
              <a:rPr lang="it-IT" sz="2000" b="1" dirty="0" smtClean="0">
                <a:solidFill>
                  <a:srgbClr val="FF0000"/>
                </a:solidFill>
              </a:rPr>
              <a:t>)   50-95%</a:t>
            </a:r>
          </a:p>
          <a:p>
            <a:pPr marL="0" indent="0">
              <a:buNone/>
            </a:pPr>
            <a:r>
              <a:rPr lang="it-IT" sz="2000" b="1" dirty="0" smtClean="0">
                <a:solidFill>
                  <a:srgbClr val="FF0000"/>
                </a:solidFill>
              </a:rPr>
              <a:t>xxx.4 problema COMPLETO   (totale</a:t>
            </a:r>
            <a:r>
              <a:rPr lang="mr-IN" sz="2000" b="1" dirty="0" smtClean="0">
                <a:solidFill>
                  <a:srgbClr val="FF0000"/>
                </a:solidFill>
              </a:rPr>
              <a:t>…</a:t>
            </a:r>
            <a:r>
              <a:rPr lang="it-IT" sz="2000" b="1" dirty="0" smtClean="0">
                <a:solidFill>
                  <a:srgbClr val="FF0000"/>
                </a:solidFill>
              </a:rPr>
              <a:t>.)                           96-100%</a:t>
            </a:r>
          </a:p>
          <a:p>
            <a:pPr marL="0" indent="0">
              <a:buNone/>
            </a:pPr>
            <a:r>
              <a:rPr lang="it-IT" sz="2000" b="1" dirty="0" smtClean="0">
                <a:solidFill>
                  <a:srgbClr val="FF0000"/>
                </a:solidFill>
              </a:rPr>
              <a:t>xxx.8 non specificato</a:t>
            </a:r>
          </a:p>
          <a:p>
            <a:pPr marL="0" indent="0">
              <a:buNone/>
            </a:pPr>
            <a:r>
              <a:rPr lang="it-IT" sz="2000" b="1" dirty="0" smtClean="0">
                <a:solidFill>
                  <a:srgbClr val="FF0000"/>
                </a:solidFill>
              </a:rPr>
              <a:t>xxx.9 non applicabile</a:t>
            </a:r>
          </a:p>
        </p:txBody>
      </p:sp>
    </p:spTree>
    <p:extLst>
      <p:ext uri="{BB962C8B-B14F-4D97-AF65-F5344CB8AC3E}">
        <p14:creationId xmlns:p14="http://schemas.microsoft.com/office/powerpoint/2010/main" val="190255304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rgbClr val="FF0000"/>
                </a:solidFill>
              </a:rPr>
              <a:t>Esempi</a:t>
            </a:r>
            <a:endParaRPr lang="it-IT" dirty="0">
              <a:solidFill>
                <a:srgbClr val="FF0000"/>
              </a:solidFill>
            </a:endParaRPr>
          </a:p>
        </p:txBody>
      </p:sp>
      <p:sp>
        <p:nvSpPr>
          <p:cNvPr id="3" name="Segnaposto contenuto 2"/>
          <p:cNvSpPr>
            <a:spLocks noGrp="1"/>
          </p:cNvSpPr>
          <p:nvPr>
            <p:ph idx="1"/>
          </p:nvPr>
        </p:nvSpPr>
        <p:spPr>
          <a:xfrm>
            <a:off x="379631" y="1600200"/>
            <a:ext cx="8229600" cy="4525963"/>
          </a:xfrm>
        </p:spPr>
        <p:txBody>
          <a:bodyPr/>
          <a:lstStyle/>
          <a:p>
            <a:pPr marL="0" indent="0">
              <a:buNone/>
            </a:pPr>
            <a:r>
              <a:rPr lang="it-IT" dirty="0">
                <a:solidFill>
                  <a:srgbClr val="3366FF"/>
                </a:solidFill>
              </a:rPr>
              <a:t>b</a:t>
            </a:r>
            <a:r>
              <a:rPr lang="it-IT" dirty="0" smtClean="0">
                <a:solidFill>
                  <a:srgbClr val="3366FF"/>
                </a:solidFill>
              </a:rPr>
              <a:t>117.1 </a:t>
            </a:r>
            <a:endParaRPr lang="it-IT" dirty="0">
              <a:solidFill>
                <a:srgbClr val="3366FF"/>
              </a:solidFill>
            </a:endParaRPr>
          </a:p>
          <a:p>
            <a:pPr marL="0" indent="0">
              <a:buNone/>
            </a:pPr>
            <a:r>
              <a:rPr lang="it-IT" dirty="0">
                <a:solidFill>
                  <a:srgbClr val="3366FF"/>
                </a:solidFill>
              </a:rPr>
              <a:t>Descrive una </a:t>
            </a:r>
            <a:r>
              <a:rPr lang="it-IT" i="1" dirty="0">
                <a:solidFill>
                  <a:srgbClr val="3366FF"/>
                </a:solidFill>
              </a:rPr>
              <a:t>lieve(</a:t>
            </a:r>
            <a:r>
              <a:rPr lang="it-IT" dirty="0">
                <a:solidFill>
                  <a:srgbClr val="3366FF"/>
                </a:solidFill>
              </a:rPr>
              <a:t>qualificatore)  menomazione nel funzionamento </a:t>
            </a:r>
            <a:r>
              <a:rPr lang="it-IT" dirty="0" smtClean="0">
                <a:solidFill>
                  <a:srgbClr val="3366FF"/>
                </a:solidFill>
              </a:rPr>
              <a:t>intellettivo.</a:t>
            </a:r>
          </a:p>
          <a:p>
            <a:pPr marL="0" indent="0">
              <a:buNone/>
            </a:pPr>
            <a:endParaRPr lang="it-IT" dirty="0">
              <a:solidFill>
                <a:srgbClr val="3366FF"/>
              </a:solidFill>
            </a:endParaRPr>
          </a:p>
          <a:p>
            <a:pPr marL="0" indent="0">
              <a:buNone/>
            </a:pPr>
            <a:r>
              <a:rPr lang="it-IT" dirty="0" smtClean="0">
                <a:solidFill>
                  <a:srgbClr val="3366FF"/>
                </a:solidFill>
              </a:rPr>
              <a:t>s260.3</a:t>
            </a:r>
          </a:p>
          <a:p>
            <a:pPr marL="0" indent="0">
              <a:buNone/>
            </a:pPr>
            <a:r>
              <a:rPr lang="it-IT" dirty="0" smtClean="0">
                <a:solidFill>
                  <a:srgbClr val="3366FF"/>
                </a:solidFill>
              </a:rPr>
              <a:t>d140.21</a:t>
            </a:r>
          </a:p>
          <a:p>
            <a:pPr marL="0" indent="0">
              <a:buNone/>
            </a:pPr>
            <a:r>
              <a:rPr lang="it-IT" dirty="0" smtClean="0">
                <a:solidFill>
                  <a:srgbClr val="3366FF"/>
                </a:solidFill>
              </a:rPr>
              <a:t>d910.23</a:t>
            </a:r>
          </a:p>
          <a:p>
            <a:pPr marL="0" indent="0">
              <a:buNone/>
            </a:pPr>
            <a:endParaRPr lang="it-IT" dirty="0"/>
          </a:p>
        </p:txBody>
      </p:sp>
    </p:spTree>
    <p:extLst>
      <p:ext uri="{BB962C8B-B14F-4D97-AF65-F5344CB8AC3E}">
        <p14:creationId xmlns:p14="http://schemas.microsoft.com/office/powerpoint/2010/main" val="209571973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835492"/>
            <a:ext cx="8229600" cy="5290671"/>
          </a:xfrm>
        </p:spPr>
        <p:txBody>
          <a:bodyPr/>
          <a:lstStyle/>
          <a:p>
            <a:pPr marL="0" indent="0">
              <a:buNone/>
            </a:pPr>
            <a:r>
              <a:rPr lang="it-IT" dirty="0">
                <a:solidFill>
                  <a:srgbClr val="FF0000"/>
                </a:solidFill>
              </a:rPr>
              <a:t>I codici ICF </a:t>
            </a:r>
            <a:r>
              <a:rPr lang="it-IT" dirty="0">
                <a:solidFill>
                  <a:srgbClr val="3366FF"/>
                </a:solidFill>
              </a:rPr>
              <a:t>richiedono </a:t>
            </a:r>
            <a:r>
              <a:rPr lang="it-IT" dirty="0">
                <a:solidFill>
                  <a:srgbClr val="FF0000"/>
                </a:solidFill>
              </a:rPr>
              <a:t>l’uso di uno o più qualificatori, che denotano l’entità del livello di salute o la gravità del problema in questione.</a:t>
            </a:r>
          </a:p>
          <a:p>
            <a:pPr marL="0" indent="0">
              <a:buNone/>
            </a:pPr>
            <a:endParaRPr lang="it-IT" b="1" dirty="0" smtClean="0">
              <a:solidFill>
                <a:srgbClr val="FF0000"/>
              </a:solidFill>
            </a:endParaRPr>
          </a:p>
          <a:p>
            <a:pPr marL="0" indent="0">
              <a:buNone/>
            </a:pPr>
            <a:r>
              <a:rPr lang="it-IT" b="1" dirty="0" smtClean="0">
                <a:solidFill>
                  <a:srgbClr val="FF0000"/>
                </a:solidFill>
              </a:rPr>
              <a:t>I </a:t>
            </a:r>
            <a:r>
              <a:rPr lang="it-IT" b="1" dirty="0">
                <a:solidFill>
                  <a:srgbClr val="FF0000"/>
                </a:solidFill>
              </a:rPr>
              <a:t>qualificatori vengono codificati come uno o più numeri dopo il punto. </a:t>
            </a:r>
          </a:p>
          <a:p>
            <a:pPr marL="0" indent="0">
              <a:buNone/>
            </a:pPr>
            <a:r>
              <a:rPr lang="it-IT" dirty="0">
                <a:solidFill>
                  <a:srgbClr val="3366FF"/>
                </a:solidFill>
              </a:rPr>
              <a:t>ex. B117.1 </a:t>
            </a:r>
          </a:p>
          <a:p>
            <a:pPr marL="0" indent="0">
              <a:buNone/>
            </a:pPr>
            <a:r>
              <a:rPr lang="it-IT" sz="2400" dirty="0">
                <a:solidFill>
                  <a:srgbClr val="3366FF"/>
                </a:solidFill>
              </a:rPr>
              <a:t>Descrive una </a:t>
            </a:r>
            <a:r>
              <a:rPr lang="it-IT" sz="2400" i="1" dirty="0">
                <a:solidFill>
                  <a:srgbClr val="3366FF"/>
                </a:solidFill>
              </a:rPr>
              <a:t>lieve(</a:t>
            </a:r>
            <a:r>
              <a:rPr lang="it-IT" sz="2400" dirty="0">
                <a:solidFill>
                  <a:srgbClr val="3366FF"/>
                </a:solidFill>
              </a:rPr>
              <a:t>qualificatore)  menomazione nel funzionamento intellettivo.</a:t>
            </a:r>
          </a:p>
          <a:p>
            <a:pPr marL="0" indent="0">
              <a:buNone/>
            </a:pPr>
            <a:endParaRPr lang="it-IT" dirty="0"/>
          </a:p>
        </p:txBody>
      </p:sp>
    </p:spTree>
    <p:extLst>
      <p:ext uri="{BB962C8B-B14F-4D97-AF65-F5344CB8AC3E}">
        <p14:creationId xmlns:p14="http://schemas.microsoft.com/office/powerpoint/2010/main" val="74806647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512435"/>
            <a:ext cx="8229600" cy="6216063"/>
          </a:xfrm>
        </p:spPr>
        <p:txBody>
          <a:bodyPr>
            <a:normAutofit lnSpcReduction="10000"/>
          </a:bodyPr>
          <a:lstStyle/>
          <a:p>
            <a:pPr marL="0" indent="0">
              <a:buNone/>
            </a:pPr>
            <a:endParaRPr lang="it-IT" dirty="0" smtClean="0">
              <a:solidFill>
                <a:srgbClr val="3366FF"/>
              </a:solidFill>
            </a:endParaRPr>
          </a:p>
          <a:p>
            <a:pPr marL="0" indent="0">
              <a:buNone/>
            </a:pPr>
            <a:r>
              <a:rPr lang="it-IT" dirty="0">
                <a:solidFill>
                  <a:srgbClr val="FF0000"/>
                </a:solidFill>
              </a:rPr>
              <a:t>Nella componente attività e partecipazione, i qualificatori per descrivere i problemi relativi a capacità e </a:t>
            </a:r>
            <a:r>
              <a:rPr lang="it-IT" dirty="0" smtClean="0">
                <a:solidFill>
                  <a:srgbClr val="FF0000"/>
                </a:solidFill>
              </a:rPr>
              <a:t>performance </a:t>
            </a:r>
            <a:r>
              <a:rPr lang="it-IT" dirty="0">
                <a:solidFill>
                  <a:srgbClr val="FF0000"/>
                </a:solidFill>
              </a:rPr>
              <a:t>sono </a:t>
            </a:r>
            <a:r>
              <a:rPr lang="it-IT" dirty="0" smtClean="0">
                <a:solidFill>
                  <a:srgbClr val="FF0000"/>
                </a:solidFill>
              </a:rPr>
              <a:t>2:</a:t>
            </a:r>
            <a:endParaRPr lang="it-IT" dirty="0">
              <a:solidFill>
                <a:srgbClr val="FF0000"/>
              </a:solidFill>
            </a:endParaRPr>
          </a:p>
          <a:p>
            <a:pPr marL="514350" indent="-514350">
              <a:buAutoNum type="arabicPeriod"/>
            </a:pPr>
            <a:r>
              <a:rPr lang="it-IT" sz="2400" dirty="0">
                <a:solidFill>
                  <a:srgbClr val="FF0000"/>
                </a:solidFill>
              </a:rPr>
              <a:t>Qualificatore di performance</a:t>
            </a:r>
          </a:p>
          <a:p>
            <a:pPr marL="514350" indent="-514350">
              <a:buAutoNum type="arabicPeriod"/>
            </a:pPr>
            <a:r>
              <a:rPr lang="it-IT" sz="2400" dirty="0">
                <a:solidFill>
                  <a:srgbClr val="FF0000"/>
                </a:solidFill>
              </a:rPr>
              <a:t>Qualificatore di </a:t>
            </a:r>
            <a:r>
              <a:rPr lang="it-IT" sz="2400" dirty="0" smtClean="0">
                <a:solidFill>
                  <a:srgbClr val="FF0000"/>
                </a:solidFill>
              </a:rPr>
              <a:t>capacità</a:t>
            </a:r>
            <a:endParaRPr lang="it-IT" dirty="0">
              <a:solidFill>
                <a:srgbClr val="FF0000"/>
              </a:solidFill>
            </a:endParaRPr>
          </a:p>
          <a:p>
            <a:pPr marL="0" indent="0">
              <a:buNone/>
            </a:pPr>
            <a:endParaRPr lang="it-IT" dirty="0" smtClean="0">
              <a:solidFill>
                <a:srgbClr val="3366FF"/>
              </a:solidFill>
            </a:endParaRPr>
          </a:p>
          <a:p>
            <a:pPr marL="0" indent="0">
              <a:buNone/>
            </a:pPr>
            <a:r>
              <a:rPr lang="it-IT" dirty="0" smtClean="0">
                <a:solidFill>
                  <a:srgbClr val="3366FF"/>
                </a:solidFill>
              </a:rPr>
              <a:t>Ex. </a:t>
            </a:r>
          </a:p>
          <a:p>
            <a:pPr marL="0" indent="0">
              <a:buNone/>
            </a:pPr>
            <a:r>
              <a:rPr lang="it-IT" dirty="0" smtClean="0">
                <a:solidFill>
                  <a:srgbClr val="FF0000"/>
                </a:solidFill>
              </a:rPr>
              <a:t>d130.23</a:t>
            </a:r>
          </a:p>
          <a:p>
            <a:pPr marL="0" indent="0">
              <a:buNone/>
            </a:pPr>
            <a:r>
              <a:rPr lang="it-IT" dirty="0">
                <a:solidFill>
                  <a:srgbClr val="FF0000"/>
                </a:solidFill>
              </a:rPr>
              <a:t>d</a:t>
            </a:r>
            <a:r>
              <a:rPr lang="it-IT" dirty="0" smtClean="0">
                <a:solidFill>
                  <a:srgbClr val="FF0000"/>
                </a:solidFill>
              </a:rPr>
              <a:t>130</a:t>
            </a:r>
            <a:r>
              <a:rPr lang="it-IT" dirty="0" smtClean="0">
                <a:solidFill>
                  <a:srgbClr val="3366FF"/>
                </a:solidFill>
              </a:rPr>
              <a:t> (codice del leggere) </a:t>
            </a:r>
            <a:r>
              <a:rPr lang="it-IT" dirty="0" smtClean="0">
                <a:solidFill>
                  <a:srgbClr val="FF0000"/>
                </a:solidFill>
              </a:rPr>
              <a:t>2</a:t>
            </a:r>
            <a:r>
              <a:rPr lang="it-IT" dirty="0" smtClean="0">
                <a:solidFill>
                  <a:srgbClr val="3366FF"/>
                </a:solidFill>
              </a:rPr>
              <a:t>(grado di problema nella performance nel leggere) </a:t>
            </a:r>
            <a:r>
              <a:rPr lang="it-IT" dirty="0" smtClean="0">
                <a:solidFill>
                  <a:srgbClr val="FF0000"/>
                </a:solidFill>
              </a:rPr>
              <a:t>3</a:t>
            </a:r>
            <a:r>
              <a:rPr lang="it-IT" dirty="0" smtClean="0">
                <a:solidFill>
                  <a:srgbClr val="3366FF"/>
                </a:solidFill>
              </a:rPr>
              <a:t> (grado di problema nella capacità di lettura)</a:t>
            </a:r>
            <a:endParaRPr lang="it-IT" dirty="0">
              <a:solidFill>
                <a:srgbClr val="3366FF"/>
              </a:solidFill>
            </a:endParaRPr>
          </a:p>
        </p:txBody>
      </p:sp>
    </p:spTree>
    <p:extLst>
      <p:ext uri="{BB962C8B-B14F-4D97-AF65-F5344CB8AC3E}">
        <p14:creationId xmlns:p14="http://schemas.microsoft.com/office/powerpoint/2010/main" val="246432637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89378"/>
            <a:ext cx="8229600" cy="5936786"/>
          </a:xfrm>
        </p:spPr>
        <p:txBody>
          <a:bodyPr/>
          <a:lstStyle/>
          <a:p>
            <a:pPr marL="0" indent="0">
              <a:buNone/>
            </a:pPr>
            <a:r>
              <a:rPr lang="it-IT" dirty="0" smtClean="0">
                <a:solidFill>
                  <a:srgbClr val="FF0000"/>
                </a:solidFill>
              </a:rPr>
              <a:t>I fattori ambientali sono codificati con la</a:t>
            </a:r>
          </a:p>
          <a:p>
            <a:pPr marL="0" indent="0">
              <a:buNone/>
            </a:pPr>
            <a:r>
              <a:rPr lang="it-IT" dirty="0" smtClean="0">
                <a:solidFill>
                  <a:srgbClr val="FF0000"/>
                </a:solidFill>
              </a:rPr>
              <a:t>stessa scala, ma per dare evidenza dei facilitatori si usa il segno +. </a:t>
            </a:r>
            <a:endParaRPr lang="it-IT" dirty="0">
              <a:solidFill>
                <a:srgbClr val="FF0000"/>
              </a:solidFill>
            </a:endParaRPr>
          </a:p>
          <a:p>
            <a:pPr marL="0" indent="0">
              <a:buNone/>
            </a:pPr>
            <a:endParaRPr lang="it-IT" dirty="0" smtClean="0"/>
          </a:p>
          <a:p>
            <a:pPr marL="0" indent="0">
              <a:buNone/>
            </a:pPr>
            <a:r>
              <a:rPr lang="it-IT" sz="2800" dirty="0" smtClean="0">
                <a:solidFill>
                  <a:srgbClr val="3366FF"/>
                </a:solidFill>
              </a:rPr>
              <a:t>EX</a:t>
            </a:r>
          </a:p>
          <a:p>
            <a:pPr marL="0" indent="0">
              <a:buNone/>
            </a:pPr>
            <a:r>
              <a:rPr lang="it-IT" sz="2800" dirty="0" smtClean="0">
                <a:solidFill>
                  <a:srgbClr val="3366FF"/>
                </a:solidFill>
              </a:rPr>
              <a:t>e310.3 ( quando un familiare ostacola in modo grave)</a:t>
            </a:r>
          </a:p>
          <a:p>
            <a:pPr marL="0" indent="0">
              <a:buNone/>
            </a:pPr>
            <a:endParaRPr lang="it-IT" sz="2800" dirty="0">
              <a:solidFill>
                <a:srgbClr val="3366FF"/>
              </a:solidFill>
            </a:endParaRPr>
          </a:p>
          <a:p>
            <a:pPr marL="0" indent="0">
              <a:buNone/>
            </a:pPr>
            <a:r>
              <a:rPr lang="it-IT" sz="2800" dirty="0" smtClean="0">
                <a:solidFill>
                  <a:srgbClr val="3366FF"/>
                </a:solidFill>
              </a:rPr>
              <a:t>E310.+3 (quando un familiare funge da facilitatore sostanziale per una determina attività ) </a:t>
            </a:r>
            <a:endParaRPr lang="it-IT" sz="2800" dirty="0">
              <a:solidFill>
                <a:srgbClr val="3366FF"/>
              </a:solidFill>
            </a:endParaRPr>
          </a:p>
        </p:txBody>
      </p:sp>
    </p:spTree>
    <p:extLst>
      <p:ext uri="{BB962C8B-B14F-4D97-AF65-F5344CB8AC3E}">
        <p14:creationId xmlns:p14="http://schemas.microsoft.com/office/powerpoint/2010/main" val="2788636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TARD 7.jpg"/>
          <p:cNvPicPr>
            <a:picLocks noGrp="1" noChangeAspect="1"/>
          </p:cNvPicPr>
          <p:nvPr>
            <p:ph idx="1"/>
          </p:nvPr>
        </p:nvPicPr>
        <p:blipFill>
          <a:blip r:embed="rId2">
            <a:extLst>
              <a:ext uri="{28A0092B-C50C-407E-A947-70E740481C1C}">
                <a14:useLocalDpi xmlns:a14="http://schemas.microsoft.com/office/drawing/2010/main" val="0"/>
              </a:ext>
            </a:extLst>
          </a:blip>
          <a:srcRect l="9676" r="9676"/>
          <a:stretch>
            <a:fillRect/>
          </a:stretch>
        </p:blipFill>
        <p:spPr>
          <a:xfrm>
            <a:off x="4980040" y="478987"/>
            <a:ext cx="3654420" cy="2428526"/>
          </a:xfrm>
          <a:prstGeom prst="rect">
            <a:avLst/>
          </a:prstGeom>
        </p:spPr>
      </p:pic>
      <p:pic>
        <p:nvPicPr>
          <p:cNvPr id="5" name="Immagine 4" descr="ITARD 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915" y="478987"/>
            <a:ext cx="3790087" cy="2362200"/>
          </a:xfrm>
          <a:prstGeom prst="rect">
            <a:avLst/>
          </a:prstGeom>
        </p:spPr>
      </p:pic>
      <p:pic>
        <p:nvPicPr>
          <p:cNvPr id="6" name="Immagine 5" descr="ITARD 1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915" y="3466853"/>
            <a:ext cx="4088758" cy="2430539"/>
          </a:xfrm>
          <a:prstGeom prst="rect">
            <a:avLst/>
          </a:prstGeom>
        </p:spPr>
      </p:pic>
      <p:pic>
        <p:nvPicPr>
          <p:cNvPr id="7" name="Immagine 6" descr="ITARD 1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0309" y="3466852"/>
            <a:ext cx="3554151" cy="2430539"/>
          </a:xfrm>
          <a:prstGeom prst="rect">
            <a:avLst/>
          </a:prstGeom>
        </p:spPr>
      </p:pic>
    </p:spTree>
    <p:extLst>
      <p:ext uri="{BB962C8B-B14F-4D97-AF65-F5344CB8AC3E}">
        <p14:creationId xmlns:p14="http://schemas.microsoft.com/office/powerpoint/2010/main" val="328955770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813214"/>
            <a:ext cx="8229600" cy="5725906"/>
          </a:xfrm>
        </p:spPr>
        <p:txBody>
          <a:bodyPr>
            <a:normAutofit lnSpcReduction="10000"/>
          </a:bodyPr>
          <a:lstStyle/>
          <a:p>
            <a:pPr marL="0" indent="0" algn="just">
              <a:buNone/>
            </a:pPr>
            <a:r>
              <a:rPr lang="it-IT" dirty="0" smtClean="0">
                <a:solidFill>
                  <a:srgbClr val="3366FF"/>
                </a:solidFill>
              </a:rPr>
              <a:t>L’OMS adotta un </a:t>
            </a:r>
            <a:r>
              <a:rPr lang="it-IT" b="1" dirty="0" smtClean="0">
                <a:solidFill>
                  <a:srgbClr val="FF0000"/>
                </a:solidFill>
              </a:rPr>
              <a:t>approccio qualitativo </a:t>
            </a:r>
            <a:r>
              <a:rPr lang="it-IT" dirty="0" smtClean="0">
                <a:solidFill>
                  <a:srgbClr val="3366FF"/>
                </a:solidFill>
              </a:rPr>
              <a:t>e, pertanto, i 5 qualificatori dell’ICF non costituiscono una scala ordinale, ma una </a:t>
            </a:r>
            <a:r>
              <a:rPr lang="it-IT" dirty="0" smtClean="0">
                <a:solidFill>
                  <a:srgbClr val="FF0000"/>
                </a:solidFill>
              </a:rPr>
              <a:t>scala nominale.</a:t>
            </a:r>
          </a:p>
          <a:p>
            <a:pPr marL="0" indent="0" algn="just">
              <a:buNone/>
            </a:pPr>
            <a:r>
              <a:rPr lang="it-IT" dirty="0" smtClean="0">
                <a:solidFill>
                  <a:srgbClr val="3366FF"/>
                </a:solidFill>
              </a:rPr>
              <a:t>Tutte le valutazioni qualitative non possono pretendere di essere esatte poiché sono esposte alla soggettività dell’osservatore. </a:t>
            </a:r>
          </a:p>
          <a:p>
            <a:pPr marL="0" indent="0" algn="just">
              <a:buNone/>
            </a:pPr>
            <a:endParaRPr lang="it-IT" dirty="0" smtClean="0">
              <a:solidFill>
                <a:srgbClr val="3366FF"/>
              </a:solidFill>
            </a:endParaRPr>
          </a:p>
          <a:p>
            <a:pPr marL="0" indent="0" algn="just">
              <a:buNone/>
            </a:pPr>
            <a:r>
              <a:rPr lang="it-IT" dirty="0" smtClean="0">
                <a:solidFill>
                  <a:srgbClr val="3366FF"/>
                </a:solidFill>
              </a:rPr>
              <a:t>Tuttavia, questo non esclude a priori la possibilità di valutare una valutazione valida e attendibile del funzionamento e della disabilità.</a:t>
            </a:r>
            <a:endParaRPr lang="it-IT" dirty="0">
              <a:solidFill>
                <a:srgbClr val="3366FF"/>
              </a:solidFill>
            </a:endParaRPr>
          </a:p>
        </p:txBody>
      </p:sp>
    </p:spTree>
    <p:extLst>
      <p:ext uri="{BB962C8B-B14F-4D97-AF65-F5344CB8AC3E}">
        <p14:creationId xmlns:p14="http://schemas.microsoft.com/office/powerpoint/2010/main" val="364889725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rgbClr val="3366FF"/>
                </a:solidFill>
              </a:rPr>
              <a:t>Esercitazioni!!</a:t>
            </a:r>
            <a:endParaRPr lang="it-IT" dirty="0">
              <a:solidFill>
                <a:srgbClr val="3366FF"/>
              </a:solidFill>
            </a:endParaRPr>
          </a:p>
        </p:txBody>
      </p:sp>
      <p:sp>
        <p:nvSpPr>
          <p:cNvPr id="3" name="Segnaposto contenuto 2"/>
          <p:cNvSpPr>
            <a:spLocks noGrp="1"/>
          </p:cNvSpPr>
          <p:nvPr>
            <p:ph idx="1"/>
          </p:nvPr>
        </p:nvSpPr>
        <p:spPr>
          <a:xfrm>
            <a:off x="457200" y="1600200"/>
            <a:ext cx="8229600" cy="4883221"/>
          </a:xfrm>
        </p:spPr>
        <p:txBody>
          <a:bodyPr/>
          <a:lstStyle/>
          <a:p>
            <a:pPr>
              <a:buFontTx/>
              <a:buChar char="-"/>
            </a:pPr>
            <a:r>
              <a:rPr lang="it-IT" dirty="0" smtClean="0">
                <a:solidFill>
                  <a:srgbClr val="FF0000"/>
                </a:solidFill>
              </a:rPr>
              <a:t>Manuale ICF-CY</a:t>
            </a:r>
          </a:p>
          <a:p>
            <a:pPr marL="514350" indent="-514350">
              <a:buAutoNum type="arabicPeriod"/>
            </a:pPr>
            <a:r>
              <a:rPr lang="it-IT" dirty="0" smtClean="0">
                <a:solidFill>
                  <a:srgbClr val="FF0000"/>
                </a:solidFill>
              </a:rPr>
              <a:t>classificazione a un livello (elenco dei titoli dei capitoli della classificazione)</a:t>
            </a:r>
          </a:p>
          <a:p>
            <a:pPr marL="514350" indent="-514350">
              <a:buAutoNum type="arabicPeriod"/>
            </a:pPr>
            <a:r>
              <a:rPr lang="it-IT" dirty="0" smtClean="0">
                <a:solidFill>
                  <a:srgbClr val="FF0000"/>
                </a:solidFill>
              </a:rPr>
              <a:t>Classificazione a due livelli ( elenco dei titoli dei capitoli e il primo livello di diramazione all’interno della classificazione)</a:t>
            </a:r>
            <a:endParaRPr lang="it-IT" dirty="0">
              <a:solidFill>
                <a:srgbClr val="FF0000"/>
              </a:solidFill>
            </a:endParaRPr>
          </a:p>
        </p:txBody>
      </p:sp>
    </p:spTree>
    <p:extLst>
      <p:ext uri="{BB962C8B-B14F-4D97-AF65-F5344CB8AC3E}">
        <p14:creationId xmlns:p14="http://schemas.microsoft.com/office/powerpoint/2010/main" val="366091201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pPr marL="0" indent="0"/>
            <a:r>
              <a:rPr lang="it-IT" sz="2800" dirty="0" smtClean="0">
                <a:solidFill>
                  <a:srgbClr val="FF0000"/>
                </a:solidFill>
              </a:rPr>
              <a:t/>
            </a:r>
            <a:br>
              <a:rPr lang="it-IT" sz="2800" dirty="0" smtClean="0">
                <a:solidFill>
                  <a:srgbClr val="FF0000"/>
                </a:solidFill>
              </a:rPr>
            </a:br>
            <a:r>
              <a:rPr lang="it-IT" sz="2800" dirty="0" smtClean="0">
                <a:solidFill>
                  <a:srgbClr val="FF0000"/>
                </a:solidFill>
              </a:rPr>
              <a:t>Il </a:t>
            </a:r>
            <a:r>
              <a:rPr lang="it-IT" sz="2800" dirty="0">
                <a:solidFill>
                  <a:srgbClr val="FF0000"/>
                </a:solidFill>
              </a:rPr>
              <a:t>“cruscotto” interpretativo del funzionamento</a:t>
            </a:r>
            <a:br>
              <a:rPr lang="it-IT" sz="2800" dirty="0">
                <a:solidFill>
                  <a:srgbClr val="FF0000"/>
                </a:solidFill>
              </a:rPr>
            </a:br>
            <a:r>
              <a:rPr lang="it-IT" sz="2800" dirty="0">
                <a:solidFill>
                  <a:srgbClr val="FF0000"/>
                </a:solidFill>
              </a:rPr>
              <a:t>del PEI in chiave ICF</a:t>
            </a:r>
            <a:br>
              <a:rPr lang="it-IT" sz="2800" dirty="0">
                <a:solidFill>
                  <a:srgbClr val="FF0000"/>
                </a:solidFill>
              </a:rPr>
            </a:br>
            <a:endParaRPr lang="it-IT" sz="2800" dirty="0"/>
          </a:p>
        </p:txBody>
      </p:sp>
      <p:graphicFrame>
        <p:nvGraphicFramePr>
          <p:cNvPr id="12" name="Segnaposto contenuto 11"/>
          <p:cNvGraphicFramePr>
            <a:graphicFrameLocks noGrp="1"/>
          </p:cNvGraphicFramePr>
          <p:nvPr>
            <p:ph idx="1"/>
            <p:extLst>
              <p:ext uri="{D42A27DB-BD31-4B8C-83A1-F6EECF244321}">
                <p14:modId xmlns:p14="http://schemas.microsoft.com/office/powerpoint/2010/main" val="783252635"/>
              </p:ext>
            </p:extLst>
          </p:nvPr>
        </p:nvGraphicFramePr>
        <p:xfrm>
          <a:off x="546328" y="1417638"/>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281011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568136"/>
            <a:ext cx="8229600" cy="5558028"/>
          </a:xfrm>
        </p:spPr>
        <p:txBody>
          <a:bodyPr>
            <a:normAutofit fontScale="92500" lnSpcReduction="10000"/>
          </a:bodyPr>
          <a:lstStyle/>
          <a:p>
            <a:pPr marL="0" indent="0">
              <a:buNone/>
            </a:pPr>
            <a:r>
              <a:rPr lang="it-IT" b="1" dirty="0" smtClean="0">
                <a:solidFill>
                  <a:srgbClr val="FF0000"/>
                </a:solidFill>
              </a:rPr>
              <a:t>Le potenzialità applicative dell’ICF</a:t>
            </a:r>
          </a:p>
          <a:p>
            <a:pPr marL="0" indent="0">
              <a:buNone/>
            </a:pPr>
            <a:endParaRPr lang="it-IT" dirty="0"/>
          </a:p>
          <a:p>
            <a:pPr marL="0" indent="0" algn="just">
              <a:buNone/>
            </a:pPr>
            <a:r>
              <a:rPr lang="it-IT" dirty="0" smtClean="0">
                <a:solidFill>
                  <a:srgbClr val="3366FF"/>
                </a:solidFill>
              </a:rPr>
              <a:t>Si ribadisce il concetto che dall’ICF emerge una visione diversa dagli stereotipi con cui comunemente pensiamo alla disabilità.</a:t>
            </a:r>
          </a:p>
          <a:p>
            <a:pPr marL="0" indent="0" algn="just">
              <a:buNone/>
            </a:pPr>
            <a:r>
              <a:rPr lang="it-IT" dirty="0" smtClean="0">
                <a:solidFill>
                  <a:srgbClr val="3366FF"/>
                </a:solidFill>
              </a:rPr>
              <a:t>L’essere un disabile non dipende unicamente da limitazioni soggettive ma dall’interazione tra le condizioni personali e l’ambiente in cui si vive.</a:t>
            </a:r>
          </a:p>
          <a:p>
            <a:pPr marL="0" indent="0" algn="just">
              <a:buNone/>
            </a:pPr>
            <a:r>
              <a:rPr lang="it-IT" dirty="0" smtClean="0">
                <a:solidFill>
                  <a:srgbClr val="3366FF"/>
                </a:solidFill>
              </a:rPr>
              <a:t>Per questo motivo la disabilità non è necessariamente cronica, ma può evolvere positivamente anche quando le menomazioni sono stabili e progressive.</a:t>
            </a:r>
            <a:endParaRPr lang="it-IT" dirty="0">
              <a:solidFill>
                <a:srgbClr val="3366FF"/>
              </a:solidFill>
            </a:endParaRPr>
          </a:p>
        </p:txBody>
      </p:sp>
    </p:spTree>
    <p:extLst>
      <p:ext uri="{BB962C8B-B14F-4D97-AF65-F5344CB8AC3E}">
        <p14:creationId xmlns:p14="http://schemas.microsoft.com/office/powerpoint/2010/main" val="35382706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590416"/>
            <a:ext cx="8229600" cy="5535748"/>
          </a:xfrm>
        </p:spPr>
        <p:txBody>
          <a:bodyPr>
            <a:normAutofit lnSpcReduction="10000"/>
          </a:bodyPr>
          <a:lstStyle/>
          <a:p>
            <a:pPr marL="0" indent="0" algn="just">
              <a:buNone/>
            </a:pPr>
            <a:r>
              <a:rPr lang="it-IT" dirty="0" smtClean="0">
                <a:solidFill>
                  <a:srgbClr val="3366FF"/>
                </a:solidFill>
              </a:rPr>
              <a:t>I fattori ambientali sono in grado di marcare questa differenza, di rendere meno limitante l’azione della componente biologica, oppure di enfatizzarla.</a:t>
            </a:r>
          </a:p>
          <a:p>
            <a:pPr marL="0" indent="0" algn="just">
              <a:buNone/>
            </a:pPr>
            <a:r>
              <a:rPr lang="it-IT" dirty="0" smtClean="0">
                <a:solidFill>
                  <a:srgbClr val="3366FF"/>
                </a:solidFill>
              </a:rPr>
              <a:t>L’OMS ci consegna un concetto positivo per descrivere tale possibilità, quello di funzionamento.</a:t>
            </a:r>
          </a:p>
          <a:p>
            <a:pPr marL="0" indent="0" algn="just">
              <a:buNone/>
            </a:pPr>
            <a:r>
              <a:rPr lang="it-IT" dirty="0" smtClean="0">
                <a:solidFill>
                  <a:srgbClr val="3366FF"/>
                </a:solidFill>
              </a:rPr>
              <a:t>Pertanto, l’ICF  ci permette di comprendere che il contrario di disabilità non è la perfetta salute ma la possibilità di fare come gli latri e con gli altri (partecipazione).</a:t>
            </a:r>
            <a:endParaRPr lang="it-IT" dirty="0">
              <a:solidFill>
                <a:srgbClr val="3366FF"/>
              </a:solidFill>
            </a:endParaRPr>
          </a:p>
        </p:txBody>
      </p:sp>
    </p:spTree>
    <p:extLst>
      <p:ext uri="{BB962C8B-B14F-4D97-AF65-F5344CB8AC3E}">
        <p14:creationId xmlns:p14="http://schemas.microsoft.com/office/powerpoint/2010/main" val="71947935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657254"/>
            <a:ext cx="8229600" cy="5468909"/>
          </a:xfrm>
        </p:spPr>
        <p:txBody>
          <a:bodyPr/>
          <a:lstStyle/>
          <a:p>
            <a:pPr marL="0" indent="0" algn="just">
              <a:buNone/>
            </a:pPr>
            <a:r>
              <a:rPr lang="it-IT" dirty="0" smtClean="0">
                <a:solidFill>
                  <a:srgbClr val="3366FF"/>
                </a:solidFill>
              </a:rPr>
              <a:t>Lavorare per migliorare il funzionamento, agendo sul VERSANTE PSICOSOCIALE, è una responsabilità condivisa che coinvolge direttamente l’istituzione scolastica nel suo complesso e ciascun insegnante singolarmente, accanto alla famiglia e ai servizi territoriali.</a:t>
            </a:r>
          </a:p>
          <a:p>
            <a:pPr marL="0" indent="0" algn="just">
              <a:buNone/>
            </a:pPr>
            <a:r>
              <a:rPr lang="it-IT" dirty="0" smtClean="0">
                <a:solidFill>
                  <a:srgbClr val="3366FF"/>
                </a:solidFill>
              </a:rPr>
              <a:t>In definitiva. L’ICF può sostenere e migliorare la professionalità dei docenti attraverso un approccio basato sulle evidenze multidimensionali.</a:t>
            </a:r>
            <a:endParaRPr lang="it-IT" dirty="0">
              <a:solidFill>
                <a:srgbClr val="3366FF"/>
              </a:solidFill>
            </a:endParaRPr>
          </a:p>
        </p:txBody>
      </p:sp>
    </p:spTree>
    <p:extLst>
      <p:ext uri="{BB962C8B-B14F-4D97-AF65-F5344CB8AC3E}">
        <p14:creationId xmlns:p14="http://schemas.microsoft.com/office/powerpoint/2010/main" val="341090603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646114"/>
            <a:ext cx="8229600" cy="5480049"/>
          </a:xfrm>
        </p:spPr>
        <p:txBody>
          <a:bodyPr>
            <a:normAutofit/>
          </a:bodyPr>
          <a:lstStyle/>
          <a:p>
            <a:pPr marL="0" indent="0">
              <a:buNone/>
            </a:pPr>
            <a:r>
              <a:rPr lang="it-IT" b="1" dirty="0" smtClean="0">
                <a:solidFill>
                  <a:srgbClr val="FF0000"/>
                </a:solidFill>
              </a:rPr>
              <a:t>Il profilo di funzionamento</a:t>
            </a:r>
          </a:p>
          <a:p>
            <a:pPr marL="0" indent="0">
              <a:buNone/>
            </a:pPr>
            <a:r>
              <a:rPr lang="it-IT" sz="2800" dirty="0" smtClean="0">
                <a:solidFill>
                  <a:srgbClr val="3366FF"/>
                </a:solidFill>
              </a:rPr>
              <a:t>Documentazioni</a:t>
            </a:r>
          </a:p>
          <a:p>
            <a:pPr marL="514350" indent="-514350">
              <a:buAutoNum type="arabicPeriod"/>
            </a:pPr>
            <a:r>
              <a:rPr lang="it-IT" sz="2800" dirty="0" smtClean="0">
                <a:solidFill>
                  <a:srgbClr val="3366FF"/>
                </a:solidFill>
              </a:rPr>
              <a:t>Certificato della disabilità (INPS-ASL)</a:t>
            </a:r>
          </a:p>
          <a:p>
            <a:pPr marL="514350" indent="-514350">
              <a:buAutoNum type="arabicPeriod"/>
            </a:pPr>
            <a:r>
              <a:rPr lang="it-IT" sz="2800" dirty="0" smtClean="0">
                <a:solidFill>
                  <a:srgbClr val="3366FF"/>
                </a:solidFill>
              </a:rPr>
              <a:t>PDF- Profilo di funzionamento (progetto di vita) (interazione di soggetti)</a:t>
            </a:r>
          </a:p>
          <a:p>
            <a:pPr marL="514350" indent="-514350">
              <a:buAutoNum type="arabicPeriod"/>
            </a:pPr>
            <a:r>
              <a:rPr lang="it-IT" sz="2800" dirty="0" smtClean="0">
                <a:solidFill>
                  <a:srgbClr val="3366FF"/>
                </a:solidFill>
              </a:rPr>
              <a:t>PEI </a:t>
            </a:r>
            <a:r>
              <a:rPr lang="it-IT" sz="2800" dirty="0">
                <a:solidFill>
                  <a:srgbClr val="3366FF"/>
                </a:solidFill>
              </a:rPr>
              <a:t> </a:t>
            </a:r>
            <a:r>
              <a:rPr lang="it-IT" sz="2800" dirty="0" smtClean="0">
                <a:solidFill>
                  <a:srgbClr val="3366FF"/>
                </a:solidFill>
              </a:rPr>
              <a:t>(scuola)</a:t>
            </a:r>
          </a:p>
          <a:p>
            <a:pPr marL="514350" indent="-514350">
              <a:buAutoNum type="arabicPeriod"/>
            </a:pPr>
            <a:endParaRPr lang="it-IT" sz="2800" dirty="0">
              <a:solidFill>
                <a:srgbClr val="3366FF"/>
              </a:solidFill>
            </a:endParaRPr>
          </a:p>
          <a:p>
            <a:pPr marL="0" indent="0">
              <a:buNone/>
            </a:pPr>
            <a:r>
              <a:rPr lang="it-IT" sz="2800" dirty="0" smtClean="0">
                <a:solidFill>
                  <a:srgbClr val="3366FF"/>
                </a:solidFill>
              </a:rPr>
              <a:t>Con il D. Legislativo 66/17,l’ICF entra in modo obbligatorio a scuola.</a:t>
            </a:r>
          </a:p>
          <a:p>
            <a:pPr marL="0" indent="0">
              <a:buNone/>
            </a:pPr>
            <a:r>
              <a:rPr lang="it-IT" sz="2800" dirty="0" smtClean="0">
                <a:solidFill>
                  <a:srgbClr val="FF0000"/>
                </a:solidFill>
              </a:rPr>
              <a:t> </a:t>
            </a:r>
            <a:endParaRPr lang="it-IT" b="1" dirty="0">
              <a:solidFill>
                <a:srgbClr val="FF0000"/>
              </a:solidFill>
            </a:endParaRPr>
          </a:p>
        </p:txBody>
      </p:sp>
    </p:spTree>
    <p:extLst>
      <p:ext uri="{BB962C8B-B14F-4D97-AF65-F5344CB8AC3E}">
        <p14:creationId xmlns:p14="http://schemas.microsoft.com/office/powerpoint/2010/main" val="325307341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790934"/>
            <a:ext cx="8229600" cy="5335230"/>
          </a:xfrm>
        </p:spPr>
        <p:txBody>
          <a:bodyPr>
            <a:normAutofit fontScale="85000" lnSpcReduction="10000"/>
          </a:bodyPr>
          <a:lstStyle/>
          <a:p>
            <a:r>
              <a:rPr lang="it-IT" b="1" dirty="0">
                <a:solidFill>
                  <a:srgbClr val="3366FF"/>
                </a:solidFill>
              </a:rPr>
              <a:t>QUESTIONARIO ICF-CY DI _____________________ </a:t>
            </a:r>
            <a:endParaRPr lang="it-IT" dirty="0">
              <a:solidFill>
                <a:srgbClr val="3366FF"/>
              </a:solidFill>
            </a:endParaRPr>
          </a:p>
          <a:p>
            <a:r>
              <a:rPr lang="it-IT" i="1" dirty="0">
                <a:solidFill>
                  <a:srgbClr val="3366FF"/>
                </a:solidFill>
              </a:rPr>
              <a:t>Versione 1.A, 7-12 anni* (Copyright </a:t>
            </a:r>
            <a:r>
              <a:rPr lang="it-IT" i="1" dirty="0" err="1">
                <a:solidFill>
                  <a:srgbClr val="3366FF"/>
                </a:solidFill>
              </a:rPr>
              <a:t>Italy</a:t>
            </a:r>
            <a:r>
              <a:rPr lang="it-IT" i="1" dirty="0">
                <a:solidFill>
                  <a:srgbClr val="3366FF"/>
                </a:solidFill>
              </a:rPr>
              <a:t>, Netherlands, </a:t>
            </a:r>
            <a:r>
              <a:rPr lang="it-IT" i="1" dirty="0" err="1">
                <a:solidFill>
                  <a:srgbClr val="3366FF"/>
                </a:solidFill>
              </a:rPr>
              <a:t>Sweden</a:t>
            </a:r>
            <a:r>
              <a:rPr lang="it-IT" i="1" dirty="0">
                <a:solidFill>
                  <a:srgbClr val="3366FF"/>
                </a:solidFill>
              </a:rPr>
              <a:t>, </a:t>
            </a:r>
            <a:r>
              <a:rPr lang="it-IT" i="1" dirty="0" err="1">
                <a:solidFill>
                  <a:srgbClr val="3366FF"/>
                </a:solidFill>
              </a:rPr>
              <a:t>Switzerland</a:t>
            </a:r>
            <a:r>
              <a:rPr lang="it-IT" i="1" dirty="0">
                <a:solidFill>
                  <a:srgbClr val="3366FF"/>
                </a:solidFill>
              </a:rPr>
              <a:t>, USA) </a:t>
            </a:r>
            <a:endParaRPr lang="it-IT" dirty="0">
              <a:solidFill>
                <a:srgbClr val="3366FF"/>
              </a:solidFill>
            </a:endParaRPr>
          </a:p>
          <a:p>
            <a:r>
              <a:rPr lang="it-IT" i="1" dirty="0">
                <a:solidFill>
                  <a:srgbClr val="3366FF"/>
                </a:solidFill>
              </a:rPr>
              <a:t>Questa scheda è composta da una selezione di codici della </a:t>
            </a:r>
            <a:r>
              <a:rPr lang="it-IT" b="1" i="1" dirty="0">
                <a:solidFill>
                  <a:srgbClr val="3366FF"/>
                </a:solidFill>
              </a:rPr>
              <a:t>Classificazione Internazionale del Funzionamento, della Disabilità e della Salute: versione bambini e adolescenti (ICF-CY) </a:t>
            </a:r>
            <a:r>
              <a:rPr lang="it-IT" i="1" dirty="0">
                <a:solidFill>
                  <a:srgbClr val="3366FF"/>
                </a:solidFill>
              </a:rPr>
              <a:t>dell’OMS. E’ possibile completare la scheda per i bambini con disabilità o che presentano una determinata condizione di salute. La partecipazione è volontaria e chi compila la scheda è libero di rispondere o meno alle domande. </a:t>
            </a:r>
            <a:endParaRPr lang="it-IT" dirty="0">
              <a:solidFill>
                <a:srgbClr val="3366FF"/>
              </a:solidFill>
            </a:endParaRPr>
          </a:p>
          <a:p>
            <a:pPr marL="0" indent="0">
              <a:buNone/>
            </a:pPr>
            <a:endParaRPr lang="it-IT" dirty="0">
              <a:solidFill>
                <a:srgbClr val="3366FF"/>
              </a:solidFill>
            </a:endParaRPr>
          </a:p>
        </p:txBody>
      </p:sp>
    </p:spTree>
    <p:extLst>
      <p:ext uri="{BB962C8B-B14F-4D97-AF65-F5344CB8AC3E}">
        <p14:creationId xmlns:p14="http://schemas.microsoft.com/office/powerpoint/2010/main" val="238912130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16085" y="562293"/>
            <a:ext cx="8229600" cy="6295707"/>
          </a:xfrm>
        </p:spPr>
        <p:txBody>
          <a:bodyPr>
            <a:normAutofit fontScale="25000" lnSpcReduction="20000"/>
          </a:bodyPr>
          <a:lstStyle/>
          <a:p>
            <a:pPr marL="0" indent="0">
              <a:buNone/>
            </a:pPr>
            <a:r>
              <a:rPr lang="it-IT" sz="5600" b="1" dirty="0">
                <a:solidFill>
                  <a:srgbClr val="3366FF"/>
                </a:solidFill>
              </a:rPr>
              <a:t>RACCOLTA INFORMAZIONI DELLA FAMIGLIA </a:t>
            </a:r>
            <a:endParaRPr lang="it-IT" sz="5600" dirty="0">
              <a:solidFill>
                <a:srgbClr val="3366FF"/>
              </a:solidFill>
            </a:endParaRPr>
          </a:p>
          <a:p>
            <a:pPr marL="0" indent="0">
              <a:buNone/>
            </a:pPr>
            <a:endParaRPr lang="it-IT" sz="5600" dirty="0" smtClean="0">
              <a:solidFill>
                <a:srgbClr val="3366FF"/>
              </a:solidFill>
            </a:endParaRPr>
          </a:p>
          <a:p>
            <a:pPr marL="0" indent="0">
              <a:buNone/>
            </a:pPr>
            <a:r>
              <a:rPr lang="it-IT" sz="5600" dirty="0" smtClean="0">
                <a:solidFill>
                  <a:srgbClr val="3366FF"/>
                </a:solidFill>
              </a:rPr>
              <a:t>L’obiettivo </a:t>
            </a:r>
            <a:r>
              <a:rPr lang="it-IT" sz="5600" dirty="0">
                <a:solidFill>
                  <a:srgbClr val="3366FF"/>
                </a:solidFill>
              </a:rPr>
              <a:t>del questionario che segue ha la finalità di raccogliere informazioni relative al funzionamento di …………… in ambito famigliare. Pertanto la collaborazione richiesta alle famiglie consente di:</a:t>
            </a:r>
          </a:p>
          <a:p>
            <a:pPr marL="0" indent="0">
              <a:buNone/>
            </a:pPr>
            <a:r>
              <a:rPr lang="it-IT" sz="5600" dirty="0">
                <a:solidFill>
                  <a:srgbClr val="3366FF"/>
                </a:solidFill>
              </a:rPr>
              <a:t>focalizzare l’attenzione sull’alunno e valorizzare la sua storia personale e scolastica; </a:t>
            </a:r>
          </a:p>
          <a:p>
            <a:pPr marL="0" indent="0">
              <a:buNone/>
            </a:pPr>
            <a:r>
              <a:rPr lang="it-IT" sz="5600" dirty="0">
                <a:solidFill>
                  <a:srgbClr val="3366FF"/>
                </a:solidFill>
              </a:rPr>
              <a:t>raccogliere elementi sul funzionamento, sulle modalità relazionali e sulla consapevolezza personale dell’alunno; </a:t>
            </a:r>
          </a:p>
          <a:p>
            <a:pPr marL="0" indent="0">
              <a:buNone/>
            </a:pPr>
            <a:r>
              <a:rPr lang="it-IT" sz="5600" dirty="0">
                <a:solidFill>
                  <a:srgbClr val="3366FF"/>
                </a:solidFill>
              </a:rPr>
              <a:t>condividere informazioni, sia sulle criticità sia sulle potenzialità, ricercando insieme facilitatori da promuovere e barriere da rimuovere;</a:t>
            </a:r>
          </a:p>
          <a:p>
            <a:pPr marL="0" indent="0">
              <a:buNone/>
            </a:pPr>
            <a:r>
              <a:rPr lang="it-IT" sz="5600" dirty="0">
                <a:solidFill>
                  <a:srgbClr val="3366FF"/>
                </a:solidFill>
              </a:rPr>
              <a:t>far emergere situazioni di benessere e/o di disagio vissute a scuola garantendo coerenza nel percorso;</a:t>
            </a:r>
          </a:p>
          <a:p>
            <a:pPr marL="0" indent="0">
              <a:buNone/>
            </a:pPr>
            <a:r>
              <a:rPr lang="it-IT" sz="5600" dirty="0">
                <a:solidFill>
                  <a:srgbClr val="3366FF"/>
                </a:solidFill>
              </a:rPr>
              <a:t>condividere gli obiettivi; </a:t>
            </a:r>
          </a:p>
          <a:p>
            <a:pPr marL="0" indent="0">
              <a:buNone/>
            </a:pPr>
            <a:r>
              <a:rPr lang="it-IT" sz="5600" dirty="0">
                <a:solidFill>
                  <a:srgbClr val="3366FF"/>
                </a:solidFill>
              </a:rPr>
              <a:t>creare percorsi di partecipazione e corresponsabilità educativa; </a:t>
            </a:r>
          </a:p>
          <a:p>
            <a:pPr marL="0" indent="0">
              <a:buNone/>
            </a:pPr>
            <a:r>
              <a:rPr lang="it-IT" sz="5600" dirty="0">
                <a:solidFill>
                  <a:srgbClr val="3366FF"/>
                </a:solidFill>
              </a:rPr>
              <a:t>realizzare il “progetto di vita” dell’alunno.</a:t>
            </a:r>
          </a:p>
          <a:p>
            <a:pPr marL="0" indent="0">
              <a:buNone/>
            </a:pPr>
            <a:r>
              <a:rPr lang="it-IT" sz="5600" dirty="0">
                <a:solidFill>
                  <a:srgbClr val="3366FF"/>
                </a:solidFill>
              </a:rPr>
              <a:t> </a:t>
            </a:r>
          </a:p>
          <a:p>
            <a:pPr marL="0" indent="0">
              <a:buNone/>
            </a:pPr>
            <a:r>
              <a:rPr lang="it-IT" sz="5600" dirty="0">
                <a:solidFill>
                  <a:srgbClr val="3366FF"/>
                </a:solidFill>
              </a:rPr>
              <a:t>Le informazioni riportate dai genitori sono raccolte utilizzando i domini ICF e Qualità Della Vita (QDV) utilizzati anche dagli insegnanti per osservare il funzionamento dell’alunno nel contesto scolastico.</a:t>
            </a:r>
          </a:p>
          <a:p>
            <a:pPr marL="0" indent="0">
              <a:buNone/>
            </a:pPr>
            <a:r>
              <a:rPr lang="it-IT" sz="5600" dirty="0">
                <a:solidFill>
                  <a:srgbClr val="3366FF"/>
                </a:solidFill>
              </a:rPr>
              <a:t> </a:t>
            </a:r>
          </a:p>
          <a:p>
            <a:pPr marL="0" indent="0">
              <a:buNone/>
            </a:pPr>
            <a:r>
              <a:rPr lang="it-IT" sz="4800" dirty="0">
                <a:solidFill>
                  <a:srgbClr val="3366FF"/>
                </a:solidFill>
              </a:rPr>
              <a:t>DOMINI</a:t>
            </a:r>
          </a:p>
          <a:p>
            <a:pPr marL="0" indent="0">
              <a:buNone/>
            </a:pPr>
            <a:r>
              <a:rPr lang="it-IT" sz="4800" dirty="0">
                <a:solidFill>
                  <a:srgbClr val="3366FF"/>
                </a:solidFill>
              </a:rPr>
              <a:t>QUALITA’</a:t>
            </a:r>
          </a:p>
          <a:p>
            <a:pPr marL="0" indent="0">
              <a:buNone/>
            </a:pPr>
            <a:r>
              <a:rPr lang="it-IT" sz="4800" dirty="0">
                <a:solidFill>
                  <a:srgbClr val="3366FF"/>
                </a:solidFill>
              </a:rPr>
              <a:t>DELLA VITA</a:t>
            </a:r>
          </a:p>
          <a:p>
            <a:pPr marL="0" indent="0">
              <a:buNone/>
            </a:pPr>
            <a:r>
              <a:rPr lang="it-IT" sz="5600" dirty="0">
                <a:solidFill>
                  <a:srgbClr val="3366FF"/>
                </a:solidFill>
              </a:rPr>
              <a:t> </a:t>
            </a:r>
          </a:p>
          <a:p>
            <a:pPr marL="0" indent="0">
              <a:buNone/>
            </a:pPr>
            <a:r>
              <a:rPr lang="it-IT" dirty="0"/>
              <a:t> </a:t>
            </a:r>
          </a:p>
          <a:p>
            <a:pPr marL="0" indent="0">
              <a:buNone/>
            </a:pPr>
            <a:r>
              <a:rPr lang="it-IT" dirty="0"/>
              <a:t> </a:t>
            </a:r>
          </a:p>
          <a:p>
            <a:pPr marL="0" indent="0">
              <a:buNone/>
            </a:pPr>
            <a:r>
              <a:rPr lang="it-IT" dirty="0"/>
              <a:t> </a:t>
            </a:r>
          </a:p>
          <a:p>
            <a:pPr marL="0" indent="0">
              <a:buNone/>
            </a:pPr>
            <a:r>
              <a:rPr lang="it-IT" dirty="0"/>
              <a:t> </a:t>
            </a:r>
          </a:p>
          <a:p>
            <a:pPr marL="0" indent="0">
              <a:buNone/>
            </a:pPr>
            <a:r>
              <a:rPr lang="it-IT" dirty="0"/>
              <a:t> </a:t>
            </a:r>
          </a:p>
          <a:p>
            <a:pPr marL="0" indent="0">
              <a:buNone/>
            </a:pPr>
            <a:r>
              <a:rPr lang="it-IT" dirty="0"/>
              <a:t> </a:t>
            </a:r>
          </a:p>
          <a:p>
            <a:pPr marL="0" indent="0">
              <a:buNone/>
            </a:pPr>
            <a:r>
              <a:rPr lang="it-IT" dirty="0"/>
              <a:t> </a:t>
            </a:r>
          </a:p>
          <a:p>
            <a:pPr marL="0" indent="0">
              <a:buNone/>
            </a:pPr>
            <a:r>
              <a:rPr lang="it-IT" dirty="0"/>
              <a:t> </a:t>
            </a:r>
          </a:p>
          <a:p>
            <a:pPr marL="0" indent="0">
              <a:buNone/>
            </a:pPr>
            <a:r>
              <a:rPr lang="it-IT" dirty="0"/>
              <a:t> </a:t>
            </a:r>
          </a:p>
          <a:p>
            <a:pPr marL="0" indent="0">
              <a:buNone/>
            </a:pPr>
            <a:r>
              <a:rPr lang="it-IT" dirty="0"/>
              <a:t> </a:t>
            </a:r>
          </a:p>
          <a:p>
            <a:pPr marL="0" indent="0">
              <a:buNone/>
            </a:pPr>
            <a:r>
              <a:rPr lang="it-IT" dirty="0"/>
              <a:t> </a:t>
            </a:r>
          </a:p>
          <a:p>
            <a:pPr marL="0" indent="0">
              <a:buNone/>
            </a:pPr>
            <a:endParaRPr lang="it-IT" dirty="0"/>
          </a:p>
        </p:txBody>
      </p:sp>
    </p:spTree>
    <p:extLst>
      <p:ext uri="{BB962C8B-B14F-4D97-AF65-F5344CB8AC3E}">
        <p14:creationId xmlns:p14="http://schemas.microsoft.com/office/powerpoint/2010/main" val="353481486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597056"/>
            <a:ext cx="8229600" cy="5529107"/>
          </a:xfrm>
        </p:spPr>
        <p:txBody>
          <a:bodyPr/>
          <a:lstStyle/>
          <a:p>
            <a:pPr marL="0" indent="0">
              <a:buNone/>
            </a:pPr>
            <a:r>
              <a:rPr lang="it-IT" dirty="0" smtClean="0">
                <a:solidFill>
                  <a:srgbClr val="3366FF"/>
                </a:solidFill>
              </a:rPr>
              <a:t>Bibliografia</a:t>
            </a:r>
          </a:p>
          <a:p>
            <a:pPr marL="0" indent="0">
              <a:buNone/>
            </a:pPr>
            <a:r>
              <a:rPr lang="it-IT" sz="1400" dirty="0" smtClean="0">
                <a:solidFill>
                  <a:srgbClr val="3366FF"/>
                </a:solidFill>
              </a:rPr>
              <a:t>ANGELO LASCIOLI,LUCIANO PASQUALOTTO (2018), </a:t>
            </a:r>
            <a:r>
              <a:rPr lang="it-IT" sz="1400" i="1" dirty="0">
                <a:solidFill>
                  <a:srgbClr val="3366FF"/>
                </a:solidFill>
              </a:rPr>
              <a:t>I</a:t>
            </a:r>
            <a:r>
              <a:rPr lang="it-IT" sz="1400" i="1" dirty="0" smtClean="0">
                <a:solidFill>
                  <a:srgbClr val="3366FF"/>
                </a:solidFill>
              </a:rPr>
              <a:t>l piano educativo individualizzato si base ICF, strumenti e prospettive per la scuola,  </a:t>
            </a:r>
            <a:r>
              <a:rPr lang="it-IT" sz="1400" dirty="0" smtClean="0">
                <a:solidFill>
                  <a:srgbClr val="3366FF"/>
                </a:solidFill>
              </a:rPr>
              <a:t>Carocci </a:t>
            </a:r>
            <a:r>
              <a:rPr lang="it-IT" sz="1400" dirty="0" err="1" smtClean="0">
                <a:solidFill>
                  <a:srgbClr val="3366FF"/>
                </a:solidFill>
              </a:rPr>
              <a:t>Faber</a:t>
            </a:r>
            <a:r>
              <a:rPr lang="it-IT" sz="1400" dirty="0" smtClean="0">
                <a:solidFill>
                  <a:srgbClr val="3366FF"/>
                </a:solidFill>
              </a:rPr>
              <a:t> Editore, </a:t>
            </a:r>
            <a:r>
              <a:rPr lang="it-IT" sz="1400" dirty="0">
                <a:solidFill>
                  <a:srgbClr val="3366FF"/>
                </a:solidFill>
              </a:rPr>
              <a:t>R</a:t>
            </a:r>
            <a:r>
              <a:rPr lang="it-IT" sz="1400" dirty="0" smtClean="0">
                <a:solidFill>
                  <a:srgbClr val="3366FF"/>
                </a:solidFill>
              </a:rPr>
              <a:t>oma.</a:t>
            </a:r>
          </a:p>
          <a:p>
            <a:pPr marL="0" indent="0">
              <a:buNone/>
            </a:pPr>
            <a:endParaRPr lang="it-IT" sz="1400" i="1" dirty="0" smtClean="0">
              <a:solidFill>
                <a:srgbClr val="3366FF"/>
              </a:solidFill>
            </a:endParaRPr>
          </a:p>
          <a:p>
            <a:pPr marL="0" indent="0">
              <a:buNone/>
            </a:pPr>
            <a:r>
              <a:rPr lang="it-IT" sz="1400" i="1" dirty="0" smtClean="0">
                <a:solidFill>
                  <a:srgbClr val="3366FF"/>
                </a:solidFill>
              </a:rPr>
              <a:t>ORGANIZZZIONE MONDIALE DELLA SANITA’ (2007) Manuale ICF-CY, classificazione Internazionale del funzionamento della disabilità e della salute, </a:t>
            </a:r>
            <a:r>
              <a:rPr lang="it-IT" sz="1400" i="1" dirty="0" err="1" smtClean="0">
                <a:solidFill>
                  <a:srgbClr val="3366FF"/>
                </a:solidFill>
              </a:rPr>
              <a:t>Erickson</a:t>
            </a:r>
            <a:r>
              <a:rPr lang="it-IT" sz="1400" i="1" dirty="0" smtClean="0">
                <a:solidFill>
                  <a:srgbClr val="3366FF"/>
                </a:solidFill>
              </a:rPr>
              <a:t>, Genova.</a:t>
            </a:r>
          </a:p>
          <a:p>
            <a:pPr marL="0" indent="0">
              <a:buNone/>
            </a:pPr>
            <a:endParaRPr lang="it-IT" sz="1400" dirty="0" smtClean="0">
              <a:solidFill>
                <a:srgbClr val="3366FF"/>
              </a:solidFill>
            </a:endParaRPr>
          </a:p>
          <a:p>
            <a:pPr marL="0" indent="0">
              <a:buNone/>
            </a:pPr>
            <a:r>
              <a:rPr lang="it-IT" sz="1400" dirty="0" smtClean="0">
                <a:solidFill>
                  <a:srgbClr val="3366FF"/>
                </a:solidFill>
              </a:rPr>
              <a:t>Decreto  legislativo n. 66/17</a:t>
            </a:r>
          </a:p>
          <a:p>
            <a:pPr marL="0" indent="0">
              <a:buNone/>
            </a:pPr>
            <a:endParaRPr lang="it-IT" sz="1400" dirty="0" smtClean="0">
              <a:solidFill>
                <a:srgbClr val="3366FF"/>
              </a:solidFill>
            </a:endParaRPr>
          </a:p>
          <a:p>
            <a:pPr marL="0" indent="0">
              <a:buNone/>
            </a:pPr>
            <a:r>
              <a:rPr lang="it-IT" sz="1400" dirty="0" smtClean="0">
                <a:solidFill>
                  <a:srgbClr val="3366FF"/>
                </a:solidFill>
              </a:rPr>
              <a:t>Decreto Legislativo 96/19</a:t>
            </a:r>
            <a:endParaRPr lang="it-IT" dirty="0">
              <a:solidFill>
                <a:srgbClr val="3366FF"/>
              </a:solidFill>
            </a:endParaRPr>
          </a:p>
        </p:txBody>
      </p:sp>
    </p:spTree>
    <p:extLst>
      <p:ext uri="{BB962C8B-B14F-4D97-AF65-F5344CB8AC3E}">
        <p14:creationId xmlns:p14="http://schemas.microsoft.com/office/powerpoint/2010/main" val="1826119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568136"/>
            <a:ext cx="8229600" cy="5558028"/>
          </a:xfrm>
        </p:spPr>
        <p:txBody>
          <a:bodyPr>
            <a:normAutofit fontScale="92500" lnSpcReduction="10000"/>
          </a:bodyPr>
          <a:lstStyle/>
          <a:p>
            <a:pPr marL="0" indent="0" algn="just">
              <a:buNone/>
            </a:pPr>
            <a:r>
              <a:rPr lang="it-IT" b="1" dirty="0" smtClean="0">
                <a:solidFill>
                  <a:srgbClr val="FF0000"/>
                </a:solidFill>
              </a:rPr>
              <a:t>Il ritrovamento e l’esperimento educativo di </a:t>
            </a:r>
            <a:r>
              <a:rPr lang="it-IT" b="1" dirty="0" err="1" smtClean="0">
                <a:solidFill>
                  <a:srgbClr val="FF0000"/>
                </a:solidFill>
              </a:rPr>
              <a:t>Itard</a:t>
            </a:r>
            <a:r>
              <a:rPr lang="it-IT" b="1" dirty="0" smtClean="0">
                <a:solidFill>
                  <a:srgbClr val="FF0000"/>
                </a:solidFill>
              </a:rPr>
              <a:t> suscitarono grande interesse e curiosità nella società del tempo.</a:t>
            </a:r>
          </a:p>
          <a:p>
            <a:pPr marL="0" indent="0" algn="just">
              <a:buNone/>
            </a:pPr>
            <a:r>
              <a:rPr lang="it-IT" u="sng" dirty="0" smtClean="0">
                <a:solidFill>
                  <a:srgbClr val="FF0000"/>
                </a:solidFill>
              </a:rPr>
              <a:t>La sperimentazione di tipo pedagogico </a:t>
            </a:r>
            <a:r>
              <a:rPr lang="it-IT" dirty="0" smtClean="0">
                <a:solidFill>
                  <a:srgbClr val="3366FF"/>
                </a:solidFill>
              </a:rPr>
              <a:t>messa in atto dal medico francese si concretizzò:</a:t>
            </a:r>
          </a:p>
          <a:p>
            <a:pPr marL="514350" indent="-514350" algn="just">
              <a:buAutoNum type="arabicPeriod"/>
            </a:pPr>
            <a:r>
              <a:rPr lang="it-IT" dirty="0" smtClean="0">
                <a:solidFill>
                  <a:srgbClr val="3366FF"/>
                </a:solidFill>
              </a:rPr>
              <a:t>Verificare la possibilità di </a:t>
            </a:r>
            <a:r>
              <a:rPr lang="it-IT" dirty="0" smtClean="0">
                <a:solidFill>
                  <a:srgbClr val="FF0000"/>
                </a:solidFill>
              </a:rPr>
              <a:t>trasformare lo “stato naturale”</a:t>
            </a:r>
            <a:r>
              <a:rPr lang="it-IT" dirty="0" smtClean="0">
                <a:solidFill>
                  <a:srgbClr val="3366FF"/>
                </a:solidFill>
              </a:rPr>
              <a:t> del selvaggio in uno </a:t>
            </a:r>
            <a:r>
              <a:rPr lang="it-IT" dirty="0" smtClean="0">
                <a:solidFill>
                  <a:srgbClr val="FF0000"/>
                </a:solidFill>
              </a:rPr>
              <a:t>“stato civile”, attraverso l’educazione;</a:t>
            </a:r>
          </a:p>
          <a:p>
            <a:pPr marL="514350" indent="-514350" algn="just">
              <a:buAutoNum type="arabicPeriod"/>
            </a:pPr>
            <a:r>
              <a:rPr lang="it-IT" dirty="0" smtClean="0">
                <a:solidFill>
                  <a:srgbClr val="3366FF"/>
                </a:solidFill>
              </a:rPr>
              <a:t>Rappresentò </a:t>
            </a:r>
            <a:r>
              <a:rPr lang="it-IT" dirty="0" smtClean="0">
                <a:solidFill>
                  <a:srgbClr val="FF0000"/>
                </a:solidFill>
              </a:rPr>
              <a:t>l’embrionale sviluppo di una considerazione scientifica dei “div</a:t>
            </a:r>
            <a:r>
              <a:rPr lang="it-IT" dirty="0" smtClean="0">
                <a:solidFill>
                  <a:srgbClr val="3366FF"/>
                </a:solidFill>
              </a:rPr>
              <a:t>ersi”, che si </a:t>
            </a:r>
            <a:r>
              <a:rPr lang="it-IT" dirty="0">
                <a:solidFill>
                  <a:srgbClr val="3366FF"/>
                </a:solidFill>
              </a:rPr>
              <a:t>c</a:t>
            </a:r>
            <a:r>
              <a:rPr lang="it-IT" dirty="0" smtClean="0">
                <a:solidFill>
                  <a:srgbClr val="3366FF"/>
                </a:solidFill>
              </a:rPr>
              <a:t>ontrapponeva alla diffusa concezione pietistica e morale dei secoli precedenti.</a:t>
            </a:r>
          </a:p>
          <a:p>
            <a:pPr marL="0" indent="0">
              <a:buNone/>
            </a:pPr>
            <a:endParaRPr lang="it-IT" dirty="0" smtClean="0">
              <a:solidFill>
                <a:srgbClr val="3366FF"/>
              </a:solidFill>
            </a:endParaRPr>
          </a:p>
        </p:txBody>
      </p:sp>
    </p:spTree>
    <p:extLst>
      <p:ext uri="{BB962C8B-B14F-4D97-AF65-F5344CB8AC3E}">
        <p14:creationId xmlns:p14="http://schemas.microsoft.com/office/powerpoint/2010/main" val="196289936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575346"/>
            <a:ext cx="8229600" cy="5550818"/>
          </a:xfrm>
        </p:spPr>
        <p:txBody>
          <a:bodyPr/>
          <a:lstStyle/>
          <a:p>
            <a:pPr marL="0" indent="0">
              <a:buNone/>
            </a:pPr>
            <a:r>
              <a:rPr lang="it-IT" dirty="0" smtClean="0">
                <a:solidFill>
                  <a:srgbClr val="3366FF"/>
                </a:solidFill>
              </a:rPr>
              <a:t>         </a:t>
            </a:r>
          </a:p>
          <a:p>
            <a:pPr marL="0" indent="0">
              <a:buNone/>
            </a:pPr>
            <a:endParaRPr lang="it-IT" dirty="0">
              <a:solidFill>
                <a:srgbClr val="3366FF"/>
              </a:solidFill>
            </a:endParaRPr>
          </a:p>
          <a:p>
            <a:pPr marL="0" indent="0">
              <a:buNone/>
            </a:pPr>
            <a:endParaRPr lang="it-IT" dirty="0" smtClean="0">
              <a:solidFill>
                <a:srgbClr val="3366FF"/>
              </a:solidFill>
            </a:endParaRPr>
          </a:p>
          <a:p>
            <a:pPr marL="0" indent="0">
              <a:buNone/>
            </a:pPr>
            <a:r>
              <a:rPr lang="it-IT" dirty="0">
                <a:solidFill>
                  <a:srgbClr val="3366FF"/>
                </a:solidFill>
              </a:rPr>
              <a:t> </a:t>
            </a:r>
            <a:r>
              <a:rPr lang="it-IT" dirty="0" smtClean="0">
                <a:solidFill>
                  <a:srgbClr val="3366FF"/>
                </a:solidFill>
              </a:rPr>
              <a:t>               Esempi di PEI in base all’ICF</a:t>
            </a:r>
          </a:p>
          <a:p>
            <a:pPr marL="0" indent="0">
              <a:buNone/>
            </a:pPr>
            <a:endParaRPr lang="it-IT" dirty="0">
              <a:solidFill>
                <a:srgbClr val="3366FF"/>
              </a:solidFill>
            </a:endParaRPr>
          </a:p>
        </p:txBody>
      </p:sp>
    </p:spTree>
    <p:extLst>
      <p:ext uri="{BB962C8B-B14F-4D97-AF65-F5344CB8AC3E}">
        <p14:creationId xmlns:p14="http://schemas.microsoft.com/office/powerpoint/2010/main" val="89523166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629622"/>
            <a:ext cx="8229600" cy="5496541"/>
          </a:xfrm>
        </p:spPr>
        <p:txBody>
          <a:bodyPr/>
          <a:lstStyle/>
          <a:p>
            <a:pPr marL="0" indent="0">
              <a:buNone/>
            </a:pPr>
            <a:r>
              <a:rPr lang="it-IT" b="1" dirty="0" smtClean="0">
                <a:solidFill>
                  <a:srgbClr val="FF0000"/>
                </a:solidFill>
              </a:rPr>
              <a:t>2. Alunni con D.E.S.</a:t>
            </a:r>
          </a:p>
          <a:p>
            <a:pPr marL="0" indent="0">
              <a:buNone/>
            </a:pPr>
            <a:r>
              <a:rPr lang="it-IT" b="1" dirty="0" smtClean="0">
                <a:solidFill>
                  <a:srgbClr val="FF0000"/>
                </a:solidFill>
              </a:rPr>
              <a:t>DSA </a:t>
            </a:r>
            <a:r>
              <a:rPr lang="it-IT" sz="2400" dirty="0" smtClean="0">
                <a:solidFill>
                  <a:srgbClr val="FF0000"/>
                </a:solidFill>
              </a:rPr>
              <a:t>(dislessia, disgrafia, </a:t>
            </a:r>
            <a:r>
              <a:rPr lang="it-IT" sz="2400" dirty="0" err="1" smtClean="0">
                <a:solidFill>
                  <a:srgbClr val="FF0000"/>
                </a:solidFill>
              </a:rPr>
              <a:t>discortografia</a:t>
            </a:r>
            <a:r>
              <a:rPr lang="it-IT" sz="2400" dirty="0" smtClean="0">
                <a:solidFill>
                  <a:srgbClr val="FF0000"/>
                </a:solidFill>
              </a:rPr>
              <a:t>, </a:t>
            </a:r>
            <a:r>
              <a:rPr lang="it-IT" sz="2400" dirty="0" err="1" smtClean="0">
                <a:solidFill>
                  <a:srgbClr val="FF0000"/>
                </a:solidFill>
              </a:rPr>
              <a:t>discalculia</a:t>
            </a:r>
            <a:r>
              <a:rPr lang="it-IT" sz="2400" dirty="0" smtClean="0">
                <a:solidFill>
                  <a:srgbClr val="FF0000"/>
                </a:solidFill>
              </a:rPr>
              <a:t>)</a:t>
            </a:r>
          </a:p>
          <a:p>
            <a:pPr marL="0" indent="0">
              <a:buNone/>
            </a:pPr>
            <a:r>
              <a:rPr lang="it-IT" b="1" dirty="0" smtClean="0">
                <a:solidFill>
                  <a:srgbClr val="FF0000"/>
                </a:solidFill>
              </a:rPr>
              <a:t>Difficoltà linguistiche</a:t>
            </a:r>
          </a:p>
          <a:p>
            <a:pPr marL="0" indent="0">
              <a:buNone/>
            </a:pPr>
            <a:r>
              <a:rPr lang="it-IT" b="1" dirty="0" err="1" smtClean="0">
                <a:solidFill>
                  <a:srgbClr val="FF0000"/>
                </a:solidFill>
              </a:rPr>
              <a:t>Disprassia</a:t>
            </a:r>
            <a:endParaRPr lang="it-IT" b="1" dirty="0" smtClean="0">
              <a:solidFill>
                <a:srgbClr val="FF0000"/>
              </a:solidFill>
            </a:endParaRPr>
          </a:p>
          <a:p>
            <a:pPr marL="0" indent="0">
              <a:buNone/>
            </a:pPr>
            <a:r>
              <a:rPr lang="it-IT" b="1" dirty="0" smtClean="0">
                <a:solidFill>
                  <a:srgbClr val="FF0000"/>
                </a:solidFill>
              </a:rPr>
              <a:t>ADHD</a:t>
            </a:r>
          </a:p>
          <a:p>
            <a:pPr marL="0" indent="0">
              <a:buNone/>
            </a:pPr>
            <a:r>
              <a:rPr lang="it-IT" b="1" dirty="0" err="1" smtClean="0">
                <a:solidFill>
                  <a:srgbClr val="FF0000"/>
                </a:solidFill>
              </a:rPr>
              <a:t>Boarderline</a:t>
            </a:r>
            <a:endParaRPr lang="it-IT" b="1" dirty="0" smtClean="0">
              <a:solidFill>
                <a:srgbClr val="FF0000"/>
              </a:solidFill>
            </a:endParaRPr>
          </a:p>
          <a:p>
            <a:pPr marL="0" indent="0">
              <a:buNone/>
            </a:pPr>
            <a:endParaRPr lang="it-IT" b="1" dirty="0">
              <a:solidFill>
                <a:srgbClr val="FF0000"/>
              </a:solidFill>
            </a:endParaRPr>
          </a:p>
          <a:p>
            <a:pPr marL="0" indent="0">
              <a:buNone/>
            </a:pPr>
            <a:endParaRPr lang="it-IT" b="1" dirty="0">
              <a:solidFill>
                <a:srgbClr val="FF0000"/>
              </a:solidFill>
            </a:endParaRPr>
          </a:p>
        </p:txBody>
      </p:sp>
    </p:spTree>
    <p:extLst>
      <p:ext uri="{BB962C8B-B14F-4D97-AF65-F5344CB8AC3E}">
        <p14:creationId xmlns:p14="http://schemas.microsoft.com/office/powerpoint/2010/main" val="412124923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b="1" i="1" dirty="0">
                <a:solidFill>
                  <a:srgbClr val="FF0000"/>
                </a:solidFill>
              </a:rPr>
              <a:t>L’attenzione ai </a:t>
            </a:r>
            <a:r>
              <a:rPr lang="it-IT" b="1" i="1" dirty="0" smtClean="0">
                <a:solidFill>
                  <a:srgbClr val="FF0000"/>
                </a:solidFill>
              </a:rPr>
              <a:t>DES </a:t>
            </a:r>
            <a:r>
              <a:rPr lang="it-IT" b="1" i="1" dirty="0">
                <a:solidFill>
                  <a:srgbClr val="FF0000"/>
                </a:solidFill>
              </a:rPr>
              <a:t>nel nostro paese</a:t>
            </a:r>
            <a:r>
              <a:rPr lang="it-IT" dirty="0">
                <a:solidFill>
                  <a:srgbClr val="FF0000"/>
                </a:solidFill>
              </a:rPr>
              <a:t/>
            </a:r>
            <a:br>
              <a:rPr lang="it-IT" dirty="0">
                <a:solidFill>
                  <a:srgbClr val="FF0000"/>
                </a:solidFill>
              </a:rPr>
            </a:br>
            <a:endParaRPr lang="it-IT" dirty="0"/>
          </a:p>
        </p:txBody>
      </p:sp>
      <p:sp>
        <p:nvSpPr>
          <p:cNvPr id="3" name="Segnaposto contenuto 2"/>
          <p:cNvSpPr>
            <a:spLocks noGrp="1"/>
          </p:cNvSpPr>
          <p:nvPr>
            <p:ph idx="1"/>
          </p:nvPr>
        </p:nvSpPr>
        <p:spPr/>
        <p:txBody>
          <a:bodyPr/>
          <a:lstStyle/>
          <a:p>
            <a:pPr>
              <a:buAutoNum type="arabicPeriod"/>
            </a:pPr>
            <a:r>
              <a:rPr lang="it-IT" dirty="0">
                <a:solidFill>
                  <a:srgbClr val="FF0000"/>
                </a:solidFill>
              </a:rPr>
              <a:t>Direttiva Ministeriale del 27 Dicembre 2012 e </a:t>
            </a:r>
          </a:p>
          <a:p>
            <a:endParaRPr lang="it-IT" dirty="0">
              <a:solidFill>
                <a:srgbClr val="FF0000"/>
              </a:solidFill>
            </a:endParaRPr>
          </a:p>
          <a:p>
            <a:pPr marL="0" indent="0">
              <a:buNone/>
            </a:pPr>
            <a:r>
              <a:rPr lang="it-IT" dirty="0">
                <a:solidFill>
                  <a:srgbClr val="FF0000"/>
                </a:solidFill>
              </a:rPr>
              <a:t>2. successiva Circolare Ministeriale del 6 Marzo 2013</a:t>
            </a:r>
          </a:p>
          <a:p>
            <a:pPr marL="0" indent="0">
              <a:buNone/>
            </a:pPr>
            <a:endParaRPr lang="it-IT" dirty="0" smtClean="0"/>
          </a:p>
          <a:p>
            <a:pPr marL="0" indent="0">
              <a:buNone/>
            </a:pPr>
            <a:r>
              <a:rPr lang="it-IT" dirty="0" smtClean="0">
                <a:solidFill>
                  <a:srgbClr val="3366FF"/>
                </a:solidFill>
              </a:rPr>
              <a:t>Analisi normativa</a:t>
            </a:r>
            <a:endParaRPr lang="it-IT" dirty="0">
              <a:solidFill>
                <a:srgbClr val="3366FF"/>
              </a:solidFill>
            </a:endParaRPr>
          </a:p>
        </p:txBody>
      </p:sp>
    </p:spTree>
    <p:extLst>
      <p:ext uri="{BB962C8B-B14F-4D97-AF65-F5344CB8AC3E}">
        <p14:creationId xmlns:p14="http://schemas.microsoft.com/office/powerpoint/2010/main" val="161808444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683901"/>
            <a:ext cx="8229600" cy="5865560"/>
          </a:xfrm>
        </p:spPr>
        <p:txBody>
          <a:bodyPr>
            <a:normAutofit fontScale="62500" lnSpcReduction="20000"/>
          </a:bodyPr>
          <a:lstStyle/>
          <a:p>
            <a:pPr marL="0" indent="0" algn="just">
              <a:buNone/>
            </a:pPr>
            <a:r>
              <a:rPr lang="it-IT" b="1" i="1" dirty="0" smtClean="0">
                <a:solidFill>
                  <a:srgbClr val="FF0000"/>
                </a:solidFill>
              </a:rPr>
              <a:t>DSA E-E’ DISPRASSIA</a:t>
            </a:r>
          </a:p>
          <a:p>
            <a:pPr marL="0" indent="0" algn="just">
              <a:buNone/>
            </a:pPr>
            <a:endParaRPr lang="it-IT" b="1" i="1" dirty="0">
              <a:solidFill>
                <a:srgbClr val="FF0000"/>
              </a:solidFill>
            </a:endParaRPr>
          </a:p>
          <a:p>
            <a:pPr marL="0" indent="0" algn="just">
              <a:buNone/>
            </a:pPr>
            <a:r>
              <a:rPr lang="it-IT" b="1" i="1" dirty="0" smtClean="0">
                <a:solidFill>
                  <a:srgbClr val="FF0000"/>
                </a:solidFill>
              </a:rPr>
              <a:t>La </a:t>
            </a:r>
            <a:r>
              <a:rPr lang="it-IT" b="1" i="1" dirty="0">
                <a:solidFill>
                  <a:srgbClr val="FF0000"/>
                </a:solidFill>
              </a:rPr>
              <a:t>Condizione Dislessica non è una patologia </a:t>
            </a:r>
            <a:endParaRPr lang="it-IT" b="1" dirty="0">
              <a:solidFill>
                <a:srgbClr val="FF0000"/>
              </a:solidFill>
            </a:endParaRPr>
          </a:p>
          <a:p>
            <a:pPr marL="0" indent="0" algn="just">
              <a:buNone/>
            </a:pPr>
            <a:endParaRPr lang="it-IT" dirty="0" smtClean="0"/>
          </a:p>
          <a:p>
            <a:pPr marL="0" indent="0" algn="just">
              <a:buNone/>
            </a:pPr>
            <a:r>
              <a:rPr lang="it-IT" dirty="0" smtClean="0">
                <a:solidFill>
                  <a:srgbClr val="3366FF"/>
                </a:solidFill>
                <a:latin typeface="Times New Roman"/>
                <a:cs typeface="Times New Roman"/>
              </a:rPr>
              <a:t>La </a:t>
            </a:r>
            <a:r>
              <a:rPr lang="it-IT" dirty="0">
                <a:solidFill>
                  <a:srgbClr val="3366FF"/>
                </a:solidFill>
                <a:latin typeface="Times New Roman"/>
                <a:cs typeface="Times New Roman"/>
              </a:rPr>
              <a:t>Condizione Dislessica include sempre Dislessia, Disgrafia e Disturbi delle abilità matematiche, è un </a:t>
            </a:r>
            <a:r>
              <a:rPr lang="it-IT" b="1" dirty="0">
                <a:solidFill>
                  <a:srgbClr val="3366FF"/>
                </a:solidFill>
                <a:latin typeface="Times New Roman"/>
                <a:cs typeface="Times New Roman"/>
              </a:rPr>
              <a:t>disturbo integrato</a:t>
            </a:r>
            <a:r>
              <a:rPr lang="it-IT" dirty="0">
                <a:solidFill>
                  <a:srgbClr val="3366FF"/>
                </a:solidFill>
                <a:latin typeface="Times New Roman"/>
                <a:cs typeface="Times New Roman"/>
              </a:rPr>
              <a:t>, costituisce infatti un Disturbo delle Funzioni esecutive nel senso della </a:t>
            </a:r>
            <a:r>
              <a:rPr lang="it-IT" dirty="0" err="1">
                <a:solidFill>
                  <a:srgbClr val="3366FF"/>
                </a:solidFill>
                <a:latin typeface="Times New Roman"/>
                <a:cs typeface="Times New Roman"/>
              </a:rPr>
              <a:t>Disprassia</a:t>
            </a:r>
            <a:r>
              <a:rPr lang="it-IT" dirty="0">
                <a:solidFill>
                  <a:srgbClr val="3366FF"/>
                </a:solidFill>
                <a:latin typeface="Times New Roman"/>
                <a:cs typeface="Times New Roman"/>
              </a:rPr>
              <a:t>, una forma di disordine funzionale (non di </a:t>
            </a:r>
            <a:r>
              <a:rPr lang="it-IT" i="1" dirty="0">
                <a:solidFill>
                  <a:srgbClr val="3366FF"/>
                </a:solidFill>
                <a:latin typeface="Times New Roman"/>
                <a:cs typeface="Times New Roman"/>
              </a:rPr>
              <a:t>deficit</a:t>
            </a:r>
            <a:r>
              <a:rPr lang="it-IT" b="1" dirty="0">
                <a:solidFill>
                  <a:srgbClr val="3366FF"/>
                </a:solidFill>
                <a:latin typeface="Times New Roman"/>
                <a:cs typeface="Times New Roman"/>
              </a:rPr>
              <a:t>)</a:t>
            </a:r>
            <a:r>
              <a:rPr lang="it-IT" dirty="0">
                <a:solidFill>
                  <a:srgbClr val="3366FF"/>
                </a:solidFill>
                <a:latin typeface="Times New Roman"/>
                <a:cs typeface="Times New Roman"/>
              </a:rPr>
              <a:t>1 e comporta sempre una forma di </a:t>
            </a:r>
            <a:r>
              <a:rPr lang="it-IT" dirty="0" err="1">
                <a:solidFill>
                  <a:srgbClr val="3366FF"/>
                </a:solidFill>
                <a:latin typeface="Times New Roman"/>
                <a:cs typeface="Times New Roman"/>
              </a:rPr>
              <a:t>Dislateralita</a:t>
            </a:r>
            <a:r>
              <a:rPr lang="it-IT" dirty="0">
                <a:solidFill>
                  <a:srgbClr val="3366FF"/>
                </a:solidFill>
                <a:latin typeface="Times New Roman"/>
                <a:cs typeface="Times New Roman"/>
              </a:rPr>
              <a:t>̀ presente o pregressa. </a:t>
            </a:r>
          </a:p>
          <a:p>
            <a:pPr marL="0" indent="0" algn="just">
              <a:buNone/>
            </a:pPr>
            <a:r>
              <a:rPr lang="it-IT" dirty="0">
                <a:solidFill>
                  <a:srgbClr val="3366FF"/>
                </a:solidFill>
                <a:latin typeface="Times New Roman"/>
                <a:cs typeface="Times New Roman"/>
              </a:rPr>
              <a:t>La Persona dislessica è tendenzialmente lenta, a volte alterna lentezza e preci- </a:t>
            </a:r>
            <a:r>
              <a:rPr lang="it-IT" dirty="0" err="1">
                <a:solidFill>
                  <a:srgbClr val="3366FF"/>
                </a:solidFill>
                <a:latin typeface="Times New Roman"/>
                <a:cs typeface="Times New Roman"/>
              </a:rPr>
              <a:t>pitazione</a:t>
            </a:r>
            <a:r>
              <a:rPr lang="it-IT" dirty="0">
                <a:solidFill>
                  <a:srgbClr val="3366FF"/>
                </a:solidFill>
                <a:latin typeface="Times New Roman"/>
                <a:cs typeface="Times New Roman"/>
              </a:rPr>
              <a:t>, sempre esprime insufficiente organizzazione nel tempo e nello spazio, a volte eccede nella precisione e nell’ordine. Quasi sempre manifesta esitazioni nell’incipit dell’agire di ogni tipo e, talvolta, nel controllo del tono muscolare: la </a:t>
            </a:r>
            <a:r>
              <a:rPr lang="it-IT" b="1" dirty="0">
                <a:solidFill>
                  <a:srgbClr val="3366FF"/>
                </a:solidFill>
                <a:latin typeface="Times New Roman"/>
                <a:cs typeface="Times New Roman"/>
              </a:rPr>
              <a:t>lentezza dell’incipit </a:t>
            </a:r>
            <a:r>
              <a:rPr lang="it-IT" dirty="0">
                <a:solidFill>
                  <a:srgbClr val="3366FF"/>
                </a:solidFill>
                <a:latin typeface="Times New Roman"/>
                <a:cs typeface="Times New Roman"/>
              </a:rPr>
              <a:t>costituisce un fondamentale indicatore neurofisiologico. </a:t>
            </a:r>
          </a:p>
          <a:p>
            <a:pPr marL="0" indent="0" algn="just">
              <a:buNone/>
            </a:pPr>
            <a:r>
              <a:rPr lang="it-IT" dirty="0">
                <a:solidFill>
                  <a:srgbClr val="3366FF"/>
                </a:solidFill>
                <a:latin typeface="Times New Roman"/>
                <a:cs typeface="Times New Roman"/>
              </a:rPr>
              <a:t>Spesso il linguaggio del dislessico è lento o precipitoso, non reca disturbi di or- dine semantico (simbolico, fonologico), ma di ordine motorio (esecutivo, </a:t>
            </a:r>
            <a:r>
              <a:rPr lang="it-IT" dirty="0" err="1">
                <a:solidFill>
                  <a:srgbClr val="3366FF"/>
                </a:solidFill>
                <a:latin typeface="Times New Roman"/>
                <a:cs typeface="Times New Roman"/>
              </a:rPr>
              <a:t>sequen</a:t>
            </a:r>
            <a:r>
              <a:rPr lang="it-IT" dirty="0">
                <a:solidFill>
                  <a:srgbClr val="3366FF"/>
                </a:solidFill>
                <a:latin typeface="Times New Roman"/>
                <a:cs typeface="Times New Roman"/>
              </a:rPr>
              <a:t>- </a:t>
            </a:r>
          </a:p>
          <a:p>
            <a:pPr marL="0" indent="0" algn="just">
              <a:buNone/>
            </a:pPr>
            <a:r>
              <a:rPr lang="it-IT" dirty="0">
                <a:solidFill>
                  <a:srgbClr val="3366FF"/>
                </a:solidFill>
                <a:latin typeface="Times New Roman"/>
                <a:cs typeface="Times New Roman"/>
              </a:rPr>
              <a:t>1 Nell’edizione originale americana del DSM-5 (2013), compare come “</a:t>
            </a:r>
            <a:r>
              <a:rPr lang="it-IT" dirty="0" err="1">
                <a:solidFill>
                  <a:srgbClr val="3366FF"/>
                </a:solidFill>
                <a:latin typeface="Times New Roman"/>
                <a:cs typeface="Times New Roman"/>
              </a:rPr>
              <a:t>Specific</a:t>
            </a:r>
            <a:r>
              <a:rPr lang="it-IT" dirty="0">
                <a:solidFill>
                  <a:srgbClr val="3366FF"/>
                </a:solidFill>
                <a:latin typeface="Times New Roman"/>
                <a:cs typeface="Times New Roman"/>
              </a:rPr>
              <a:t> Learning </a:t>
            </a:r>
            <a:r>
              <a:rPr lang="it-IT" b="1" dirty="0" err="1">
                <a:solidFill>
                  <a:srgbClr val="3366FF"/>
                </a:solidFill>
                <a:latin typeface="Times New Roman"/>
                <a:cs typeface="Times New Roman"/>
              </a:rPr>
              <a:t>Disorder</a:t>
            </a:r>
            <a:r>
              <a:rPr lang="it-IT" dirty="0">
                <a:solidFill>
                  <a:srgbClr val="3366FF"/>
                </a:solidFill>
                <a:latin typeface="Times New Roman"/>
                <a:cs typeface="Times New Roman"/>
              </a:rPr>
              <a:t>”; nella traduzione italiana del 2014 (Raffaello Cortina), torna come “</a:t>
            </a:r>
            <a:r>
              <a:rPr lang="it-IT" b="1" dirty="0">
                <a:solidFill>
                  <a:srgbClr val="3366FF"/>
                </a:solidFill>
                <a:latin typeface="Times New Roman"/>
                <a:cs typeface="Times New Roman"/>
              </a:rPr>
              <a:t>Disturbo </a:t>
            </a:r>
            <a:r>
              <a:rPr lang="it-IT" dirty="0">
                <a:solidFill>
                  <a:srgbClr val="3366FF"/>
                </a:solidFill>
                <a:latin typeface="Times New Roman"/>
                <a:cs typeface="Times New Roman"/>
              </a:rPr>
              <a:t>Specifico di Apprendimento”. </a:t>
            </a:r>
          </a:p>
          <a:p>
            <a:endParaRPr lang="it-IT" dirty="0">
              <a:solidFill>
                <a:srgbClr val="3366FF"/>
              </a:solidFill>
              <a:latin typeface="Times New Roman"/>
              <a:cs typeface="Times New Roman"/>
            </a:endParaRPr>
          </a:p>
        </p:txBody>
      </p:sp>
    </p:spTree>
    <p:extLst>
      <p:ext uri="{BB962C8B-B14F-4D97-AF65-F5344CB8AC3E}">
        <p14:creationId xmlns:p14="http://schemas.microsoft.com/office/powerpoint/2010/main" val="87622392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445078"/>
            <a:ext cx="8229600" cy="5681085"/>
          </a:xfrm>
        </p:spPr>
        <p:txBody>
          <a:bodyPr>
            <a:normAutofit fontScale="70000" lnSpcReduction="20000"/>
          </a:bodyPr>
          <a:lstStyle/>
          <a:p>
            <a:pPr marL="0" indent="0" algn="just">
              <a:buNone/>
            </a:pPr>
            <a:r>
              <a:rPr lang="it-IT" dirty="0" err="1">
                <a:solidFill>
                  <a:srgbClr val="3366FF"/>
                </a:solidFill>
              </a:rPr>
              <a:t>ziale</a:t>
            </a:r>
            <a:r>
              <a:rPr lang="it-IT" dirty="0">
                <a:solidFill>
                  <a:srgbClr val="3366FF"/>
                </a:solidFill>
              </a:rPr>
              <a:t>, fonetico, es. inversioni, interruzioni, </a:t>
            </a:r>
            <a:r>
              <a:rPr lang="it-IT" dirty="0" err="1">
                <a:solidFill>
                  <a:srgbClr val="3366FF"/>
                </a:solidFill>
              </a:rPr>
              <a:t>disfluenza</a:t>
            </a:r>
            <a:r>
              <a:rPr lang="it-IT" dirty="0">
                <a:solidFill>
                  <a:srgbClr val="3366FF"/>
                </a:solidFill>
              </a:rPr>
              <a:t>, lentezza/precipitazione). Con alta frequenza la </a:t>
            </a:r>
            <a:r>
              <a:rPr lang="it-IT" dirty="0" err="1">
                <a:solidFill>
                  <a:srgbClr val="3366FF"/>
                </a:solidFill>
              </a:rPr>
              <a:t>disprassia</a:t>
            </a:r>
            <a:r>
              <a:rPr lang="it-IT" dirty="0">
                <a:solidFill>
                  <a:srgbClr val="3366FF"/>
                </a:solidFill>
              </a:rPr>
              <a:t> verbale si manifesta come </a:t>
            </a:r>
            <a:r>
              <a:rPr lang="it-IT" i="1" dirty="0">
                <a:solidFill>
                  <a:srgbClr val="3366FF"/>
                </a:solidFill>
              </a:rPr>
              <a:t>smarrimento </a:t>
            </a:r>
            <a:r>
              <a:rPr lang="it-IT" dirty="0">
                <a:solidFill>
                  <a:srgbClr val="3366FF"/>
                </a:solidFill>
              </a:rPr>
              <a:t>nella </a:t>
            </a:r>
            <a:r>
              <a:rPr lang="it-IT" dirty="0" smtClean="0">
                <a:solidFill>
                  <a:srgbClr val="3366FF"/>
                </a:solidFill>
              </a:rPr>
              <a:t>ricezione </a:t>
            </a:r>
            <a:r>
              <a:rPr lang="it-IT" dirty="0">
                <a:solidFill>
                  <a:srgbClr val="3366FF"/>
                </a:solidFill>
              </a:rPr>
              <a:t>di messaggi verbali (consegne plurime o messaggi prolungati), ma anche nella loro produzione. Le sostituzioni di foni possono manifestarsi entro le parole, ovvero nel procedere sequenziale, non in singole emissioni foniche. </a:t>
            </a:r>
          </a:p>
          <a:p>
            <a:pPr marL="0" indent="0" algn="just">
              <a:buNone/>
            </a:pPr>
            <a:r>
              <a:rPr lang="it-IT" dirty="0">
                <a:solidFill>
                  <a:srgbClr val="3366FF"/>
                </a:solidFill>
              </a:rPr>
              <a:t>Anche il pensiero non è immune dal disordine dislessico, infatti </a:t>
            </a:r>
            <a:r>
              <a:rPr lang="it-IT" dirty="0" err="1">
                <a:solidFill>
                  <a:srgbClr val="3366FF"/>
                </a:solidFill>
              </a:rPr>
              <a:t>puo</a:t>
            </a:r>
            <a:r>
              <a:rPr lang="it-IT" dirty="0">
                <a:solidFill>
                  <a:srgbClr val="3366FF"/>
                </a:solidFill>
              </a:rPr>
              <a:t>̀ mostrarsi lento e smarrito, ma anche intuitivo, brillante, tendente a bypassare la sequenza regolare dei concetti e delle proposizioni. Talvolta è disordinato anche l’ordine sequenziale (la sintassi) del pensiero. </a:t>
            </a:r>
          </a:p>
          <a:p>
            <a:pPr marL="0" indent="0" algn="just">
              <a:buNone/>
            </a:pPr>
            <a:r>
              <a:rPr lang="it-IT" dirty="0">
                <a:solidFill>
                  <a:srgbClr val="3366FF"/>
                </a:solidFill>
              </a:rPr>
              <a:t>La disorganizzazione spazio-temporale, che accompagna sempre la condizione dislessica-</a:t>
            </a:r>
            <a:r>
              <a:rPr lang="it-IT" dirty="0" err="1">
                <a:solidFill>
                  <a:srgbClr val="3366FF"/>
                </a:solidFill>
              </a:rPr>
              <a:t>disprassica</a:t>
            </a:r>
            <a:r>
              <a:rPr lang="it-IT" dirty="0">
                <a:solidFill>
                  <a:srgbClr val="3366FF"/>
                </a:solidFill>
              </a:rPr>
              <a:t> rivela all’analisi neuropsicologica una serie di elementi di rischio per i processi di adattamento e per gli equilibri della persona, disturbando ad esempio i processi di </a:t>
            </a:r>
            <a:r>
              <a:rPr lang="it-IT" i="1" dirty="0">
                <a:solidFill>
                  <a:srgbClr val="3366FF"/>
                </a:solidFill>
              </a:rPr>
              <a:t>temporizzazione</a:t>
            </a:r>
            <a:r>
              <a:rPr lang="it-IT" dirty="0">
                <a:solidFill>
                  <a:srgbClr val="3366FF"/>
                </a:solidFill>
              </a:rPr>
              <a:t>, che regolano lo stato di coscienza o l’ordine delle azioni, fenomeno da vari autori indicato come “disarmonia dello sviluppo” (de </a:t>
            </a:r>
            <a:r>
              <a:rPr lang="it-IT" dirty="0" err="1">
                <a:solidFill>
                  <a:srgbClr val="3366FF"/>
                </a:solidFill>
              </a:rPr>
              <a:t>Ajuriaguerra</a:t>
            </a:r>
            <a:r>
              <a:rPr lang="it-IT" dirty="0">
                <a:solidFill>
                  <a:srgbClr val="3366FF"/>
                </a:solidFill>
              </a:rPr>
              <a:t>, </a:t>
            </a:r>
            <a:r>
              <a:rPr lang="it-IT" dirty="0" err="1">
                <a:solidFill>
                  <a:srgbClr val="3366FF"/>
                </a:solidFill>
              </a:rPr>
              <a:t>Leddomade</a:t>
            </a:r>
            <a:r>
              <a:rPr lang="it-IT" dirty="0">
                <a:solidFill>
                  <a:srgbClr val="3366FF"/>
                </a:solidFill>
              </a:rPr>
              <a:t>). </a:t>
            </a:r>
          </a:p>
          <a:p>
            <a:pPr marL="0" indent="0" algn="just">
              <a:buNone/>
            </a:pPr>
            <a:endParaRPr lang="it-IT" dirty="0">
              <a:solidFill>
                <a:srgbClr val="3366FF"/>
              </a:solidFill>
            </a:endParaRPr>
          </a:p>
        </p:txBody>
      </p:sp>
    </p:spTree>
    <p:extLst>
      <p:ext uri="{BB962C8B-B14F-4D97-AF65-F5344CB8AC3E}">
        <p14:creationId xmlns:p14="http://schemas.microsoft.com/office/powerpoint/2010/main" val="365597933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521068"/>
            <a:ext cx="8229600" cy="5605096"/>
          </a:xfrm>
        </p:spPr>
        <p:txBody>
          <a:bodyPr>
            <a:normAutofit fontScale="70000" lnSpcReduction="20000"/>
          </a:bodyPr>
          <a:lstStyle/>
          <a:p>
            <a:pPr marL="0" indent="0" algn="just">
              <a:buNone/>
            </a:pPr>
            <a:r>
              <a:rPr lang="it-IT" dirty="0">
                <a:solidFill>
                  <a:srgbClr val="3366FF"/>
                </a:solidFill>
              </a:rPr>
              <a:t>Insicurezza, </a:t>
            </a:r>
            <a:r>
              <a:rPr lang="it-IT" dirty="0" err="1">
                <a:solidFill>
                  <a:srgbClr val="3366FF"/>
                </a:solidFill>
              </a:rPr>
              <a:t>emotivita</a:t>
            </a:r>
            <a:r>
              <a:rPr lang="it-IT" dirty="0">
                <a:solidFill>
                  <a:srgbClr val="3366FF"/>
                </a:solidFill>
              </a:rPr>
              <a:t>̀, </a:t>
            </a:r>
            <a:r>
              <a:rPr lang="it-IT" dirty="0" err="1">
                <a:solidFill>
                  <a:srgbClr val="3366FF"/>
                </a:solidFill>
              </a:rPr>
              <a:t>umoralita</a:t>
            </a:r>
            <a:r>
              <a:rPr lang="it-IT" dirty="0">
                <a:solidFill>
                  <a:srgbClr val="3366FF"/>
                </a:solidFill>
              </a:rPr>
              <a:t>̀ accompagnano spesso il ragazzo dislessico e possono dar luogo a forme di disadattamento con possibili esiti in insofferenza, nervosismo e, talvolta, condotte inadeguate (</a:t>
            </a:r>
            <a:r>
              <a:rPr lang="it-IT" dirty="0" err="1">
                <a:solidFill>
                  <a:srgbClr val="3366FF"/>
                </a:solidFill>
              </a:rPr>
              <a:t>oppositivita</a:t>
            </a:r>
            <a:r>
              <a:rPr lang="it-IT" dirty="0">
                <a:solidFill>
                  <a:srgbClr val="3366FF"/>
                </a:solidFill>
              </a:rPr>
              <a:t>̀, negativismo, fuga dai compiti, nervosismo, facile </a:t>
            </a:r>
            <a:r>
              <a:rPr lang="it-IT" dirty="0" err="1">
                <a:solidFill>
                  <a:srgbClr val="3366FF"/>
                </a:solidFill>
              </a:rPr>
              <a:t>irritabilita</a:t>
            </a:r>
            <a:r>
              <a:rPr lang="it-IT" dirty="0">
                <a:solidFill>
                  <a:srgbClr val="3366FF"/>
                </a:solidFill>
              </a:rPr>
              <a:t>̀ ecc.) </a:t>
            </a:r>
          </a:p>
          <a:p>
            <a:pPr marL="0" indent="0" algn="just">
              <a:buNone/>
            </a:pPr>
            <a:r>
              <a:rPr lang="it-IT" dirty="0">
                <a:solidFill>
                  <a:srgbClr val="3366FF"/>
                </a:solidFill>
              </a:rPr>
              <a:t>La </a:t>
            </a:r>
            <a:r>
              <a:rPr lang="it-IT" dirty="0" err="1">
                <a:solidFill>
                  <a:srgbClr val="3366FF"/>
                </a:solidFill>
              </a:rPr>
              <a:t>familiarita</a:t>
            </a:r>
            <a:r>
              <a:rPr lang="it-IT" dirty="0">
                <a:solidFill>
                  <a:srgbClr val="3366FF"/>
                </a:solidFill>
              </a:rPr>
              <a:t>̀ è quasi totale, quindi la natura biologico-genetica confermata, del resto, da recenti indagini genetiche (Stein </a:t>
            </a:r>
            <a:r>
              <a:rPr lang="it-IT" i="1" dirty="0">
                <a:solidFill>
                  <a:srgbClr val="3366FF"/>
                </a:solidFill>
              </a:rPr>
              <a:t>et al.</a:t>
            </a:r>
            <a:r>
              <a:rPr lang="it-IT" dirty="0">
                <a:solidFill>
                  <a:srgbClr val="3366FF"/>
                </a:solidFill>
              </a:rPr>
              <a:t>). </a:t>
            </a:r>
          </a:p>
          <a:p>
            <a:pPr marL="0" indent="0" algn="just">
              <a:buNone/>
            </a:pPr>
            <a:r>
              <a:rPr lang="it-IT" dirty="0">
                <a:solidFill>
                  <a:srgbClr val="3366FF"/>
                </a:solidFill>
              </a:rPr>
              <a:t>La condizione di </a:t>
            </a:r>
            <a:r>
              <a:rPr lang="it-IT" dirty="0" err="1">
                <a:solidFill>
                  <a:srgbClr val="3366FF"/>
                </a:solidFill>
              </a:rPr>
              <a:t>Dislateralita</a:t>
            </a:r>
            <a:r>
              <a:rPr lang="it-IT" dirty="0">
                <a:solidFill>
                  <a:srgbClr val="3366FF"/>
                </a:solidFill>
              </a:rPr>
              <a:t>̀ non vuol dire solo mancina o contrariata, </a:t>
            </a:r>
            <a:r>
              <a:rPr lang="it-IT" dirty="0" err="1">
                <a:solidFill>
                  <a:srgbClr val="3366FF"/>
                </a:solidFill>
              </a:rPr>
              <a:t>bensi</a:t>
            </a:r>
            <a:r>
              <a:rPr lang="it-IT" dirty="0">
                <a:solidFill>
                  <a:srgbClr val="3366FF"/>
                </a:solidFill>
              </a:rPr>
              <a:t>̀ non completamente lateralizzata e si manifesta come interferenze, </a:t>
            </a:r>
            <a:r>
              <a:rPr lang="it-IT" dirty="0" err="1">
                <a:solidFill>
                  <a:srgbClr val="3366FF"/>
                </a:solidFill>
              </a:rPr>
              <a:t>gestualita</a:t>
            </a:r>
            <a:r>
              <a:rPr lang="it-IT" dirty="0">
                <a:solidFill>
                  <a:srgbClr val="3366FF"/>
                </a:solidFill>
              </a:rPr>
              <a:t>̀ </a:t>
            </a:r>
            <a:r>
              <a:rPr lang="it-IT" dirty="0" smtClean="0">
                <a:solidFill>
                  <a:srgbClr val="3366FF"/>
                </a:solidFill>
              </a:rPr>
              <a:t>speculare</a:t>
            </a:r>
            <a:r>
              <a:rPr lang="it-IT" dirty="0">
                <a:solidFill>
                  <a:srgbClr val="3366FF"/>
                </a:solidFill>
              </a:rPr>
              <a:t>, lettere o numeri speculari, inversioni, chiusure orarie, forme di dominanza mista o crociata ecc. </a:t>
            </a:r>
          </a:p>
          <a:p>
            <a:pPr marL="0" indent="0" algn="just">
              <a:buNone/>
            </a:pPr>
            <a:r>
              <a:rPr lang="it-IT" dirty="0">
                <a:solidFill>
                  <a:srgbClr val="3366FF"/>
                </a:solidFill>
              </a:rPr>
              <a:t>Sono </a:t>
            </a:r>
            <a:r>
              <a:rPr lang="it-IT" dirty="0" err="1">
                <a:solidFill>
                  <a:srgbClr val="3366FF"/>
                </a:solidFill>
              </a:rPr>
              <a:t>dislaterali</a:t>
            </a:r>
            <a:r>
              <a:rPr lang="it-IT" dirty="0">
                <a:solidFill>
                  <a:srgbClr val="3366FF"/>
                </a:solidFill>
              </a:rPr>
              <a:t> i: </a:t>
            </a:r>
          </a:p>
          <a:p>
            <a:pPr marL="0" indent="0" algn="just">
              <a:buNone/>
            </a:pPr>
            <a:r>
              <a:rPr lang="it-IT" dirty="0">
                <a:solidFill>
                  <a:srgbClr val="3366FF"/>
                </a:solidFill>
              </a:rPr>
              <a:t>–  sinistri non primari; </a:t>
            </a:r>
          </a:p>
          <a:p>
            <a:pPr marL="0" indent="0" algn="just">
              <a:buNone/>
            </a:pPr>
            <a:r>
              <a:rPr lang="it-IT" dirty="0">
                <a:solidFill>
                  <a:srgbClr val="3366FF"/>
                </a:solidFill>
              </a:rPr>
              <a:t>–  destri/sinistri contrariati; </a:t>
            </a:r>
          </a:p>
          <a:p>
            <a:pPr marL="0" indent="0" algn="just">
              <a:buNone/>
            </a:pPr>
            <a:r>
              <a:rPr lang="it-IT" dirty="0">
                <a:solidFill>
                  <a:srgbClr val="3366FF"/>
                </a:solidFill>
              </a:rPr>
              <a:t>–  destri/sinistri con interferenze ed orientamento speculare; </a:t>
            </a:r>
          </a:p>
          <a:p>
            <a:pPr marL="0" indent="0" algn="just">
              <a:buNone/>
            </a:pPr>
            <a:r>
              <a:rPr lang="it-IT" dirty="0">
                <a:solidFill>
                  <a:srgbClr val="3366FF"/>
                </a:solidFill>
              </a:rPr>
              <a:t>–  forme non stabilizzate (ritardo fisiologico). </a:t>
            </a:r>
          </a:p>
          <a:p>
            <a:pPr marL="0" indent="0" algn="just">
              <a:buNone/>
            </a:pPr>
            <a:r>
              <a:rPr lang="it-IT" b="1" dirty="0">
                <a:solidFill>
                  <a:srgbClr val="3366FF"/>
                </a:solidFill>
              </a:rPr>
              <a:t>La Dislessia non è un deficit, ma un disordine. </a:t>
            </a:r>
            <a:endParaRPr lang="it-IT" dirty="0">
              <a:solidFill>
                <a:srgbClr val="3366FF"/>
              </a:solidFill>
            </a:endParaRPr>
          </a:p>
          <a:p>
            <a:pPr marL="0" indent="0" algn="just">
              <a:buNone/>
            </a:pPr>
            <a:endParaRPr lang="it-IT" dirty="0">
              <a:solidFill>
                <a:srgbClr val="3366FF"/>
              </a:solidFill>
            </a:endParaRPr>
          </a:p>
        </p:txBody>
      </p:sp>
    </p:spTree>
    <p:extLst>
      <p:ext uri="{BB962C8B-B14F-4D97-AF65-F5344CB8AC3E}">
        <p14:creationId xmlns:p14="http://schemas.microsoft.com/office/powerpoint/2010/main" val="1724023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531922"/>
            <a:ext cx="8229600" cy="5594241"/>
          </a:xfrm>
        </p:spPr>
        <p:txBody>
          <a:bodyPr>
            <a:normAutofit fontScale="85000" lnSpcReduction="10000"/>
          </a:bodyPr>
          <a:lstStyle/>
          <a:p>
            <a:pPr marL="0" indent="0" algn="just">
              <a:buNone/>
            </a:pPr>
            <a:r>
              <a:rPr lang="it-IT" i="1" dirty="0">
                <a:solidFill>
                  <a:srgbClr val="FF0000"/>
                </a:solidFill>
              </a:rPr>
              <a:t>È un Disordine Esecutivo </a:t>
            </a:r>
            <a:endParaRPr lang="it-IT" dirty="0">
              <a:solidFill>
                <a:srgbClr val="FF0000"/>
              </a:solidFill>
            </a:endParaRPr>
          </a:p>
          <a:p>
            <a:pPr marL="0" indent="0" algn="just">
              <a:buNone/>
            </a:pPr>
            <a:r>
              <a:rPr lang="it-IT" dirty="0">
                <a:solidFill>
                  <a:srgbClr val="3366FF"/>
                </a:solidFill>
              </a:rPr>
              <a:t>Assumendo l’osservazione a tratto scientifico primario, si riscontra che la </a:t>
            </a:r>
            <a:r>
              <a:rPr lang="it-IT" dirty="0" smtClean="0">
                <a:solidFill>
                  <a:srgbClr val="3366FF"/>
                </a:solidFill>
              </a:rPr>
              <a:t>persona </a:t>
            </a:r>
            <a:r>
              <a:rPr lang="it-IT" dirty="0">
                <a:solidFill>
                  <a:srgbClr val="3366FF"/>
                </a:solidFill>
              </a:rPr>
              <a:t>dislessica ha imparato a leggere, scrivere e calcolare ma esegue tali funzioni con </a:t>
            </a:r>
            <a:r>
              <a:rPr lang="it-IT" dirty="0" err="1">
                <a:solidFill>
                  <a:srgbClr val="3366FF"/>
                </a:solidFill>
              </a:rPr>
              <a:t>modalita</a:t>
            </a:r>
            <a:r>
              <a:rPr lang="it-IT" dirty="0">
                <a:solidFill>
                  <a:srgbClr val="3366FF"/>
                </a:solidFill>
              </a:rPr>
              <a:t>̀ lente, discontinue e disordinate, alternate talvolta a prestazioni corrette. </a:t>
            </a:r>
          </a:p>
          <a:p>
            <a:pPr marL="0" indent="0" algn="just">
              <a:buNone/>
            </a:pPr>
            <a:r>
              <a:rPr lang="it-IT" dirty="0">
                <a:solidFill>
                  <a:srgbClr val="3366FF"/>
                </a:solidFill>
              </a:rPr>
              <a:t>Si conviene, con il sistema classificatorio e descrittivo dell’</a:t>
            </a:r>
            <a:r>
              <a:rPr lang="it-IT" b="1" dirty="0">
                <a:solidFill>
                  <a:srgbClr val="3366FF"/>
                </a:solidFill>
              </a:rPr>
              <a:t>ICF</a:t>
            </a:r>
            <a:r>
              <a:rPr lang="it-IT" dirty="0">
                <a:solidFill>
                  <a:srgbClr val="3366FF"/>
                </a:solidFill>
              </a:rPr>
              <a:t>,2 sulla </a:t>
            </a:r>
            <a:r>
              <a:rPr lang="it-IT" dirty="0" smtClean="0">
                <a:solidFill>
                  <a:srgbClr val="3366FF"/>
                </a:solidFill>
              </a:rPr>
              <a:t>distinzione </a:t>
            </a:r>
            <a:r>
              <a:rPr lang="it-IT" dirty="0">
                <a:solidFill>
                  <a:srgbClr val="3366FF"/>
                </a:solidFill>
              </a:rPr>
              <a:t>tra apprendere una funzione ed applicarla, espressa come: </a:t>
            </a:r>
          </a:p>
          <a:p>
            <a:pPr marL="0" indent="0" algn="just">
              <a:buNone/>
            </a:pPr>
            <a:r>
              <a:rPr lang="it-IT" dirty="0">
                <a:solidFill>
                  <a:srgbClr val="3366FF"/>
                </a:solidFill>
              </a:rPr>
              <a:t>2 OMS, </a:t>
            </a:r>
            <a:r>
              <a:rPr lang="it-IT" i="1" dirty="0">
                <a:solidFill>
                  <a:srgbClr val="3366FF"/>
                </a:solidFill>
              </a:rPr>
              <a:t>ICF. Classificazione Internazionale del Funzionamento, della Disabilità e della Salute</a:t>
            </a:r>
            <a:r>
              <a:rPr lang="it-IT" dirty="0">
                <a:solidFill>
                  <a:srgbClr val="3366FF"/>
                </a:solidFill>
              </a:rPr>
              <a:t>, 2001, </a:t>
            </a:r>
            <a:r>
              <a:rPr lang="it-IT" dirty="0" err="1">
                <a:solidFill>
                  <a:srgbClr val="3366FF"/>
                </a:solidFill>
              </a:rPr>
              <a:t>tr</a:t>
            </a:r>
            <a:r>
              <a:rPr lang="it-IT" dirty="0">
                <a:solidFill>
                  <a:srgbClr val="3366FF"/>
                </a:solidFill>
              </a:rPr>
              <a:t>. </a:t>
            </a:r>
            <a:r>
              <a:rPr lang="it-IT" dirty="0" err="1">
                <a:solidFill>
                  <a:srgbClr val="3366FF"/>
                </a:solidFill>
              </a:rPr>
              <a:t>it</a:t>
            </a:r>
            <a:r>
              <a:rPr lang="it-IT" dirty="0">
                <a:solidFill>
                  <a:srgbClr val="3366FF"/>
                </a:solidFill>
              </a:rPr>
              <a:t>. </a:t>
            </a:r>
            <a:r>
              <a:rPr lang="it-IT" dirty="0" err="1">
                <a:solidFill>
                  <a:srgbClr val="3366FF"/>
                </a:solidFill>
              </a:rPr>
              <a:t>Erickson</a:t>
            </a:r>
            <a:r>
              <a:rPr lang="it-IT" dirty="0">
                <a:solidFill>
                  <a:srgbClr val="3366FF"/>
                </a:solidFill>
              </a:rPr>
              <a:t>, Trento 2004. </a:t>
            </a:r>
          </a:p>
          <a:p>
            <a:pPr marL="0" indent="0" algn="just">
              <a:buNone/>
            </a:pPr>
            <a:r>
              <a:rPr lang="it-IT" dirty="0">
                <a:solidFill>
                  <a:srgbClr val="3366FF"/>
                </a:solidFill>
              </a:rPr>
              <a:t>10 </a:t>
            </a:r>
          </a:p>
          <a:p>
            <a:endParaRPr lang="it-IT" dirty="0"/>
          </a:p>
        </p:txBody>
      </p:sp>
    </p:spTree>
    <p:extLst>
      <p:ext uri="{BB962C8B-B14F-4D97-AF65-F5344CB8AC3E}">
        <p14:creationId xmlns:p14="http://schemas.microsoft.com/office/powerpoint/2010/main" val="178665025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445078"/>
            <a:ext cx="8229600" cy="5681085"/>
          </a:xfrm>
        </p:spPr>
        <p:txBody>
          <a:bodyPr>
            <a:normAutofit fontScale="92500" lnSpcReduction="10000"/>
          </a:bodyPr>
          <a:lstStyle/>
          <a:p>
            <a:pPr marL="0" indent="0" algn="just">
              <a:buNone/>
            </a:pPr>
            <a:r>
              <a:rPr lang="it-IT" dirty="0">
                <a:solidFill>
                  <a:srgbClr val="3366FF"/>
                </a:solidFill>
              </a:rPr>
              <a:t>Apprendimento di base Imparare a leggere </a:t>
            </a:r>
          </a:p>
          <a:p>
            <a:pPr marL="0" indent="0" algn="just">
              <a:buNone/>
            </a:pPr>
            <a:r>
              <a:rPr lang="it-IT" dirty="0">
                <a:solidFill>
                  <a:srgbClr val="3366FF"/>
                </a:solidFill>
              </a:rPr>
              <a:t>Imparare a scrivere Imparare a calcolare </a:t>
            </a:r>
          </a:p>
          <a:p>
            <a:pPr marL="0" indent="0" algn="just">
              <a:buNone/>
            </a:pPr>
            <a:r>
              <a:rPr lang="it-IT" dirty="0">
                <a:solidFill>
                  <a:srgbClr val="3366FF"/>
                </a:solidFill>
              </a:rPr>
              <a:t>Applicazione delle conoscenze </a:t>
            </a:r>
          </a:p>
          <a:p>
            <a:pPr marL="0" indent="0" algn="just">
              <a:buNone/>
            </a:pPr>
            <a:r>
              <a:rPr lang="it-IT" dirty="0">
                <a:solidFill>
                  <a:srgbClr val="3366FF"/>
                </a:solidFill>
              </a:rPr>
              <a:t>Lettura Scrittura Calcolo </a:t>
            </a:r>
          </a:p>
          <a:p>
            <a:pPr marL="0" indent="0" algn="just">
              <a:buNone/>
            </a:pPr>
            <a:endParaRPr lang="it-IT" dirty="0" smtClean="0">
              <a:solidFill>
                <a:srgbClr val="3366FF"/>
              </a:solidFill>
            </a:endParaRPr>
          </a:p>
          <a:p>
            <a:pPr marL="0" indent="0" algn="just">
              <a:buNone/>
            </a:pPr>
            <a:r>
              <a:rPr lang="it-IT" dirty="0" smtClean="0">
                <a:solidFill>
                  <a:srgbClr val="3366FF"/>
                </a:solidFill>
              </a:rPr>
              <a:t>La </a:t>
            </a:r>
            <a:r>
              <a:rPr lang="it-IT" dirty="0">
                <a:solidFill>
                  <a:srgbClr val="3366FF"/>
                </a:solidFill>
              </a:rPr>
              <a:t>Dislessia è infatti un </a:t>
            </a:r>
            <a:r>
              <a:rPr lang="it-IT" b="1" dirty="0">
                <a:solidFill>
                  <a:srgbClr val="3366FF"/>
                </a:solidFill>
              </a:rPr>
              <a:t>Disturbo della esecuzione </a:t>
            </a:r>
            <a:r>
              <a:rPr lang="it-IT" dirty="0">
                <a:solidFill>
                  <a:srgbClr val="3366FF"/>
                </a:solidFill>
              </a:rPr>
              <a:t>del leggere, scrivere, </a:t>
            </a:r>
            <a:r>
              <a:rPr lang="it-IT" dirty="0" smtClean="0">
                <a:solidFill>
                  <a:srgbClr val="3366FF"/>
                </a:solidFill>
              </a:rPr>
              <a:t>contare</a:t>
            </a:r>
            <a:r>
              <a:rPr lang="it-IT" dirty="0">
                <a:solidFill>
                  <a:srgbClr val="3366FF"/>
                </a:solidFill>
              </a:rPr>
              <a:t>, incolonnare, comprendere il testo dei problemi ecc. e, per effetto di </a:t>
            </a:r>
            <a:r>
              <a:rPr lang="it-IT" dirty="0" err="1">
                <a:solidFill>
                  <a:srgbClr val="3366FF"/>
                </a:solidFill>
              </a:rPr>
              <a:t>cio</a:t>
            </a:r>
            <a:r>
              <a:rPr lang="it-IT" dirty="0">
                <a:solidFill>
                  <a:srgbClr val="3366FF"/>
                </a:solidFill>
              </a:rPr>
              <a:t>̀, </a:t>
            </a:r>
            <a:r>
              <a:rPr lang="it-IT" dirty="0" err="1">
                <a:solidFill>
                  <a:srgbClr val="3366FF"/>
                </a:solidFill>
              </a:rPr>
              <a:t>puo</a:t>
            </a:r>
            <a:r>
              <a:rPr lang="it-IT" dirty="0">
                <a:solidFill>
                  <a:srgbClr val="3366FF"/>
                </a:solidFill>
              </a:rPr>
              <a:t>̀ disturbare gli apprendimenti </a:t>
            </a:r>
            <a:r>
              <a:rPr lang="it-IT" dirty="0" smtClean="0">
                <a:solidFill>
                  <a:srgbClr val="3366FF"/>
                </a:solidFill>
              </a:rPr>
              <a:t>scolastici.</a:t>
            </a:r>
          </a:p>
          <a:p>
            <a:pPr marL="0" indent="0" algn="just">
              <a:buNone/>
            </a:pPr>
            <a:r>
              <a:rPr lang="it-IT" dirty="0" smtClean="0">
                <a:solidFill>
                  <a:srgbClr val="3366FF"/>
                </a:solidFill>
              </a:rPr>
              <a:t>La </a:t>
            </a:r>
            <a:r>
              <a:rPr lang="it-IT" dirty="0">
                <a:solidFill>
                  <a:srgbClr val="3366FF"/>
                </a:solidFill>
              </a:rPr>
              <a:t>Dislessia </a:t>
            </a:r>
            <a:r>
              <a:rPr lang="it-IT" b="1" dirty="0">
                <a:solidFill>
                  <a:srgbClr val="3366FF"/>
                </a:solidFill>
              </a:rPr>
              <a:t>non è un disturbo degli apprendimenti</a:t>
            </a:r>
            <a:r>
              <a:rPr lang="it-IT" dirty="0">
                <a:solidFill>
                  <a:srgbClr val="3366FF"/>
                </a:solidFill>
              </a:rPr>
              <a:t>, ma disturba gli </a:t>
            </a:r>
            <a:r>
              <a:rPr lang="it-IT" dirty="0" smtClean="0">
                <a:solidFill>
                  <a:srgbClr val="3366FF"/>
                </a:solidFill>
              </a:rPr>
              <a:t>apprendimenti</a:t>
            </a:r>
            <a:r>
              <a:rPr lang="it-IT" dirty="0">
                <a:solidFill>
                  <a:srgbClr val="3366FF"/>
                </a:solidFill>
              </a:rPr>
              <a:t>. </a:t>
            </a:r>
          </a:p>
        </p:txBody>
      </p:sp>
    </p:spTree>
    <p:extLst>
      <p:ext uri="{BB962C8B-B14F-4D97-AF65-F5344CB8AC3E}">
        <p14:creationId xmlns:p14="http://schemas.microsoft.com/office/powerpoint/2010/main" val="196353718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020424"/>
            <a:ext cx="8229600" cy="5105740"/>
          </a:xfrm>
        </p:spPr>
        <p:txBody>
          <a:bodyPr>
            <a:normAutofit fontScale="92500" lnSpcReduction="20000"/>
          </a:bodyPr>
          <a:lstStyle/>
          <a:p>
            <a:pPr marL="0" indent="0" algn="just">
              <a:buNone/>
            </a:pPr>
            <a:r>
              <a:rPr lang="it-IT" dirty="0">
                <a:solidFill>
                  <a:srgbClr val="3366FF"/>
                </a:solidFill>
              </a:rPr>
              <a:t>Il rimando al termine e concetto di apprendimento nelle definizioni e nella letteratura americane, quindi DSA, trovano ragioni culturali e lessicali nella piattaforma associazionista e comportamentista che considera come apprendimento la condotta esteriore e finale di un processo, ovvero il saper fare, l’eseguire, diversamente dalla concezione processuale propria della tradizione greco-europea, gestaltica e cognitivista. </a:t>
            </a:r>
          </a:p>
          <a:p>
            <a:pPr marL="0" indent="0" algn="just">
              <a:buNone/>
            </a:pPr>
            <a:r>
              <a:rPr lang="it-IT" dirty="0">
                <a:solidFill>
                  <a:srgbClr val="3366FF"/>
                </a:solidFill>
              </a:rPr>
              <a:t>L’osservazione è pertinente con la comune concezione di dislessia, disgrafia e </a:t>
            </a:r>
            <a:r>
              <a:rPr lang="it-IT" dirty="0" err="1">
                <a:solidFill>
                  <a:srgbClr val="3366FF"/>
                </a:solidFill>
              </a:rPr>
              <a:t>discalculia</a:t>
            </a:r>
            <a:r>
              <a:rPr lang="it-IT" dirty="0">
                <a:solidFill>
                  <a:srgbClr val="3366FF"/>
                </a:solidFill>
              </a:rPr>
              <a:t> come </a:t>
            </a:r>
            <a:r>
              <a:rPr lang="it-IT" b="1" dirty="0">
                <a:solidFill>
                  <a:srgbClr val="3366FF"/>
                </a:solidFill>
              </a:rPr>
              <a:t>Disturbo delle Funzioni Esecutive</a:t>
            </a:r>
            <a:r>
              <a:rPr lang="it-IT" dirty="0">
                <a:solidFill>
                  <a:srgbClr val="3366FF"/>
                </a:solidFill>
              </a:rPr>
              <a:t>. </a:t>
            </a:r>
          </a:p>
          <a:p>
            <a:endParaRPr lang="it-IT" dirty="0"/>
          </a:p>
          <a:p>
            <a:pPr marL="0" indent="0">
              <a:buNone/>
            </a:pPr>
            <a:endParaRPr lang="it-IT" dirty="0"/>
          </a:p>
        </p:txBody>
      </p:sp>
    </p:spTree>
    <p:extLst>
      <p:ext uri="{BB962C8B-B14F-4D97-AF65-F5344CB8AC3E}">
        <p14:creationId xmlns:p14="http://schemas.microsoft.com/office/powerpoint/2010/main" val="242797278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521068"/>
            <a:ext cx="8229600" cy="5605096"/>
          </a:xfrm>
        </p:spPr>
        <p:txBody>
          <a:bodyPr>
            <a:normAutofit fontScale="85000" lnSpcReduction="10000"/>
          </a:bodyPr>
          <a:lstStyle/>
          <a:p>
            <a:pPr marL="0" indent="0" algn="just">
              <a:buNone/>
            </a:pPr>
            <a:r>
              <a:rPr lang="it-IT" b="1" i="1" dirty="0">
                <a:solidFill>
                  <a:srgbClr val="FF0000"/>
                </a:solidFill>
              </a:rPr>
              <a:t>È un Disordine Parzialmente Pervasivo (DPP) </a:t>
            </a:r>
            <a:endParaRPr lang="it-IT" b="1" dirty="0">
              <a:solidFill>
                <a:srgbClr val="FF0000"/>
              </a:solidFill>
            </a:endParaRPr>
          </a:p>
          <a:p>
            <a:pPr marL="0" indent="0" algn="just">
              <a:buNone/>
            </a:pPr>
            <a:r>
              <a:rPr lang="it-IT" dirty="0">
                <a:solidFill>
                  <a:srgbClr val="3366FF"/>
                </a:solidFill>
              </a:rPr>
              <a:t>Sulle Funzioni Esecutive poggia l’intero comportamento umano intenzionale ed automatico e regola la </a:t>
            </a:r>
            <a:r>
              <a:rPr lang="it-IT" dirty="0" err="1">
                <a:solidFill>
                  <a:srgbClr val="3366FF"/>
                </a:solidFill>
              </a:rPr>
              <a:t>proceduralita</a:t>
            </a:r>
            <a:r>
              <a:rPr lang="it-IT" dirty="0">
                <a:solidFill>
                  <a:srgbClr val="3366FF"/>
                </a:solidFill>
              </a:rPr>
              <a:t>̀ dell’agire motorio, percettivo, </a:t>
            </a:r>
            <a:r>
              <a:rPr lang="it-IT" dirty="0" smtClean="0">
                <a:solidFill>
                  <a:srgbClr val="3366FF"/>
                </a:solidFill>
              </a:rPr>
              <a:t>emozionale</a:t>
            </a:r>
            <a:r>
              <a:rPr lang="it-IT" dirty="0">
                <a:solidFill>
                  <a:srgbClr val="3366FF"/>
                </a:solidFill>
              </a:rPr>
              <a:t>, linguistico, del pensiero ecc. In presenza del DPP pertanto, il disordine e la </a:t>
            </a:r>
            <a:r>
              <a:rPr lang="it-IT" dirty="0" err="1">
                <a:solidFill>
                  <a:srgbClr val="3366FF"/>
                </a:solidFill>
              </a:rPr>
              <a:t>discontinuita</a:t>
            </a:r>
            <a:r>
              <a:rPr lang="it-IT" dirty="0">
                <a:solidFill>
                  <a:srgbClr val="3366FF"/>
                </a:solidFill>
              </a:rPr>
              <a:t>̀ interessano lo stato globale della persona e l’efficienza del globale comportamento. </a:t>
            </a:r>
          </a:p>
          <a:p>
            <a:pPr marL="0" indent="0" algn="just">
              <a:buNone/>
            </a:pPr>
            <a:r>
              <a:rPr lang="it-IT" dirty="0">
                <a:solidFill>
                  <a:srgbClr val="3366FF"/>
                </a:solidFill>
              </a:rPr>
              <a:t>L’esecuzione disordinata pervade parzialmente il comportamento dell’</a:t>
            </a:r>
            <a:r>
              <a:rPr lang="it-IT" dirty="0" err="1">
                <a:solidFill>
                  <a:srgbClr val="3366FF"/>
                </a:solidFill>
              </a:rPr>
              <a:t>indivi</a:t>
            </a:r>
            <a:r>
              <a:rPr lang="it-IT" dirty="0">
                <a:solidFill>
                  <a:srgbClr val="3366FF"/>
                </a:solidFill>
              </a:rPr>
              <a:t>- duo seppur ai diversi gradi di estensione e di </a:t>
            </a:r>
            <a:r>
              <a:rPr lang="it-IT" dirty="0" err="1">
                <a:solidFill>
                  <a:srgbClr val="3366FF"/>
                </a:solidFill>
              </a:rPr>
              <a:t>intensita</a:t>
            </a:r>
            <a:r>
              <a:rPr lang="it-IT" dirty="0">
                <a:solidFill>
                  <a:srgbClr val="3366FF"/>
                </a:solidFill>
              </a:rPr>
              <a:t>̀, la Condizione Dislessica risulta in genere tendenzialmente pervasiva, dal momento che comporta disordine nell’organizzazione dell’agire nel tempo e nello spazio e nelle giuste sequenze. </a:t>
            </a:r>
          </a:p>
        </p:txBody>
      </p:sp>
    </p:spTree>
    <p:extLst>
      <p:ext uri="{BB962C8B-B14F-4D97-AF65-F5344CB8AC3E}">
        <p14:creationId xmlns:p14="http://schemas.microsoft.com/office/powerpoint/2010/main" val="4202743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601556"/>
            <a:ext cx="8229600" cy="5916298"/>
          </a:xfrm>
        </p:spPr>
        <p:txBody>
          <a:bodyPr/>
          <a:lstStyle/>
          <a:p>
            <a:pPr marL="0" indent="0" algn="just">
              <a:buNone/>
            </a:pPr>
            <a:r>
              <a:rPr lang="it-IT" dirty="0" smtClean="0">
                <a:solidFill>
                  <a:srgbClr val="3366FF"/>
                </a:solidFill>
              </a:rPr>
              <a:t>Con </a:t>
            </a:r>
            <a:r>
              <a:rPr lang="it-IT" dirty="0" err="1" smtClean="0">
                <a:solidFill>
                  <a:srgbClr val="3366FF"/>
                </a:solidFill>
              </a:rPr>
              <a:t>Itard</a:t>
            </a:r>
            <a:r>
              <a:rPr lang="it-IT" dirty="0" smtClean="0">
                <a:solidFill>
                  <a:srgbClr val="3366FF"/>
                </a:solidFill>
              </a:rPr>
              <a:t>, per la prima volta, si prende in considerazione la possibilità di </a:t>
            </a:r>
            <a:r>
              <a:rPr lang="it-IT" dirty="0" smtClean="0">
                <a:solidFill>
                  <a:srgbClr val="FF0000"/>
                </a:solidFill>
              </a:rPr>
              <a:t>educare un individuo ritenuto </a:t>
            </a:r>
            <a:r>
              <a:rPr lang="it-IT" dirty="0" smtClean="0">
                <a:solidFill>
                  <a:srgbClr val="3366FF"/>
                </a:solidFill>
              </a:rPr>
              <a:t>dalla società scientifica dell’epoca come </a:t>
            </a:r>
            <a:r>
              <a:rPr lang="it-IT" u="sng" dirty="0" smtClean="0">
                <a:solidFill>
                  <a:srgbClr val="FF0000"/>
                </a:solidFill>
              </a:rPr>
              <a:t>ineducabile.</a:t>
            </a:r>
          </a:p>
          <a:p>
            <a:pPr marL="0" indent="0" algn="just">
              <a:buNone/>
            </a:pPr>
            <a:r>
              <a:rPr lang="it-IT" dirty="0" smtClean="0">
                <a:solidFill>
                  <a:srgbClr val="3366FF"/>
                </a:solidFill>
              </a:rPr>
              <a:t>Quindi </a:t>
            </a:r>
            <a:r>
              <a:rPr lang="it-IT" dirty="0" smtClean="0">
                <a:solidFill>
                  <a:srgbClr val="FF0000"/>
                </a:solidFill>
              </a:rPr>
              <a:t>l’esperimento di </a:t>
            </a:r>
            <a:r>
              <a:rPr lang="it-IT" dirty="0" err="1" smtClean="0">
                <a:solidFill>
                  <a:srgbClr val="FF0000"/>
                </a:solidFill>
              </a:rPr>
              <a:t>Itard</a:t>
            </a:r>
            <a:r>
              <a:rPr lang="it-IT" dirty="0" smtClean="0">
                <a:solidFill>
                  <a:srgbClr val="FF0000"/>
                </a:solidFill>
              </a:rPr>
              <a:t> </a:t>
            </a:r>
            <a:r>
              <a:rPr lang="it-IT" dirty="0" smtClean="0">
                <a:solidFill>
                  <a:srgbClr val="3366FF"/>
                </a:solidFill>
              </a:rPr>
              <a:t>è considerato l’inizio  dello sviluppo di un </a:t>
            </a:r>
            <a:r>
              <a:rPr lang="it-IT" b="1" u="sng" dirty="0" smtClean="0">
                <a:solidFill>
                  <a:srgbClr val="FF0000"/>
                </a:solidFill>
              </a:rPr>
              <a:t>nuovo atteggiamento del mondo scientifico verso al disabilità,</a:t>
            </a:r>
            <a:r>
              <a:rPr lang="it-IT" dirty="0" smtClean="0">
                <a:solidFill>
                  <a:srgbClr val="3366FF"/>
                </a:solidFill>
              </a:rPr>
              <a:t> in particolare quelle di tipo mentale (folli, oligofrenici, idioti..)</a:t>
            </a:r>
            <a:endParaRPr lang="it-IT" dirty="0">
              <a:solidFill>
                <a:srgbClr val="3366FF"/>
              </a:solidFill>
            </a:endParaRPr>
          </a:p>
        </p:txBody>
      </p:sp>
      <p:pic>
        <p:nvPicPr>
          <p:cNvPr id="4" name="Immagine 3" descr="immagine 8 disabilit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4798" y="4874678"/>
            <a:ext cx="2921201" cy="1643176"/>
          </a:xfrm>
          <a:prstGeom prst="rect">
            <a:avLst/>
          </a:prstGeom>
        </p:spPr>
      </p:pic>
    </p:spTree>
    <p:extLst>
      <p:ext uri="{BB962C8B-B14F-4D97-AF65-F5344CB8AC3E}">
        <p14:creationId xmlns:p14="http://schemas.microsoft.com/office/powerpoint/2010/main" val="175668444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879300"/>
            <a:ext cx="8229600" cy="5246863"/>
          </a:xfrm>
        </p:spPr>
        <p:txBody>
          <a:bodyPr>
            <a:normAutofit fontScale="92500" lnSpcReduction="10000"/>
          </a:bodyPr>
          <a:lstStyle/>
          <a:p>
            <a:pPr marL="0" indent="0" algn="just">
              <a:buNone/>
            </a:pPr>
            <a:r>
              <a:rPr lang="it-IT" dirty="0">
                <a:solidFill>
                  <a:srgbClr val="3366FF"/>
                </a:solidFill>
              </a:rPr>
              <a:t>Si manifesta pertanto come un </a:t>
            </a:r>
            <a:r>
              <a:rPr lang="it-IT" i="1" dirty="0">
                <a:solidFill>
                  <a:srgbClr val="3366FF"/>
                </a:solidFill>
              </a:rPr>
              <a:t>disturbo parzialmente pervasivo </a:t>
            </a:r>
            <a:r>
              <a:rPr lang="it-IT" dirty="0">
                <a:solidFill>
                  <a:srgbClr val="3366FF"/>
                </a:solidFill>
              </a:rPr>
              <a:t>che interessa principalmente l’</a:t>
            </a:r>
            <a:r>
              <a:rPr lang="it-IT" dirty="0" err="1">
                <a:solidFill>
                  <a:srgbClr val="3366FF"/>
                </a:solidFill>
              </a:rPr>
              <a:t>esecutivita</a:t>
            </a:r>
            <a:r>
              <a:rPr lang="it-IT" dirty="0">
                <a:solidFill>
                  <a:srgbClr val="3366FF"/>
                </a:solidFill>
              </a:rPr>
              <a:t>̀ delle condotte nel loro ordine sequenziale, pertanto: </a:t>
            </a:r>
          </a:p>
          <a:p>
            <a:pPr marL="0" indent="0" algn="just">
              <a:buNone/>
            </a:pPr>
            <a:r>
              <a:rPr lang="it-IT" dirty="0">
                <a:solidFill>
                  <a:srgbClr val="3366FF"/>
                </a:solidFill>
              </a:rPr>
              <a:t>LA DISLESSIA È UNA DISPRASSIA SEQUENZIALE </a:t>
            </a:r>
          </a:p>
          <a:p>
            <a:pPr marL="0" indent="0" algn="just">
              <a:buNone/>
            </a:pPr>
            <a:r>
              <a:rPr lang="it-IT" dirty="0">
                <a:solidFill>
                  <a:srgbClr val="3366FF"/>
                </a:solidFill>
              </a:rPr>
              <a:t>3 Definizione della </a:t>
            </a:r>
            <a:r>
              <a:rPr lang="it-IT" dirty="0" err="1">
                <a:solidFill>
                  <a:srgbClr val="3366FF"/>
                </a:solidFill>
              </a:rPr>
              <a:t>British</a:t>
            </a:r>
            <a:r>
              <a:rPr lang="it-IT" dirty="0">
                <a:solidFill>
                  <a:srgbClr val="3366FF"/>
                </a:solidFill>
              </a:rPr>
              <a:t> </a:t>
            </a:r>
            <a:r>
              <a:rPr lang="it-IT" dirty="0" err="1">
                <a:solidFill>
                  <a:srgbClr val="3366FF"/>
                </a:solidFill>
              </a:rPr>
              <a:t>Dyslexia</a:t>
            </a:r>
            <a:r>
              <a:rPr lang="it-IT" dirty="0">
                <a:solidFill>
                  <a:srgbClr val="3366FF"/>
                </a:solidFill>
              </a:rPr>
              <a:t> </a:t>
            </a:r>
            <a:r>
              <a:rPr lang="it-IT" dirty="0" err="1">
                <a:solidFill>
                  <a:srgbClr val="3366FF"/>
                </a:solidFill>
              </a:rPr>
              <a:t>Association</a:t>
            </a:r>
            <a:r>
              <a:rPr lang="it-IT" dirty="0">
                <a:solidFill>
                  <a:srgbClr val="3366FF"/>
                </a:solidFill>
              </a:rPr>
              <a:t> (1999): “Accuratezza e </a:t>
            </a:r>
            <a:r>
              <a:rPr lang="it-IT" dirty="0" err="1">
                <a:solidFill>
                  <a:srgbClr val="3366FF"/>
                </a:solidFill>
              </a:rPr>
              <a:t>fluenza</a:t>
            </a:r>
            <a:r>
              <a:rPr lang="it-IT" dirty="0">
                <a:solidFill>
                  <a:srgbClr val="3366FF"/>
                </a:solidFill>
              </a:rPr>
              <a:t> nella lettura e/o scrittura si sviluppano in modo incompleto o con grande difficoltà. Tale deficit si ripercuote negativamente sui risultati scolastici e sulle </a:t>
            </a:r>
            <a:r>
              <a:rPr lang="it-IT" dirty="0" err="1">
                <a:solidFill>
                  <a:srgbClr val="3366FF"/>
                </a:solidFill>
              </a:rPr>
              <a:t>attivita</a:t>
            </a:r>
            <a:r>
              <a:rPr lang="it-IT" dirty="0">
                <a:solidFill>
                  <a:srgbClr val="3366FF"/>
                </a:solidFill>
              </a:rPr>
              <a:t>̀ quotidiane che coinvolgono la lettura”. </a:t>
            </a:r>
          </a:p>
          <a:p>
            <a:pPr marL="0" indent="0" algn="just">
              <a:buNone/>
            </a:pPr>
            <a:endParaRPr lang="it-IT" dirty="0">
              <a:solidFill>
                <a:srgbClr val="3366FF"/>
              </a:solidFill>
            </a:endParaRPr>
          </a:p>
          <a:p>
            <a:endParaRPr lang="it-IT" dirty="0"/>
          </a:p>
        </p:txBody>
      </p:sp>
    </p:spTree>
    <p:extLst>
      <p:ext uri="{BB962C8B-B14F-4D97-AF65-F5344CB8AC3E}">
        <p14:creationId xmlns:p14="http://schemas.microsoft.com/office/powerpoint/2010/main" val="64164843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4"/>
          <p:cNvSpPr>
            <a:spLocks noChangeArrowheads="1"/>
          </p:cNvSpPr>
          <p:nvPr/>
        </p:nvSpPr>
        <p:spPr bwMode="auto">
          <a:xfrm>
            <a:off x="4478338" y="4989513"/>
            <a:ext cx="18415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lnSpc>
                <a:spcPct val="170000"/>
              </a:lnSpc>
            </a:pPr>
            <a:endParaRPr lang="it-IT" sz="1400">
              <a:solidFill>
                <a:schemeClr val="bg1"/>
              </a:solidFill>
            </a:endParaRPr>
          </a:p>
        </p:txBody>
      </p:sp>
      <p:sp>
        <p:nvSpPr>
          <p:cNvPr id="47109" name="Text Box 5"/>
          <p:cNvSpPr txBox="1">
            <a:spLocks noChangeArrowheads="1"/>
          </p:cNvSpPr>
          <p:nvPr/>
        </p:nvSpPr>
        <p:spPr bwMode="auto">
          <a:xfrm>
            <a:off x="6096000" y="6324600"/>
            <a:ext cx="2819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it-IT" sz="1800">
              <a:latin typeface="Arial" charset="0"/>
            </a:endParaRPr>
          </a:p>
        </p:txBody>
      </p:sp>
      <p:sp>
        <p:nvSpPr>
          <p:cNvPr id="47111" name="AutoShape 7"/>
          <p:cNvSpPr>
            <a:spLocks noChangeArrowheads="1"/>
          </p:cNvSpPr>
          <p:nvPr/>
        </p:nvSpPr>
        <p:spPr bwMode="auto">
          <a:xfrm>
            <a:off x="323850" y="1447800"/>
            <a:ext cx="8496300" cy="4800600"/>
          </a:xfrm>
          <a:prstGeom prst="roundRect">
            <a:avLst>
              <a:gd name="adj" fmla="val 16667"/>
            </a:avLst>
          </a:prstGeom>
          <a:solidFill>
            <a:schemeClr val="bg1"/>
          </a:solidFill>
          <a:ln w="9525">
            <a:solidFill>
              <a:schemeClr val="tx1"/>
            </a:solidFill>
            <a:round/>
            <a:headEnd/>
            <a:tailEnd/>
          </a:ln>
          <a:effectLst/>
          <a:extLst/>
        </p:spPr>
        <p:txBody>
          <a:bodyPr wrap="none" anchor="ctr"/>
          <a:lstStyle/>
          <a:p>
            <a:pPr marL="342900" indent="-342900" algn="just">
              <a:lnSpc>
                <a:spcPct val="170000"/>
              </a:lnSpc>
            </a:pPr>
            <a:r>
              <a:rPr lang="it-IT" sz="1600" i="1" dirty="0"/>
              <a:t>1. SOSTITUZIONE  GRAFEMI  SIMMETRICI		</a:t>
            </a:r>
            <a:r>
              <a:rPr lang="it-IT" sz="1600" i="1" dirty="0" err="1"/>
              <a:t>p</a:t>
            </a:r>
            <a:r>
              <a:rPr lang="it-IT" sz="1600" i="1" dirty="0"/>
              <a:t>-b,  d-b,  </a:t>
            </a:r>
            <a:r>
              <a:rPr lang="it-IT" sz="1600" i="1" dirty="0" err="1"/>
              <a:t>p-q</a:t>
            </a:r>
            <a:r>
              <a:rPr lang="it-IT" sz="1600" i="1" dirty="0"/>
              <a:t>,  u-</a:t>
            </a:r>
            <a:r>
              <a:rPr lang="it-IT" sz="1600" i="1" dirty="0" err="1"/>
              <a:t>n</a:t>
            </a:r>
            <a:endParaRPr lang="it-IT" sz="1600" i="1" dirty="0"/>
          </a:p>
          <a:p>
            <a:pPr marL="342900" indent="-342900" algn="just">
              <a:lnSpc>
                <a:spcPct val="170000"/>
              </a:lnSpc>
            </a:pPr>
            <a:r>
              <a:rPr lang="it-IT" sz="1600" i="1" dirty="0"/>
              <a:t>2. SOSTITUZIONE  FONEMI  SIMILI	P-B, T-D, F-V, M-N, S-Z, L-R</a:t>
            </a:r>
          </a:p>
          <a:p>
            <a:pPr marL="342900" indent="-342900" algn="just">
              <a:lnSpc>
                <a:spcPct val="170000"/>
              </a:lnSpc>
            </a:pPr>
            <a:r>
              <a:rPr lang="it-IT" sz="1600" i="1" dirty="0"/>
              <a:t>3. SOSTITUZIONE  GRAFEMI  POCO  DISSIMILI  m-</a:t>
            </a:r>
            <a:r>
              <a:rPr lang="it-IT" sz="1600" i="1" dirty="0" err="1"/>
              <a:t>n,a</a:t>
            </a:r>
            <a:r>
              <a:rPr lang="it-IT" sz="1600" i="1" dirty="0"/>
              <a:t>-</a:t>
            </a:r>
            <a:r>
              <a:rPr lang="it-IT" sz="1600" i="1" dirty="0" err="1"/>
              <a:t>o,e</a:t>
            </a:r>
            <a:r>
              <a:rPr lang="it-IT" sz="1600" i="1" dirty="0"/>
              <a:t>-</a:t>
            </a:r>
            <a:r>
              <a:rPr lang="it-IT" sz="1600" i="1" dirty="0" err="1"/>
              <a:t>c,r</a:t>
            </a:r>
            <a:r>
              <a:rPr lang="it-IT" sz="1600" i="1" dirty="0"/>
              <a:t>-</a:t>
            </a:r>
            <a:r>
              <a:rPr lang="it-IT" sz="1600" i="1" dirty="0" err="1"/>
              <a:t>z,t</a:t>
            </a:r>
            <a:r>
              <a:rPr lang="it-IT" sz="1600" i="1" dirty="0"/>
              <a:t>-</a:t>
            </a:r>
            <a:r>
              <a:rPr lang="it-IT" sz="1600" i="1" dirty="0" err="1"/>
              <a:t>d,u</a:t>
            </a:r>
            <a:r>
              <a:rPr lang="it-IT" sz="1600" i="1" dirty="0"/>
              <a:t>-v </a:t>
            </a:r>
          </a:p>
          <a:p>
            <a:pPr marL="342900" indent="-342900" algn="just">
              <a:lnSpc>
                <a:spcPct val="170000"/>
              </a:lnSpc>
            </a:pPr>
            <a:r>
              <a:rPr lang="it-IT" sz="1600" i="1" dirty="0"/>
              <a:t>4. SOSTITUZIONE  FONEMI			colpo-corpo,  panca-panda</a:t>
            </a:r>
          </a:p>
          <a:p>
            <a:pPr marL="342900" indent="-342900" algn="just">
              <a:lnSpc>
                <a:spcPct val="170000"/>
              </a:lnSpc>
            </a:pPr>
            <a:r>
              <a:rPr lang="it-IT" sz="1600" i="1" dirty="0"/>
              <a:t>5. INVERSIONE  FONEMI	     il-</a:t>
            </a:r>
            <a:r>
              <a:rPr lang="it-IT" sz="1600" i="1" dirty="0" err="1"/>
              <a:t>li,al</a:t>
            </a:r>
            <a:r>
              <a:rPr lang="it-IT" sz="1600" i="1" dirty="0"/>
              <a:t>-</a:t>
            </a:r>
            <a:r>
              <a:rPr lang="it-IT" sz="1600" i="1" dirty="0" err="1"/>
              <a:t>la,un-nu,garbo-grabo</a:t>
            </a:r>
            <a:r>
              <a:rPr lang="it-IT" sz="1600" i="1" dirty="0"/>
              <a:t>, tar-tra, </a:t>
            </a:r>
            <a:r>
              <a:rPr lang="it-IT" sz="1600" i="1" dirty="0" err="1"/>
              <a:t>las-sal</a:t>
            </a:r>
            <a:endParaRPr lang="it-IT" sz="1600" i="1" dirty="0"/>
          </a:p>
          <a:p>
            <a:pPr marL="342900" indent="-342900" algn="just">
              <a:lnSpc>
                <a:spcPct val="170000"/>
              </a:lnSpc>
            </a:pPr>
            <a:r>
              <a:rPr lang="it-IT" sz="1600" i="1" dirty="0"/>
              <a:t>6. INVERSIONE  SILLABE				PALA - LAPA</a:t>
            </a:r>
          </a:p>
          <a:p>
            <a:pPr marL="342900" indent="-342900" algn="just">
              <a:lnSpc>
                <a:spcPct val="170000"/>
              </a:lnSpc>
            </a:pPr>
            <a:r>
              <a:rPr lang="it-IT" sz="1600" i="1" dirty="0"/>
              <a:t>7. SOPPRESSIONE  LETTERE/FONEMI 	porta-pota,  cielo-</a:t>
            </a:r>
            <a:r>
              <a:rPr lang="it-IT" sz="1600" i="1" dirty="0" err="1"/>
              <a:t>cilo</a:t>
            </a:r>
            <a:r>
              <a:rPr lang="it-IT" sz="1600" i="1" dirty="0"/>
              <a:t>,  tavolo-</a:t>
            </a:r>
            <a:r>
              <a:rPr lang="it-IT" sz="1600" i="1" dirty="0" err="1"/>
              <a:t>tavlo</a:t>
            </a:r>
            <a:endParaRPr lang="it-IT" sz="1600" i="1" dirty="0"/>
          </a:p>
          <a:p>
            <a:pPr marL="342900" indent="-342900" algn="just">
              <a:lnSpc>
                <a:spcPct val="170000"/>
              </a:lnSpc>
            </a:pPr>
            <a:r>
              <a:rPr lang="it-IT" sz="1600" i="1" dirty="0"/>
              <a:t>8. SOPPRESSIONE  PAROLE</a:t>
            </a:r>
          </a:p>
          <a:p>
            <a:pPr marL="342900" indent="-342900" algn="just">
              <a:lnSpc>
                <a:spcPct val="170000"/>
              </a:lnSpc>
            </a:pPr>
            <a:r>
              <a:rPr lang="it-IT" sz="1600" i="1" dirty="0"/>
              <a:t>9. REITERAZIONE  SILLABE		</a:t>
            </a:r>
            <a:r>
              <a:rPr lang="it-IT" sz="1600" i="1" dirty="0" err="1"/>
              <a:t>paninino</a:t>
            </a:r>
            <a:r>
              <a:rPr lang="it-IT" sz="1600" i="1" dirty="0"/>
              <a:t>,   </a:t>
            </a:r>
            <a:r>
              <a:rPr lang="it-IT" sz="1600" i="1" dirty="0" err="1"/>
              <a:t>Giuseppinana</a:t>
            </a:r>
            <a:endParaRPr lang="it-IT" sz="1600" i="1" dirty="0"/>
          </a:p>
          <a:p>
            <a:pPr marL="342900" indent="-342900" algn="just">
              <a:lnSpc>
                <a:spcPct val="170000"/>
              </a:lnSpc>
            </a:pPr>
            <a:r>
              <a:rPr lang="it-IT" sz="1600" i="1" dirty="0"/>
              <a:t>10. AGGIUNTA  FONEMI/LETTERE		</a:t>
            </a:r>
            <a:r>
              <a:rPr lang="it-IT" sz="1600" i="1" dirty="0" err="1"/>
              <a:t>rondinle</a:t>
            </a:r>
            <a:r>
              <a:rPr lang="it-IT" sz="1600" i="1" dirty="0"/>
              <a:t>,   </a:t>
            </a:r>
            <a:r>
              <a:rPr lang="it-IT" sz="1600" i="1" dirty="0" err="1"/>
              <a:t>manchina</a:t>
            </a:r>
            <a:endParaRPr lang="it-IT" sz="1600" i="1" dirty="0"/>
          </a:p>
        </p:txBody>
      </p:sp>
      <p:sp>
        <p:nvSpPr>
          <p:cNvPr id="47112" name="AutoShape 8"/>
          <p:cNvSpPr>
            <a:spLocks noChangeArrowheads="1"/>
          </p:cNvSpPr>
          <p:nvPr/>
        </p:nvSpPr>
        <p:spPr bwMode="auto">
          <a:xfrm>
            <a:off x="2438399" y="318606"/>
            <a:ext cx="4477839" cy="990600"/>
          </a:xfrm>
          <a:prstGeom prst="roundRect">
            <a:avLst>
              <a:gd name="adj" fmla="val 16667"/>
            </a:avLst>
          </a:prstGeom>
          <a:solidFill>
            <a:srgbClr val="FFFFFF"/>
          </a:solidFill>
          <a:ln w="9525">
            <a:solidFill>
              <a:srgbClr val="FFFFFF"/>
            </a:solidFill>
            <a:round/>
            <a:headEnd/>
            <a:tailEnd/>
          </a:ln>
          <a:effectLst/>
          <a:extLst/>
        </p:spPr>
        <p:txBody>
          <a:bodyPr wrap="none" anchor="ctr"/>
          <a:lstStyle/>
          <a:p>
            <a:pPr algn="ctr">
              <a:lnSpc>
                <a:spcPct val="130000"/>
              </a:lnSpc>
            </a:pPr>
            <a:r>
              <a:rPr lang="it-IT" sz="2400" b="1" dirty="0">
                <a:solidFill>
                  <a:srgbClr val="FF0000"/>
                </a:solidFill>
              </a:rPr>
              <a:t>SINTOMI PRIMARI DELLA DISLESSIA</a:t>
            </a:r>
          </a:p>
        </p:txBody>
      </p:sp>
    </p:spTree>
    <p:extLst>
      <p:ext uri="{BB962C8B-B14F-4D97-AF65-F5344CB8AC3E}">
        <p14:creationId xmlns:p14="http://schemas.microsoft.com/office/powerpoint/2010/main" val="4199471214"/>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6" name="Rectangle 4"/>
          <p:cNvSpPr>
            <a:spLocks noChangeArrowheads="1"/>
          </p:cNvSpPr>
          <p:nvPr/>
        </p:nvSpPr>
        <p:spPr bwMode="auto">
          <a:xfrm>
            <a:off x="4478338" y="4989513"/>
            <a:ext cx="18415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lnSpc>
                <a:spcPct val="170000"/>
              </a:lnSpc>
            </a:pPr>
            <a:endParaRPr lang="it-IT" sz="1400">
              <a:solidFill>
                <a:schemeClr val="bg1"/>
              </a:solidFill>
            </a:endParaRPr>
          </a:p>
        </p:txBody>
      </p:sp>
      <p:sp>
        <p:nvSpPr>
          <p:cNvPr id="74757" name="Text Box 5"/>
          <p:cNvSpPr txBox="1">
            <a:spLocks noChangeArrowheads="1"/>
          </p:cNvSpPr>
          <p:nvPr/>
        </p:nvSpPr>
        <p:spPr bwMode="auto">
          <a:xfrm>
            <a:off x="6096000" y="6324600"/>
            <a:ext cx="2819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it-IT" sz="1800">
              <a:latin typeface="Arial" charset="0"/>
            </a:endParaRPr>
          </a:p>
        </p:txBody>
      </p:sp>
      <p:sp>
        <p:nvSpPr>
          <p:cNvPr id="74759" name="AutoShape 7"/>
          <p:cNvSpPr>
            <a:spLocks noChangeArrowheads="1"/>
          </p:cNvSpPr>
          <p:nvPr/>
        </p:nvSpPr>
        <p:spPr bwMode="auto">
          <a:xfrm>
            <a:off x="304800" y="1371600"/>
            <a:ext cx="8496300" cy="4800600"/>
          </a:xfrm>
          <a:prstGeom prst="roundRect">
            <a:avLst>
              <a:gd name="adj" fmla="val 16667"/>
            </a:avLst>
          </a:prstGeom>
          <a:solidFill>
            <a:srgbClr val="FFFFFF"/>
          </a:solidFill>
          <a:ln w="9525">
            <a:solidFill>
              <a:schemeClr val="tx1"/>
            </a:solidFill>
            <a:round/>
            <a:headEnd/>
            <a:tailEnd/>
          </a:ln>
          <a:effectLst/>
          <a:extLst/>
        </p:spPr>
        <p:txBody>
          <a:bodyPr wrap="none" anchor="ctr"/>
          <a:lstStyle/>
          <a:p>
            <a:pPr marL="342900" indent="-342900" algn="just">
              <a:lnSpc>
                <a:spcPct val="180000"/>
              </a:lnSpc>
            </a:pPr>
            <a:r>
              <a:rPr lang="it-IT" sz="1600" i="1" dirty="0"/>
              <a:t>11. AGGIUNTA  SILLABE				stufa-stufato</a:t>
            </a:r>
          </a:p>
          <a:p>
            <a:pPr marL="342900" indent="-342900" algn="just">
              <a:lnSpc>
                <a:spcPct val="180000"/>
              </a:lnSpc>
            </a:pPr>
            <a:r>
              <a:rPr lang="it-IT" sz="1600" i="1" dirty="0"/>
              <a:t>12. ASSOCIAZIONE  PAROLE			</a:t>
            </a:r>
            <a:r>
              <a:rPr lang="it-IT" sz="1600" i="1" dirty="0" err="1"/>
              <a:t>lamela</a:t>
            </a:r>
            <a:r>
              <a:rPr lang="it-IT" sz="1600" i="1" dirty="0"/>
              <a:t>,   </a:t>
            </a:r>
            <a:r>
              <a:rPr lang="it-IT" sz="1600" i="1" dirty="0" err="1"/>
              <a:t>versocasa</a:t>
            </a:r>
            <a:endParaRPr lang="it-IT" sz="1600" i="1" dirty="0"/>
          </a:p>
          <a:p>
            <a:pPr marL="342900" indent="-342900" algn="just">
              <a:lnSpc>
                <a:spcPct val="180000"/>
              </a:lnSpc>
            </a:pPr>
            <a:r>
              <a:rPr lang="it-IT" sz="1600" i="1" dirty="0"/>
              <a:t>13. ASSOCIAZIONE  SILLABE			</a:t>
            </a:r>
            <a:r>
              <a:rPr lang="it-IT" sz="1600" i="1" dirty="0" err="1"/>
              <a:t>correvave</a:t>
            </a:r>
            <a:r>
              <a:rPr lang="it-IT" sz="1600" i="1" dirty="0"/>
              <a:t> - </a:t>
            </a:r>
            <a:r>
              <a:rPr lang="it-IT" sz="1600" i="1" dirty="0" err="1"/>
              <a:t>loce</a:t>
            </a:r>
            <a:endParaRPr lang="it-IT" sz="1600" i="1" dirty="0"/>
          </a:p>
          <a:p>
            <a:pPr marL="342900" indent="-342900" algn="just">
              <a:lnSpc>
                <a:spcPct val="180000"/>
              </a:lnSpc>
            </a:pPr>
            <a:r>
              <a:rPr lang="it-IT" sz="1600" i="1" dirty="0"/>
              <a:t>14. DISPERCEZIONE  DI/TRIGRAMMI		psi-</a:t>
            </a:r>
            <a:r>
              <a:rPr lang="it-IT" sz="1600" i="1" dirty="0" err="1"/>
              <a:t>pis</a:t>
            </a:r>
            <a:r>
              <a:rPr lang="it-IT" sz="1600" i="1" dirty="0"/>
              <a:t>, </a:t>
            </a:r>
            <a:r>
              <a:rPr lang="it-IT" sz="1600" i="1" dirty="0" err="1"/>
              <a:t>impr</a:t>
            </a:r>
            <a:r>
              <a:rPr lang="it-IT" sz="1600" i="1" dirty="0"/>
              <a:t>………</a:t>
            </a:r>
          </a:p>
          <a:p>
            <a:pPr marL="342900" indent="-342900" algn="just">
              <a:lnSpc>
                <a:spcPct val="180000"/>
              </a:lnSpc>
            </a:pPr>
            <a:r>
              <a:rPr lang="it-IT" sz="1600" i="1" dirty="0"/>
              <a:t>15. FRAMMENTAZIONE  SILLABICA		an-diamo, co-</a:t>
            </a:r>
            <a:r>
              <a:rPr lang="it-IT" sz="1600" i="1" dirty="0" err="1"/>
              <a:t>struire</a:t>
            </a:r>
            <a:endParaRPr lang="it-IT" sz="1600" i="1" dirty="0"/>
          </a:p>
          <a:p>
            <a:pPr marL="342900" indent="-342900" algn="just">
              <a:lnSpc>
                <a:spcPct val="180000"/>
              </a:lnSpc>
            </a:pPr>
            <a:r>
              <a:rPr lang="it-IT" sz="1600" i="1" dirty="0"/>
              <a:t>16. PERDURANTE  SILLABAZIONE</a:t>
            </a:r>
          </a:p>
          <a:p>
            <a:pPr marL="342900" indent="-342900" algn="just">
              <a:lnSpc>
                <a:spcPct val="180000"/>
              </a:lnSpc>
            </a:pPr>
            <a:r>
              <a:rPr lang="it-IT" sz="1600" i="1" dirty="0"/>
              <a:t>17. SOSTITUZIONE  PAROLE			susseguire - suggerire</a:t>
            </a:r>
          </a:p>
          <a:p>
            <a:pPr marL="342900" indent="-342900" algn="just">
              <a:lnSpc>
                <a:spcPct val="180000"/>
              </a:lnSpc>
            </a:pPr>
            <a:r>
              <a:rPr lang="it-IT" sz="1600" i="1" dirty="0"/>
              <a:t>18. PERDITA  DI  SENSO  NEL  CAMBIO  RIGA</a:t>
            </a:r>
          </a:p>
          <a:p>
            <a:pPr marL="342900" indent="-342900" algn="just">
              <a:lnSpc>
                <a:spcPct val="180000"/>
              </a:lnSpc>
            </a:pPr>
            <a:r>
              <a:rPr lang="it-IT" sz="1600" i="1" dirty="0"/>
              <a:t>19. LETTURA  ESITANTE, DISCONTINUA, ARITMICA,  LENTA</a:t>
            </a:r>
          </a:p>
          <a:p>
            <a:pPr marL="342900" indent="-342900" algn="just">
              <a:lnSpc>
                <a:spcPct val="180000"/>
              </a:lnSpc>
            </a:pPr>
            <a:r>
              <a:rPr lang="it-IT" sz="1600" i="1" dirty="0"/>
              <a:t>20. ERRORI  PLURIMI.</a:t>
            </a:r>
          </a:p>
        </p:txBody>
      </p:sp>
      <p:sp>
        <p:nvSpPr>
          <p:cNvPr id="74760" name="AutoShape 8"/>
          <p:cNvSpPr>
            <a:spLocks noChangeArrowheads="1"/>
          </p:cNvSpPr>
          <p:nvPr/>
        </p:nvSpPr>
        <p:spPr bwMode="auto">
          <a:xfrm>
            <a:off x="2400300" y="394806"/>
            <a:ext cx="4343400" cy="838200"/>
          </a:xfrm>
          <a:prstGeom prst="roundRect">
            <a:avLst>
              <a:gd name="adj" fmla="val 16667"/>
            </a:avLst>
          </a:prstGeom>
          <a:solidFill>
            <a:srgbClr val="FFFFFF"/>
          </a:solidFill>
          <a:ln w="9525">
            <a:solidFill>
              <a:schemeClr val="bg1"/>
            </a:solidFill>
            <a:round/>
            <a:headEnd/>
            <a:tailEnd/>
          </a:ln>
          <a:effectLst/>
          <a:extLst/>
        </p:spPr>
        <p:txBody>
          <a:bodyPr wrap="none" anchor="ctr"/>
          <a:lstStyle/>
          <a:p>
            <a:pPr algn="ctr">
              <a:lnSpc>
                <a:spcPct val="130000"/>
              </a:lnSpc>
            </a:pPr>
            <a:r>
              <a:rPr lang="it-IT" sz="2400" b="1" dirty="0">
                <a:solidFill>
                  <a:srgbClr val="FF0000"/>
                </a:solidFill>
              </a:rPr>
              <a:t>SINTOMI PRIMARI DELLA DISLESSIA</a:t>
            </a:r>
          </a:p>
        </p:txBody>
      </p:sp>
    </p:spTree>
    <p:extLst>
      <p:ext uri="{BB962C8B-B14F-4D97-AF65-F5344CB8AC3E}">
        <p14:creationId xmlns:p14="http://schemas.microsoft.com/office/powerpoint/2010/main" val="2724206454"/>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Rectangle 4"/>
          <p:cNvSpPr>
            <a:spLocks noChangeArrowheads="1"/>
          </p:cNvSpPr>
          <p:nvPr/>
        </p:nvSpPr>
        <p:spPr bwMode="auto">
          <a:xfrm>
            <a:off x="4478338" y="4989513"/>
            <a:ext cx="18415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lnSpc>
                <a:spcPct val="170000"/>
              </a:lnSpc>
            </a:pPr>
            <a:endParaRPr lang="it-IT" sz="1400">
              <a:solidFill>
                <a:schemeClr val="bg1"/>
              </a:solidFill>
            </a:endParaRPr>
          </a:p>
        </p:txBody>
      </p:sp>
      <p:sp>
        <p:nvSpPr>
          <p:cNvPr id="77831" name="AutoShape 7"/>
          <p:cNvSpPr>
            <a:spLocks noChangeArrowheads="1"/>
          </p:cNvSpPr>
          <p:nvPr/>
        </p:nvSpPr>
        <p:spPr bwMode="auto">
          <a:xfrm>
            <a:off x="1836048" y="271091"/>
            <a:ext cx="5977508" cy="914400"/>
          </a:xfrm>
          <a:prstGeom prst="roundRect">
            <a:avLst>
              <a:gd name="adj" fmla="val 16667"/>
            </a:avLst>
          </a:prstGeom>
          <a:solidFill>
            <a:srgbClr val="FFFFFF"/>
          </a:solidFill>
          <a:ln w="9525">
            <a:solidFill>
              <a:srgbClr val="FFFFFF"/>
            </a:solidFill>
            <a:round/>
            <a:headEnd/>
            <a:tailEnd/>
          </a:ln>
          <a:effectLst/>
          <a:extLst/>
        </p:spPr>
        <p:txBody>
          <a:bodyPr wrap="none" anchor="ctr"/>
          <a:lstStyle/>
          <a:p>
            <a:pPr algn="ctr"/>
            <a:endParaRPr lang="it-IT" sz="1800" i="1" dirty="0"/>
          </a:p>
          <a:p>
            <a:pPr algn="ctr"/>
            <a:r>
              <a:rPr lang="it-IT" sz="2400" b="1" i="1" dirty="0">
                <a:solidFill>
                  <a:srgbClr val="FF0000"/>
                </a:solidFill>
              </a:rPr>
              <a:t>SCALA   DI   LIVELLO   DELLA</a:t>
            </a:r>
          </a:p>
          <a:p>
            <a:pPr algn="ctr"/>
            <a:r>
              <a:rPr lang="it-IT" sz="2400" b="1" i="1" dirty="0">
                <a:solidFill>
                  <a:srgbClr val="FF0000"/>
                </a:solidFill>
              </a:rPr>
              <a:t>DISLESSIA</a:t>
            </a:r>
          </a:p>
          <a:p>
            <a:pPr algn="ctr">
              <a:lnSpc>
                <a:spcPct val="130000"/>
              </a:lnSpc>
            </a:pPr>
            <a:endParaRPr lang="it-IT" sz="1800" b="1" dirty="0"/>
          </a:p>
        </p:txBody>
      </p:sp>
      <p:sp>
        <p:nvSpPr>
          <p:cNvPr id="77832" name="AutoShape 8"/>
          <p:cNvSpPr>
            <a:spLocks noChangeArrowheads="1"/>
          </p:cNvSpPr>
          <p:nvPr/>
        </p:nvSpPr>
        <p:spPr bwMode="auto">
          <a:xfrm>
            <a:off x="323850" y="1185491"/>
            <a:ext cx="8496300" cy="5247983"/>
          </a:xfrm>
          <a:prstGeom prst="roundRect">
            <a:avLst>
              <a:gd name="adj" fmla="val 16667"/>
            </a:avLst>
          </a:prstGeom>
          <a:solidFill>
            <a:srgbClr val="FFFFFF"/>
          </a:solidFill>
          <a:ln w="9525">
            <a:solidFill>
              <a:schemeClr val="tx1"/>
            </a:solidFill>
            <a:round/>
            <a:headEnd/>
            <a:tailEnd/>
          </a:ln>
          <a:effectLst/>
          <a:extLst/>
        </p:spPr>
        <p:txBody>
          <a:bodyPr anchor="ctr"/>
          <a:lstStyle/>
          <a:p>
            <a:pPr marL="342900" indent="-342900" algn="just">
              <a:lnSpc>
                <a:spcPct val="80000"/>
              </a:lnSpc>
            </a:pPr>
            <a:endParaRPr lang="it-IT" sz="1600" b="1" i="1" dirty="0"/>
          </a:p>
          <a:p>
            <a:pPr marL="342900" indent="-342900" algn="just">
              <a:lnSpc>
                <a:spcPct val="80000"/>
              </a:lnSpc>
            </a:pPr>
            <a:endParaRPr lang="it-IT" sz="1600" b="1" i="1" dirty="0"/>
          </a:p>
          <a:p>
            <a:pPr marL="342900" indent="-342900" algn="just"/>
            <a:r>
              <a:rPr lang="it-IT" sz="1400" b="1" i="1" dirty="0"/>
              <a:t>LIEVE</a:t>
            </a:r>
          </a:p>
          <a:p>
            <a:pPr marL="342900" indent="-342900" algn="just"/>
            <a:r>
              <a:rPr lang="it-IT" sz="1400" dirty="0"/>
              <a:t>Lettura  con esitazioni ed inciampi, modesti errori, lieve disordine spazio-temporale, tendenza alla  lettura sub-vocale e/o alla predizione, sufficiente comprensione del testo, buona disponibilità al compito.</a:t>
            </a:r>
          </a:p>
          <a:p>
            <a:pPr marL="342900" indent="-342900" algn="just"/>
            <a:endParaRPr lang="it-IT" sz="1400" dirty="0"/>
          </a:p>
          <a:p>
            <a:pPr marL="342900" indent="-342900" algn="just"/>
            <a:r>
              <a:rPr lang="it-IT" sz="1400" b="1" i="1" dirty="0"/>
              <a:t>MEDIA</a:t>
            </a:r>
          </a:p>
          <a:p>
            <a:pPr marL="342900" indent="-342900" algn="just"/>
            <a:r>
              <a:rPr lang="it-IT" sz="1400" dirty="0"/>
              <a:t>Lettura lenta e con inciampi, sillabazione ed errori, sostituzioni, inversioni di lettere e di sillabe, perdita del punto </a:t>
            </a:r>
            <a:r>
              <a:rPr lang="it-IT" sz="1400" dirty="0" err="1"/>
              <a:t>nell</a:t>
            </a:r>
            <a:r>
              <a:rPr lang="ja-JP" altLang="it-IT" sz="1400" dirty="0">
                <a:latin typeface="Arial"/>
              </a:rPr>
              <a:t>’</a:t>
            </a:r>
            <a:r>
              <a:rPr lang="it-IT" sz="1400" dirty="0"/>
              <a:t>a-capo, disordini spazio-temporali, alternanza di predizioni ed interruzioni, possibile lettura sub-vocale, discontinua comprensione del testo, poca disponibilità al compito.</a:t>
            </a:r>
          </a:p>
          <a:p>
            <a:pPr marL="342900" indent="-342900" algn="just"/>
            <a:endParaRPr lang="it-IT" sz="1400" dirty="0"/>
          </a:p>
          <a:p>
            <a:pPr marL="342900" indent="-342900" algn="just"/>
            <a:r>
              <a:rPr lang="it-IT" sz="1400" b="1" i="1" dirty="0"/>
              <a:t>GRAVE</a:t>
            </a:r>
          </a:p>
          <a:p>
            <a:pPr marL="342900" indent="-342900" algn="just"/>
            <a:r>
              <a:rPr lang="it-IT" sz="1400" dirty="0"/>
              <a:t>Lettura con interruzioni e blocchi, perdurante sillabazione, frequenti errori, smarrimenti di senso, netti disordini spazio-temporali, scarsa comprensione del testo, fuga dal compito.</a:t>
            </a:r>
          </a:p>
          <a:p>
            <a:pPr marL="342900" indent="-342900" algn="just"/>
            <a:endParaRPr lang="it-IT" sz="1400" dirty="0"/>
          </a:p>
          <a:p>
            <a:pPr marL="342900" indent="-342900" algn="just"/>
            <a:r>
              <a:rPr lang="it-IT" sz="1400" b="1" i="1" dirty="0"/>
              <a:t>RADICALE</a:t>
            </a:r>
          </a:p>
          <a:p>
            <a:pPr marL="342900" indent="-342900" algn="just"/>
            <a:r>
              <a:rPr lang="it-IT" sz="1400" dirty="0"/>
              <a:t>Lettura costantemente contratta, sillabazione totale, errori globali, assenza di predizione, gravi disordini spazio-temporali, scarsa comprensione del testo, fuga dal compito.</a:t>
            </a:r>
          </a:p>
          <a:p>
            <a:pPr marL="342900" indent="-342900" algn="just"/>
            <a:endParaRPr lang="it-IT" sz="1400" dirty="0"/>
          </a:p>
          <a:p>
            <a:pPr marL="342900" indent="-342900" algn="just"/>
            <a:r>
              <a:rPr lang="it-IT" sz="1400" b="1" i="1" dirty="0"/>
              <a:t>NON  APPREZZABILE</a:t>
            </a:r>
          </a:p>
          <a:p>
            <a:pPr marL="342900" indent="-342900" algn="just"/>
            <a:r>
              <a:rPr lang="it-IT" sz="1400" dirty="0"/>
              <a:t>Rifiuto del compito, assenza di lettura</a:t>
            </a:r>
            <a:r>
              <a:rPr lang="it-IT" sz="1400" i="1" dirty="0"/>
              <a:t>.</a:t>
            </a:r>
          </a:p>
          <a:p>
            <a:pPr marL="342900" indent="-342900" algn="just">
              <a:lnSpc>
                <a:spcPct val="80000"/>
              </a:lnSpc>
            </a:pPr>
            <a:r>
              <a:rPr lang="it-IT" sz="1600" i="1" dirty="0"/>
              <a:t/>
            </a:r>
            <a:br>
              <a:rPr lang="it-IT" sz="1600" i="1" dirty="0"/>
            </a:br>
            <a:endParaRPr lang="it-IT" sz="1600" i="1" dirty="0"/>
          </a:p>
        </p:txBody>
      </p:sp>
    </p:spTree>
    <p:extLst>
      <p:ext uri="{BB962C8B-B14F-4D97-AF65-F5344CB8AC3E}">
        <p14:creationId xmlns:p14="http://schemas.microsoft.com/office/powerpoint/2010/main" val="209252880"/>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4" name="Rectangle 4"/>
          <p:cNvSpPr>
            <a:spLocks noChangeArrowheads="1"/>
          </p:cNvSpPr>
          <p:nvPr/>
        </p:nvSpPr>
        <p:spPr bwMode="auto">
          <a:xfrm>
            <a:off x="4478338" y="4989513"/>
            <a:ext cx="18415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lnSpc>
                <a:spcPct val="170000"/>
              </a:lnSpc>
            </a:pPr>
            <a:endParaRPr lang="it-IT" sz="1400">
              <a:solidFill>
                <a:schemeClr val="bg1"/>
              </a:solidFill>
            </a:endParaRPr>
          </a:p>
        </p:txBody>
      </p:sp>
      <p:sp>
        <p:nvSpPr>
          <p:cNvPr id="81925" name="Text Box 5"/>
          <p:cNvSpPr txBox="1">
            <a:spLocks noChangeArrowheads="1"/>
          </p:cNvSpPr>
          <p:nvPr/>
        </p:nvSpPr>
        <p:spPr bwMode="auto">
          <a:xfrm>
            <a:off x="6096000" y="6324600"/>
            <a:ext cx="2819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it-IT" sz="1800">
              <a:latin typeface="Arial" charset="0"/>
            </a:endParaRPr>
          </a:p>
        </p:txBody>
      </p:sp>
      <p:sp>
        <p:nvSpPr>
          <p:cNvPr id="81927" name="AutoShape 7"/>
          <p:cNvSpPr>
            <a:spLocks noChangeArrowheads="1"/>
          </p:cNvSpPr>
          <p:nvPr/>
        </p:nvSpPr>
        <p:spPr bwMode="auto">
          <a:xfrm>
            <a:off x="323850" y="1447800"/>
            <a:ext cx="8496300" cy="4800600"/>
          </a:xfrm>
          <a:prstGeom prst="roundRect">
            <a:avLst>
              <a:gd name="adj" fmla="val 16667"/>
            </a:avLst>
          </a:prstGeom>
          <a:solidFill>
            <a:srgbClr val="FFFFFF"/>
          </a:solidFill>
          <a:ln w="9525">
            <a:solidFill>
              <a:schemeClr val="tx1"/>
            </a:solidFill>
            <a:round/>
            <a:headEnd/>
            <a:tailEnd/>
          </a:ln>
          <a:effectLst/>
          <a:extLst/>
        </p:spPr>
        <p:txBody>
          <a:bodyPr wrap="none" anchor="ctr"/>
          <a:lstStyle/>
          <a:p>
            <a:pPr marL="342900" indent="-342900" algn="just"/>
            <a:r>
              <a:rPr lang="it-IT" sz="1600" i="1" dirty="0"/>
              <a:t>1. TRATTO GRAFICO IRREGOLARE dimensione, spessore, ritmo, chiusura, spazio</a:t>
            </a:r>
          </a:p>
          <a:p>
            <a:pPr marL="342900" indent="-342900" algn="just"/>
            <a:r>
              <a:rPr lang="it-IT" sz="1600" i="1" dirty="0"/>
              <a:t>2. ELISIONE   SILLABE  FINALI</a:t>
            </a:r>
          </a:p>
          <a:p>
            <a:pPr marL="342900" indent="-342900" algn="just"/>
            <a:r>
              <a:rPr lang="it-IT" sz="1600" i="1" dirty="0"/>
              <a:t>3. LETTERE   SLEGATE			</a:t>
            </a:r>
            <a:r>
              <a:rPr lang="it-IT" sz="1600" b="1" i="1" dirty="0" err="1"/>
              <a:t>ca</a:t>
            </a:r>
            <a:r>
              <a:rPr lang="it-IT" sz="1600" b="1" i="1" dirty="0"/>
              <a:t> </a:t>
            </a:r>
            <a:r>
              <a:rPr lang="it-IT" sz="1600" b="1" i="1" dirty="0" err="1"/>
              <a:t>vall</a:t>
            </a:r>
            <a:r>
              <a:rPr lang="it-IT" sz="1600" b="1" i="1" dirty="0"/>
              <a:t> o</a:t>
            </a:r>
            <a:endParaRPr lang="it-IT" sz="1600" i="1" dirty="0"/>
          </a:p>
          <a:p>
            <a:pPr marL="342900" indent="-342900" algn="just"/>
            <a:r>
              <a:rPr lang="it-IT" sz="1600" i="1" dirty="0"/>
              <a:t>4. SPECULARITA'   GRAFEMI		</a:t>
            </a:r>
          </a:p>
          <a:p>
            <a:pPr marL="342900" indent="-342900" algn="just"/>
            <a:r>
              <a:rPr lang="it-IT" sz="1600" i="1" dirty="0"/>
              <a:t>5. GRAFIA   DISCONTINUA	riprese grafiche,  ritocchi</a:t>
            </a:r>
          </a:p>
          <a:p>
            <a:pPr marL="342900" indent="-342900" algn="just"/>
            <a:r>
              <a:rPr lang="it-IT" sz="1600" i="1" dirty="0"/>
              <a:t>6. MANCATA   CHIUSURA   FORME</a:t>
            </a:r>
          </a:p>
          <a:p>
            <a:pPr marL="342900" indent="-342900" algn="just"/>
            <a:r>
              <a:rPr lang="it-IT" sz="1600" i="1" dirty="0"/>
              <a:t>7. SOSTITUZIONE  DI  GRAFEMI</a:t>
            </a:r>
          </a:p>
          <a:p>
            <a:pPr marL="342900" indent="-342900" algn="just"/>
            <a:r>
              <a:rPr lang="it-IT" sz="1600" i="1" dirty="0"/>
              <a:t>- consonanti  sonore: b/</a:t>
            </a:r>
            <a:r>
              <a:rPr lang="it-IT" sz="1600" i="1" dirty="0" err="1"/>
              <a:t>p</a:t>
            </a:r>
            <a:r>
              <a:rPr lang="it-IT" sz="1600" i="1" dirty="0"/>
              <a:t>, d/t, g/c, v/</a:t>
            </a:r>
            <a:r>
              <a:rPr lang="it-IT" sz="1600" i="1" dirty="0" err="1"/>
              <a:t>f</a:t>
            </a:r>
            <a:r>
              <a:rPr lang="it-IT" sz="1600" i="1" dirty="0"/>
              <a:t>, </a:t>
            </a:r>
            <a:r>
              <a:rPr lang="it-IT" sz="1600" i="1" dirty="0" err="1"/>
              <a:t>s</a:t>
            </a:r>
            <a:r>
              <a:rPr lang="it-IT" sz="1600" i="1" dirty="0"/>
              <a:t> sonora/</a:t>
            </a:r>
            <a:r>
              <a:rPr lang="it-IT" sz="1600" i="1" dirty="0" err="1"/>
              <a:t>s</a:t>
            </a:r>
            <a:r>
              <a:rPr lang="it-IT" sz="1600" i="1" dirty="0"/>
              <a:t> sorda</a:t>
            </a:r>
          </a:p>
          <a:p>
            <a:pPr marL="342900" indent="-342900" algn="just"/>
            <a:r>
              <a:rPr lang="it-IT" sz="1600" i="1" dirty="0"/>
              <a:t>- sostituzione  di  grafemi  simili:   m/</a:t>
            </a:r>
            <a:r>
              <a:rPr lang="it-IT" sz="1600" i="1" dirty="0" err="1"/>
              <a:t>n</a:t>
            </a:r>
            <a:r>
              <a:rPr lang="it-IT" sz="1600" i="1" dirty="0"/>
              <a:t>,   u/</a:t>
            </a:r>
            <a:r>
              <a:rPr lang="it-IT" sz="1600" i="1" dirty="0" err="1"/>
              <a:t>n</a:t>
            </a:r>
            <a:r>
              <a:rPr lang="it-IT" sz="1600" i="1" dirty="0"/>
              <a:t>,    a/o,     e/c</a:t>
            </a:r>
          </a:p>
          <a:p>
            <a:pPr marL="342900" indent="-342900" algn="just"/>
            <a:r>
              <a:rPr lang="it-IT" sz="1600" i="1" dirty="0"/>
              <a:t>- inversione  coppie  fonemi  opposti: </a:t>
            </a:r>
            <a:r>
              <a:rPr lang="it-IT" sz="1600" i="1" dirty="0" err="1"/>
              <a:t>p</a:t>
            </a:r>
            <a:r>
              <a:rPr lang="it-IT" sz="1600" i="1" dirty="0"/>
              <a:t>/b,  t/d,  </a:t>
            </a:r>
            <a:r>
              <a:rPr lang="it-IT" sz="1600" i="1" dirty="0" err="1"/>
              <a:t>f</a:t>
            </a:r>
            <a:r>
              <a:rPr lang="it-IT" sz="1600" i="1" dirty="0"/>
              <a:t>/v,  m/</a:t>
            </a:r>
            <a:r>
              <a:rPr lang="it-IT" sz="1600" i="1" dirty="0" err="1"/>
              <a:t>n</a:t>
            </a:r>
            <a:r>
              <a:rPr lang="it-IT" sz="1600" i="1" dirty="0"/>
              <a:t>,  </a:t>
            </a:r>
            <a:r>
              <a:rPr lang="it-IT" sz="1600" i="1" dirty="0" err="1"/>
              <a:t>s</a:t>
            </a:r>
            <a:r>
              <a:rPr lang="it-IT" sz="1600" i="1" dirty="0"/>
              <a:t>/</a:t>
            </a:r>
            <a:r>
              <a:rPr lang="it-IT" sz="1600" i="1" dirty="0" err="1"/>
              <a:t>z</a:t>
            </a:r>
            <a:r>
              <a:rPr lang="it-IT" sz="1600" i="1" dirty="0"/>
              <a:t>,  l/</a:t>
            </a:r>
            <a:r>
              <a:rPr lang="it-IT" sz="1600" i="1" dirty="0" err="1"/>
              <a:t>r</a:t>
            </a:r>
            <a:r>
              <a:rPr lang="it-IT" sz="1600" i="1" dirty="0"/>
              <a:t>,  c/k                           </a:t>
            </a:r>
          </a:p>
          <a:p>
            <a:pPr marL="342900" indent="-342900" algn="just"/>
            <a:r>
              <a:rPr lang="it-IT" sz="1600" i="1" dirty="0"/>
              <a:t>8. INCOMPLETEZZE			m/</a:t>
            </a:r>
            <a:r>
              <a:rPr lang="it-IT" sz="1600" i="1" dirty="0" err="1"/>
              <a:t>n</a:t>
            </a:r>
            <a:endParaRPr lang="it-IT" sz="1600" i="1" dirty="0"/>
          </a:p>
          <a:p>
            <a:pPr marL="342900" indent="-342900" algn="just"/>
            <a:r>
              <a:rPr lang="it-IT" sz="1600" i="1" dirty="0"/>
              <a:t>9. SEMPLIFICAZIONE  DI   GRAFIE	star/sa…..sta……</a:t>
            </a:r>
            <a:r>
              <a:rPr lang="it-IT" sz="1600" i="1" dirty="0" err="1"/>
              <a:t>ta</a:t>
            </a:r>
            <a:endParaRPr lang="it-IT" sz="1600" i="1" dirty="0"/>
          </a:p>
          <a:p>
            <a:pPr marL="342900" indent="-342900" algn="just"/>
            <a:r>
              <a:rPr lang="it-IT" sz="1600" i="1" dirty="0"/>
              <a:t>10. CADUTA  DI  CONSONANTE Roberto-</a:t>
            </a:r>
            <a:r>
              <a:rPr lang="it-IT" sz="1600" i="1" dirty="0" err="1"/>
              <a:t>Robeto</a:t>
            </a:r>
            <a:r>
              <a:rPr lang="it-IT" sz="1600" i="1" dirty="0"/>
              <a:t>, volpe-vope</a:t>
            </a:r>
          </a:p>
          <a:p>
            <a:pPr marL="342900" indent="-342900" algn="just"/>
            <a:r>
              <a:rPr lang="it-IT" sz="1600" i="1" dirty="0"/>
              <a:t>11.OMISSIONE  DI  LETTERE</a:t>
            </a:r>
          </a:p>
          <a:p>
            <a:pPr marL="342900" indent="-342900" algn="just"/>
            <a:r>
              <a:rPr lang="it-IT" sz="1600" i="1" dirty="0"/>
              <a:t>12. INVERSIONE  ORDINE  GRAFEMI  </a:t>
            </a:r>
            <a:r>
              <a:rPr lang="it-IT" sz="1600" i="1" dirty="0" err="1"/>
              <a:t>pra</a:t>
            </a:r>
            <a:r>
              <a:rPr lang="it-IT" sz="1600" i="1" dirty="0"/>
              <a:t>-par, psi-</a:t>
            </a:r>
            <a:r>
              <a:rPr lang="it-IT" sz="1600" i="1" dirty="0" err="1"/>
              <a:t>pis</a:t>
            </a:r>
            <a:endParaRPr lang="it-IT" sz="1600" i="1" dirty="0"/>
          </a:p>
          <a:p>
            <a:pPr marL="342900" indent="-342900" algn="just"/>
            <a:r>
              <a:rPr lang="it-IT" sz="1600" i="1" dirty="0"/>
              <a:t>13. UNIONE   DI   PAROLE		</a:t>
            </a:r>
            <a:r>
              <a:rPr lang="it-IT" sz="1600" b="1" i="1" dirty="0" err="1"/>
              <a:t>setivedo</a:t>
            </a:r>
            <a:endParaRPr lang="it-IT" sz="1600" i="1" dirty="0"/>
          </a:p>
          <a:p>
            <a:pPr marL="342900" indent="-342900" algn="just"/>
            <a:r>
              <a:rPr lang="it-IT" sz="1600" i="1" dirty="0"/>
              <a:t>14.SINTOMI  PLURIMI</a:t>
            </a:r>
          </a:p>
        </p:txBody>
      </p:sp>
      <p:sp>
        <p:nvSpPr>
          <p:cNvPr id="81928" name="AutoShape 8"/>
          <p:cNvSpPr>
            <a:spLocks noChangeArrowheads="1"/>
          </p:cNvSpPr>
          <p:nvPr/>
        </p:nvSpPr>
        <p:spPr bwMode="auto">
          <a:xfrm>
            <a:off x="2015511" y="304800"/>
            <a:ext cx="4613889" cy="990600"/>
          </a:xfrm>
          <a:prstGeom prst="roundRect">
            <a:avLst>
              <a:gd name="adj" fmla="val 16667"/>
            </a:avLst>
          </a:prstGeom>
          <a:solidFill>
            <a:srgbClr val="FFFFFF"/>
          </a:solidFill>
          <a:ln w="9525">
            <a:solidFill>
              <a:schemeClr val="bg1"/>
            </a:solidFill>
            <a:round/>
            <a:headEnd/>
            <a:tailEnd/>
          </a:ln>
          <a:effectLst/>
          <a:extLst/>
        </p:spPr>
        <p:txBody>
          <a:bodyPr wrap="none" anchor="ctr"/>
          <a:lstStyle/>
          <a:p>
            <a:pPr algn="ctr">
              <a:lnSpc>
                <a:spcPct val="130000"/>
              </a:lnSpc>
            </a:pPr>
            <a:r>
              <a:rPr lang="it-IT" sz="2400" b="1" dirty="0">
                <a:solidFill>
                  <a:srgbClr val="FF0000"/>
                </a:solidFill>
              </a:rPr>
              <a:t>SINTOMI PRIMARI DELLA DISGRAFIA</a:t>
            </a:r>
          </a:p>
        </p:txBody>
      </p:sp>
    </p:spTree>
    <p:extLst>
      <p:ext uri="{BB962C8B-B14F-4D97-AF65-F5344CB8AC3E}">
        <p14:creationId xmlns:p14="http://schemas.microsoft.com/office/powerpoint/2010/main" val="1505117915"/>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Rectangle 4"/>
          <p:cNvSpPr>
            <a:spLocks noChangeArrowheads="1"/>
          </p:cNvSpPr>
          <p:nvPr/>
        </p:nvSpPr>
        <p:spPr bwMode="auto">
          <a:xfrm>
            <a:off x="4478338" y="4989513"/>
            <a:ext cx="18415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lnSpc>
                <a:spcPct val="170000"/>
              </a:lnSpc>
            </a:pPr>
            <a:endParaRPr lang="it-IT" sz="1400">
              <a:solidFill>
                <a:schemeClr val="bg1"/>
              </a:solidFill>
            </a:endParaRPr>
          </a:p>
        </p:txBody>
      </p:sp>
      <p:sp>
        <p:nvSpPr>
          <p:cNvPr id="82951" name="AutoShape 7"/>
          <p:cNvSpPr>
            <a:spLocks noChangeArrowheads="1"/>
          </p:cNvSpPr>
          <p:nvPr/>
        </p:nvSpPr>
        <p:spPr bwMode="auto">
          <a:xfrm>
            <a:off x="323850" y="1219200"/>
            <a:ext cx="8496300" cy="5029200"/>
          </a:xfrm>
          <a:prstGeom prst="roundRect">
            <a:avLst>
              <a:gd name="adj" fmla="val 16667"/>
            </a:avLst>
          </a:prstGeom>
          <a:solidFill>
            <a:srgbClr val="FFFFFF"/>
          </a:solidFill>
          <a:ln w="9525">
            <a:solidFill>
              <a:schemeClr val="tx1"/>
            </a:solidFill>
            <a:round/>
            <a:headEnd/>
            <a:tailEnd/>
          </a:ln>
          <a:effectLst/>
          <a:extLst/>
        </p:spPr>
        <p:txBody>
          <a:bodyPr wrap="none" anchor="ctr"/>
          <a:lstStyle/>
          <a:p>
            <a:pPr marL="342900" indent="-342900" algn="just">
              <a:lnSpc>
                <a:spcPct val="90000"/>
              </a:lnSpc>
            </a:pPr>
            <a:endParaRPr lang="it-IT" sz="1600" i="1"/>
          </a:p>
        </p:txBody>
      </p:sp>
      <p:sp>
        <p:nvSpPr>
          <p:cNvPr id="82952" name="AutoShape 8"/>
          <p:cNvSpPr>
            <a:spLocks noChangeArrowheads="1"/>
          </p:cNvSpPr>
          <p:nvPr/>
        </p:nvSpPr>
        <p:spPr bwMode="auto">
          <a:xfrm>
            <a:off x="3281834" y="304800"/>
            <a:ext cx="3390900" cy="762000"/>
          </a:xfrm>
          <a:prstGeom prst="roundRect">
            <a:avLst>
              <a:gd name="adj" fmla="val 16667"/>
            </a:avLst>
          </a:prstGeom>
          <a:solidFill>
            <a:srgbClr val="FFFFFF"/>
          </a:solidFill>
          <a:ln w="9525">
            <a:solidFill>
              <a:schemeClr val="bg1"/>
            </a:solidFill>
            <a:round/>
            <a:headEnd/>
            <a:tailEnd/>
          </a:ln>
          <a:effectLst/>
          <a:extLst/>
        </p:spPr>
        <p:txBody>
          <a:bodyPr wrap="none" anchor="ctr"/>
          <a:lstStyle/>
          <a:p>
            <a:pPr algn="ctr">
              <a:lnSpc>
                <a:spcPct val="130000"/>
              </a:lnSpc>
            </a:pPr>
            <a:r>
              <a:rPr lang="it-IT" sz="1800" b="1" dirty="0"/>
              <a:t>ALCUNI ESEMPI</a:t>
            </a:r>
          </a:p>
        </p:txBody>
      </p:sp>
      <p:pic>
        <p:nvPicPr>
          <p:cNvPr id="82953" name="Picture 9" descr="img0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447800"/>
            <a:ext cx="3559175" cy="46672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2954" name="Picture 10" descr="img0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981200"/>
            <a:ext cx="3733800" cy="8810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2955" name="Picture 11" descr="img0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581400"/>
            <a:ext cx="3910013" cy="1828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9755188"/>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6" name="Rectangle 4"/>
          <p:cNvSpPr>
            <a:spLocks noChangeArrowheads="1"/>
          </p:cNvSpPr>
          <p:nvPr/>
        </p:nvSpPr>
        <p:spPr bwMode="auto">
          <a:xfrm>
            <a:off x="4478338" y="4989513"/>
            <a:ext cx="18415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lnSpc>
                <a:spcPct val="170000"/>
              </a:lnSpc>
            </a:pPr>
            <a:endParaRPr lang="it-IT" sz="1400">
              <a:solidFill>
                <a:schemeClr val="bg1"/>
              </a:solidFill>
            </a:endParaRPr>
          </a:p>
        </p:txBody>
      </p:sp>
      <p:sp>
        <p:nvSpPr>
          <p:cNvPr id="84997" name="Text Box 5"/>
          <p:cNvSpPr txBox="1">
            <a:spLocks noChangeArrowheads="1"/>
          </p:cNvSpPr>
          <p:nvPr/>
        </p:nvSpPr>
        <p:spPr bwMode="auto">
          <a:xfrm>
            <a:off x="6096000" y="6324600"/>
            <a:ext cx="2819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it-IT" sz="1800">
              <a:latin typeface="Arial" charset="0"/>
            </a:endParaRPr>
          </a:p>
        </p:txBody>
      </p:sp>
      <p:sp>
        <p:nvSpPr>
          <p:cNvPr id="84999" name="AutoShape 7"/>
          <p:cNvSpPr>
            <a:spLocks noChangeArrowheads="1"/>
          </p:cNvSpPr>
          <p:nvPr/>
        </p:nvSpPr>
        <p:spPr bwMode="auto">
          <a:xfrm>
            <a:off x="323850" y="1219200"/>
            <a:ext cx="8496300" cy="5029200"/>
          </a:xfrm>
          <a:prstGeom prst="roundRect">
            <a:avLst>
              <a:gd name="adj" fmla="val 16667"/>
            </a:avLst>
          </a:prstGeom>
          <a:solidFill>
            <a:srgbClr val="FFFFFF"/>
          </a:solidFill>
          <a:ln w="9525">
            <a:solidFill>
              <a:schemeClr val="tx1"/>
            </a:solidFill>
            <a:round/>
            <a:headEnd/>
            <a:tailEnd/>
          </a:ln>
          <a:effectLst/>
          <a:extLst/>
        </p:spPr>
        <p:txBody>
          <a:bodyPr wrap="none" anchor="ctr"/>
          <a:lstStyle/>
          <a:p>
            <a:pPr marL="342900" indent="-342900" algn="just">
              <a:lnSpc>
                <a:spcPct val="90000"/>
              </a:lnSpc>
            </a:pPr>
            <a:endParaRPr lang="it-IT" sz="1600" i="1"/>
          </a:p>
        </p:txBody>
      </p:sp>
      <p:sp>
        <p:nvSpPr>
          <p:cNvPr id="85000" name="AutoShape 8"/>
          <p:cNvSpPr>
            <a:spLocks noChangeArrowheads="1"/>
          </p:cNvSpPr>
          <p:nvPr/>
        </p:nvSpPr>
        <p:spPr bwMode="auto">
          <a:xfrm>
            <a:off x="2857500" y="304800"/>
            <a:ext cx="3390900" cy="762000"/>
          </a:xfrm>
          <a:prstGeom prst="roundRect">
            <a:avLst>
              <a:gd name="adj" fmla="val 16667"/>
            </a:avLst>
          </a:prstGeom>
          <a:solidFill>
            <a:srgbClr val="FFFFFF"/>
          </a:solidFill>
          <a:ln w="9525">
            <a:solidFill>
              <a:schemeClr val="bg1"/>
            </a:solidFill>
            <a:round/>
            <a:headEnd/>
            <a:tailEnd/>
          </a:ln>
          <a:effectLst/>
          <a:extLst/>
        </p:spPr>
        <p:txBody>
          <a:bodyPr wrap="none" anchor="ctr"/>
          <a:lstStyle/>
          <a:p>
            <a:pPr algn="ctr">
              <a:lnSpc>
                <a:spcPct val="130000"/>
              </a:lnSpc>
            </a:pPr>
            <a:r>
              <a:rPr lang="it-IT" sz="1800" b="1" dirty="0"/>
              <a:t>ALCUNI ESEMPI</a:t>
            </a:r>
          </a:p>
        </p:txBody>
      </p:sp>
      <p:pic>
        <p:nvPicPr>
          <p:cNvPr id="85004"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447800"/>
            <a:ext cx="7315200" cy="46482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839756337"/>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6" name="Rectangle 4"/>
          <p:cNvSpPr>
            <a:spLocks noChangeArrowheads="1"/>
          </p:cNvSpPr>
          <p:nvPr/>
        </p:nvSpPr>
        <p:spPr bwMode="auto">
          <a:xfrm>
            <a:off x="4478338" y="4989513"/>
            <a:ext cx="18415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lnSpc>
                <a:spcPct val="170000"/>
              </a:lnSpc>
            </a:pPr>
            <a:endParaRPr lang="it-IT" sz="1400">
              <a:solidFill>
                <a:schemeClr val="bg1"/>
              </a:solidFill>
            </a:endParaRPr>
          </a:p>
        </p:txBody>
      </p:sp>
      <p:sp>
        <p:nvSpPr>
          <p:cNvPr id="84997" name="Text Box 5"/>
          <p:cNvSpPr txBox="1">
            <a:spLocks noChangeArrowheads="1"/>
          </p:cNvSpPr>
          <p:nvPr/>
        </p:nvSpPr>
        <p:spPr bwMode="auto">
          <a:xfrm>
            <a:off x="6096000" y="6324600"/>
            <a:ext cx="2819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it-IT" sz="1800">
              <a:latin typeface="Arial" charset="0"/>
            </a:endParaRPr>
          </a:p>
        </p:txBody>
      </p:sp>
      <p:sp>
        <p:nvSpPr>
          <p:cNvPr id="84999" name="AutoShape 7"/>
          <p:cNvSpPr>
            <a:spLocks noChangeArrowheads="1"/>
          </p:cNvSpPr>
          <p:nvPr/>
        </p:nvSpPr>
        <p:spPr bwMode="auto">
          <a:xfrm>
            <a:off x="323850" y="1219200"/>
            <a:ext cx="8496300" cy="5029200"/>
          </a:xfrm>
          <a:prstGeom prst="roundRect">
            <a:avLst>
              <a:gd name="adj" fmla="val 16667"/>
            </a:avLst>
          </a:prstGeom>
          <a:solidFill>
            <a:srgbClr val="FFFFFF"/>
          </a:solidFill>
          <a:ln w="9525">
            <a:solidFill>
              <a:schemeClr val="tx1"/>
            </a:solidFill>
            <a:round/>
            <a:headEnd/>
            <a:tailEnd/>
          </a:ln>
          <a:effectLst/>
          <a:extLst/>
        </p:spPr>
        <p:txBody>
          <a:bodyPr wrap="none" anchor="ctr"/>
          <a:lstStyle/>
          <a:p>
            <a:pPr marL="342900" indent="-342900" algn="just">
              <a:lnSpc>
                <a:spcPct val="90000"/>
              </a:lnSpc>
            </a:pPr>
            <a:endParaRPr lang="it-IT" sz="1600" i="1"/>
          </a:p>
        </p:txBody>
      </p:sp>
      <p:sp>
        <p:nvSpPr>
          <p:cNvPr id="85000" name="AutoShape 8"/>
          <p:cNvSpPr>
            <a:spLocks noChangeArrowheads="1"/>
          </p:cNvSpPr>
          <p:nvPr/>
        </p:nvSpPr>
        <p:spPr bwMode="auto">
          <a:xfrm>
            <a:off x="2857500" y="304800"/>
            <a:ext cx="3390900" cy="762000"/>
          </a:xfrm>
          <a:prstGeom prst="roundRect">
            <a:avLst>
              <a:gd name="adj" fmla="val 16667"/>
            </a:avLst>
          </a:prstGeom>
          <a:solidFill>
            <a:srgbClr val="FFFFFF"/>
          </a:solidFill>
          <a:ln w="9525">
            <a:solidFill>
              <a:schemeClr val="bg1"/>
            </a:solidFill>
            <a:round/>
            <a:headEnd/>
            <a:tailEnd/>
          </a:ln>
          <a:effectLst/>
          <a:extLst/>
        </p:spPr>
        <p:txBody>
          <a:bodyPr wrap="none" anchor="ctr"/>
          <a:lstStyle/>
          <a:p>
            <a:pPr algn="ctr">
              <a:lnSpc>
                <a:spcPct val="130000"/>
              </a:lnSpc>
            </a:pPr>
            <a:r>
              <a:rPr lang="it-IT" sz="1800" b="1" dirty="0"/>
              <a:t>ALCUNI ESEMPI</a:t>
            </a:r>
          </a:p>
        </p:txBody>
      </p:sp>
      <p:pic>
        <p:nvPicPr>
          <p:cNvPr id="85004"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447800"/>
            <a:ext cx="7315200" cy="46482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839756337"/>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Rectangle 4"/>
          <p:cNvSpPr>
            <a:spLocks noChangeArrowheads="1"/>
          </p:cNvSpPr>
          <p:nvPr/>
        </p:nvSpPr>
        <p:spPr bwMode="auto">
          <a:xfrm>
            <a:off x="4478338" y="4989513"/>
            <a:ext cx="18415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lnSpc>
                <a:spcPct val="170000"/>
              </a:lnSpc>
            </a:pPr>
            <a:endParaRPr lang="it-IT" sz="1400">
              <a:solidFill>
                <a:schemeClr val="bg1"/>
              </a:solidFill>
            </a:endParaRPr>
          </a:p>
        </p:txBody>
      </p:sp>
      <p:sp>
        <p:nvSpPr>
          <p:cNvPr id="80901" name="Text Box 5"/>
          <p:cNvSpPr txBox="1">
            <a:spLocks noChangeArrowheads="1"/>
          </p:cNvSpPr>
          <p:nvPr/>
        </p:nvSpPr>
        <p:spPr bwMode="auto">
          <a:xfrm>
            <a:off x="6096000" y="6324600"/>
            <a:ext cx="2819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it-IT" sz="1800">
              <a:latin typeface="Arial" charset="0"/>
            </a:endParaRPr>
          </a:p>
        </p:txBody>
      </p:sp>
      <p:sp>
        <p:nvSpPr>
          <p:cNvPr id="80903" name="AutoShape 7"/>
          <p:cNvSpPr>
            <a:spLocks noChangeArrowheads="1"/>
          </p:cNvSpPr>
          <p:nvPr/>
        </p:nvSpPr>
        <p:spPr bwMode="auto">
          <a:xfrm>
            <a:off x="2305050" y="228600"/>
            <a:ext cx="4533900" cy="914400"/>
          </a:xfrm>
          <a:prstGeom prst="roundRect">
            <a:avLst>
              <a:gd name="adj" fmla="val 16667"/>
            </a:avLst>
          </a:prstGeom>
          <a:solidFill>
            <a:srgbClr val="FFFFFF"/>
          </a:solidFill>
          <a:ln w="9525">
            <a:solidFill>
              <a:schemeClr val="bg1"/>
            </a:solidFill>
            <a:round/>
            <a:headEnd/>
            <a:tailEnd/>
          </a:ln>
          <a:effectLst/>
          <a:extLst/>
        </p:spPr>
        <p:txBody>
          <a:bodyPr wrap="none" anchor="ctr"/>
          <a:lstStyle/>
          <a:p>
            <a:pPr algn="ctr"/>
            <a:endParaRPr lang="it-IT" sz="1800" i="1" dirty="0"/>
          </a:p>
          <a:p>
            <a:pPr algn="ctr"/>
            <a:r>
              <a:rPr lang="it-IT" sz="2400" b="1" i="1" dirty="0">
                <a:solidFill>
                  <a:srgbClr val="FF0000"/>
                </a:solidFill>
              </a:rPr>
              <a:t>SCALA   DI   LIVELLO   DELLA</a:t>
            </a:r>
          </a:p>
          <a:p>
            <a:pPr algn="ctr"/>
            <a:r>
              <a:rPr lang="it-IT" sz="2400" b="1" i="1" dirty="0">
                <a:solidFill>
                  <a:srgbClr val="FF0000"/>
                </a:solidFill>
              </a:rPr>
              <a:t>DISORTOGRAFIA</a:t>
            </a:r>
          </a:p>
        </p:txBody>
      </p:sp>
      <p:sp>
        <p:nvSpPr>
          <p:cNvPr id="80904" name="AutoShape 8"/>
          <p:cNvSpPr>
            <a:spLocks noChangeArrowheads="1"/>
          </p:cNvSpPr>
          <p:nvPr/>
        </p:nvSpPr>
        <p:spPr bwMode="auto">
          <a:xfrm>
            <a:off x="323850" y="1143000"/>
            <a:ext cx="8496300" cy="5373308"/>
          </a:xfrm>
          <a:prstGeom prst="roundRect">
            <a:avLst>
              <a:gd name="adj" fmla="val 16667"/>
            </a:avLst>
          </a:prstGeom>
          <a:solidFill>
            <a:srgbClr val="FFFFFF"/>
          </a:solidFill>
          <a:ln w="9525">
            <a:solidFill>
              <a:schemeClr val="tx1"/>
            </a:solidFill>
            <a:round/>
            <a:headEnd/>
            <a:tailEnd/>
          </a:ln>
          <a:effectLst/>
          <a:extLst/>
        </p:spPr>
        <p:txBody>
          <a:bodyPr anchor="ctr"/>
          <a:lstStyle/>
          <a:p>
            <a:pPr marL="342900" indent="-342900" algn="ctr"/>
            <a:endParaRPr lang="it-IT" dirty="0"/>
          </a:p>
          <a:p>
            <a:pPr marL="342900" indent="-342900" algn="just">
              <a:lnSpc>
                <a:spcPct val="150000"/>
              </a:lnSpc>
            </a:pPr>
            <a:r>
              <a:rPr lang="it-IT" sz="1400" b="1" i="1" dirty="0"/>
              <a:t> </a:t>
            </a:r>
            <a:r>
              <a:rPr lang="it-IT" sz="1400" b="1" i="1" dirty="0">
                <a:solidFill>
                  <a:srgbClr val="3366FF"/>
                </a:solidFill>
              </a:rPr>
              <a:t>LIEVE</a:t>
            </a:r>
          </a:p>
          <a:p>
            <a:pPr marL="342900" indent="-342900" algn="just">
              <a:lnSpc>
                <a:spcPct val="150000"/>
              </a:lnSpc>
            </a:pPr>
            <a:r>
              <a:rPr lang="it-IT" sz="1400" dirty="0">
                <a:solidFill>
                  <a:srgbClr val="3366FF"/>
                </a:solidFill>
              </a:rPr>
              <a:t>Scrittura disgrafica, modesti errori morfologici, sufficiente comprensione del testo, buona disponibilità al compito.</a:t>
            </a:r>
          </a:p>
          <a:p>
            <a:pPr marL="342900" indent="-342900" algn="just">
              <a:lnSpc>
                <a:spcPct val="150000"/>
              </a:lnSpc>
            </a:pPr>
            <a:r>
              <a:rPr lang="it-IT" sz="1400" b="1" i="1" dirty="0">
                <a:solidFill>
                  <a:srgbClr val="3366FF"/>
                </a:solidFill>
              </a:rPr>
              <a:t>MEDIA</a:t>
            </a:r>
          </a:p>
          <a:p>
            <a:pPr marL="342900" indent="-342900" algn="just">
              <a:lnSpc>
                <a:spcPct val="150000"/>
              </a:lnSpc>
            </a:pPr>
            <a:r>
              <a:rPr lang="it-IT" sz="1400" dirty="0">
                <a:solidFill>
                  <a:srgbClr val="3366FF"/>
                </a:solidFill>
              </a:rPr>
              <a:t>Scrittura disgrafica, errori morfologici e grammaticali (accenti, doppie, apostrofi, digrammi e trigrammi, attaccature di parole), discontinua comprensione del testo, tendenza alla scrittura in </a:t>
            </a:r>
            <a:r>
              <a:rPr lang="it-IT" sz="1400" i="1" dirty="0">
                <a:solidFill>
                  <a:srgbClr val="3366FF"/>
                </a:solidFill>
              </a:rPr>
              <a:t>stampato</a:t>
            </a:r>
            <a:r>
              <a:rPr lang="it-IT" sz="1400" dirty="0">
                <a:solidFill>
                  <a:srgbClr val="3366FF"/>
                </a:solidFill>
              </a:rPr>
              <a:t>, poca disponibilità al compito.</a:t>
            </a:r>
          </a:p>
          <a:p>
            <a:pPr marL="342900" indent="-342900" algn="just">
              <a:lnSpc>
                <a:spcPct val="150000"/>
              </a:lnSpc>
            </a:pPr>
            <a:r>
              <a:rPr lang="it-IT" sz="1400" b="1" i="1" dirty="0">
                <a:solidFill>
                  <a:srgbClr val="3366FF"/>
                </a:solidFill>
              </a:rPr>
              <a:t>GRAVE</a:t>
            </a:r>
          </a:p>
          <a:p>
            <a:pPr marL="342900" indent="-342900" algn="just">
              <a:lnSpc>
                <a:spcPct val="150000"/>
              </a:lnSpc>
            </a:pPr>
            <a:r>
              <a:rPr lang="it-IT" sz="1400" dirty="0">
                <a:solidFill>
                  <a:srgbClr val="3366FF"/>
                </a:solidFill>
              </a:rPr>
              <a:t>Scrittura disgrafica con frequenti errori morfologici e grammaticali, smarrimenti di senso,  errori sintattici, scarsa comprensione del testo, fuga dal compito.</a:t>
            </a:r>
          </a:p>
          <a:p>
            <a:pPr marL="342900" indent="-342900" algn="just">
              <a:lnSpc>
                <a:spcPct val="150000"/>
              </a:lnSpc>
            </a:pPr>
            <a:r>
              <a:rPr lang="it-IT" sz="1400" b="1" i="1" dirty="0">
                <a:solidFill>
                  <a:srgbClr val="3366FF"/>
                </a:solidFill>
              </a:rPr>
              <a:t>RADICALE</a:t>
            </a:r>
          </a:p>
          <a:p>
            <a:pPr marL="342900" indent="-342900" algn="just">
              <a:lnSpc>
                <a:spcPct val="150000"/>
              </a:lnSpc>
            </a:pPr>
            <a:r>
              <a:rPr lang="it-IT" sz="1400" dirty="0">
                <a:solidFill>
                  <a:srgbClr val="3366FF"/>
                </a:solidFill>
              </a:rPr>
              <a:t>Scrittura disgrafica costantemente contratta, errori globali, scarsa struttura sintagmatica, scarsa comprensione del testo, fuga dal compito.</a:t>
            </a:r>
          </a:p>
          <a:p>
            <a:pPr marL="342900" indent="-342900" algn="just">
              <a:lnSpc>
                <a:spcPct val="150000"/>
              </a:lnSpc>
            </a:pPr>
            <a:r>
              <a:rPr lang="it-IT" sz="1400" b="1" i="1" dirty="0">
                <a:solidFill>
                  <a:srgbClr val="3366FF"/>
                </a:solidFill>
              </a:rPr>
              <a:t>NON  APPREZZABILE</a:t>
            </a:r>
          </a:p>
          <a:p>
            <a:pPr marL="342900" indent="-342900" algn="just">
              <a:lnSpc>
                <a:spcPct val="150000"/>
              </a:lnSpc>
            </a:pPr>
            <a:r>
              <a:rPr lang="it-IT" sz="1400" dirty="0">
                <a:solidFill>
                  <a:srgbClr val="3366FF"/>
                </a:solidFill>
              </a:rPr>
              <a:t>Rifiuto del compito, assenza di scrittura.</a:t>
            </a:r>
          </a:p>
        </p:txBody>
      </p:sp>
    </p:spTree>
    <p:extLst>
      <p:ext uri="{BB962C8B-B14F-4D97-AF65-F5344CB8AC3E}">
        <p14:creationId xmlns:p14="http://schemas.microsoft.com/office/powerpoint/2010/main" val="500891722"/>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4" name="Rectangle 4"/>
          <p:cNvSpPr>
            <a:spLocks noChangeArrowheads="1"/>
          </p:cNvSpPr>
          <p:nvPr/>
        </p:nvSpPr>
        <p:spPr bwMode="auto">
          <a:xfrm>
            <a:off x="4478338" y="4989513"/>
            <a:ext cx="18415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lnSpc>
                <a:spcPct val="170000"/>
              </a:lnSpc>
            </a:pPr>
            <a:endParaRPr lang="it-IT" sz="1400">
              <a:solidFill>
                <a:schemeClr val="bg1"/>
              </a:solidFill>
            </a:endParaRPr>
          </a:p>
        </p:txBody>
      </p:sp>
      <p:sp>
        <p:nvSpPr>
          <p:cNvPr id="81925" name="Text Box 5"/>
          <p:cNvSpPr txBox="1">
            <a:spLocks noChangeArrowheads="1"/>
          </p:cNvSpPr>
          <p:nvPr/>
        </p:nvSpPr>
        <p:spPr bwMode="auto">
          <a:xfrm>
            <a:off x="6096000" y="6324600"/>
            <a:ext cx="2819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it-IT" sz="1800">
              <a:latin typeface="Arial" charset="0"/>
            </a:endParaRPr>
          </a:p>
        </p:txBody>
      </p:sp>
      <p:sp>
        <p:nvSpPr>
          <p:cNvPr id="81927" name="AutoShape 7"/>
          <p:cNvSpPr>
            <a:spLocks noChangeArrowheads="1"/>
          </p:cNvSpPr>
          <p:nvPr/>
        </p:nvSpPr>
        <p:spPr bwMode="auto">
          <a:xfrm>
            <a:off x="323850" y="1447800"/>
            <a:ext cx="8496300" cy="4800600"/>
          </a:xfrm>
          <a:prstGeom prst="roundRect">
            <a:avLst>
              <a:gd name="adj" fmla="val 16667"/>
            </a:avLst>
          </a:prstGeom>
          <a:solidFill>
            <a:srgbClr val="FFFFFF"/>
          </a:solidFill>
          <a:ln w="9525">
            <a:solidFill>
              <a:schemeClr val="tx1"/>
            </a:solidFill>
            <a:round/>
            <a:headEnd/>
            <a:tailEnd/>
          </a:ln>
          <a:effectLst/>
          <a:extLst/>
        </p:spPr>
        <p:txBody>
          <a:bodyPr wrap="none" anchor="ctr"/>
          <a:lstStyle/>
          <a:p>
            <a:pPr marL="342900" indent="-342900" algn="just"/>
            <a:r>
              <a:rPr lang="it-IT" sz="1600" i="1" u="sng" dirty="0" smtClean="0">
                <a:solidFill>
                  <a:srgbClr val="3366FF"/>
                </a:solidFill>
              </a:rPr>
              <a:t>AREA PRENUMERICA</a:t>
            </a:r>
          </a:p>
          <a:p>
            <a:pPr marL="342900" indent="-342900" algn="just"/>
            <a:endParaRPr lang="it-IT" sz="1600" i="1" u="sng" dirty="0" smtClean="0">
              <a:solidFill>
                <a:srgbClr val="3366FF"/>
              </a:solidFill>
            </a:endParaRPr>
          </a:p>
          <a:p>
            <a:pPr marL="342900" indent="-342900" algn="just"/>
            <a:r>
              <a:rPr lang="it-IT" sz="1600" i="1" dirty="0" smtClean="0">
                <a:solidFill>
                  <a:srgbClr val="3366FF"/>
                </a:solidFill>
              </a:rPr>
              <a:t>1.INCERTEZZE NELLA PERCEZIONE DELLE QUANTITA’ A COLPO D’OCCHIO</a:t>
            </a:r>
          </a:p>
          <a:p>
            <a:pPr marL="342900" indent="-342900" algn="just"/>
            <a:r>
              <a:rPr lang="it-IT" sz="1600" i="1" dirty="0" smtClean="0">
                <a:solidFill>
                  <a:srgbClr val="3366FF"/>
                </a:solidFill>
              </a:rPr>
              <a:t>2. DISORGANIZZAZIONE SPAZIALE</a:t>
            </a:r>
          </a:p>
          <a:p>
            <a:pPr marL="342900" indent="-342900" algn="just"/>
            <a:r>
              <a:rPr lang="it-IT" sz="1600" i="1" dirty="0" smtClean="0">
                <a:solidFill>
                  <a:srgbClr val="3366FF"/>
                </a:solidFill>
              </a:rPr>
              <a:t>3. LENTEZZA NELLE SERIAZIONI</a:t>
            </a:r>
          </a:p>
          <a:p>
            <a:pPr marL="342900" indent="-342900" algn="just"/>
            <a:r>
              <a:rPr lang="it-IT" sz="1600" i="1" dirty="0" smtClean="0">
                <a:solidFill>
                  <a:srgbClr val="3366FF"/>
                </a:solidFill>
              </a:rPr>
              <a:t>4. INCERTEZZE NELLE CORRISPONDENZE</a:t>
            </a:r>
          </a:p>
          <a:p>
            <a:pPr marL="342900" indent="-342900" algn="just"/>
            <a:endParaRPr lang="it-IT" sz="1600" i="1" dirty="0">
              <a:solidFill>
                <a:srgbClr val="3366FF"/>
              </a:solidFill>
            </a:endParaRPr>
          </a:p>
          <a:p>
            <a:pPr marL="342900" indent="-342900" algn="just"/>
            <a:r>
              <a:rPr lang="it-IT" sz="1600" i="1" u="sng" dirty="0" smtClean="0">
                <a:solidFill>
                  <a:srgbClr val="3366FF"/>
                </a:solidFill>
              </a:rPr>
              <a:t>AREA NUMERICA</a:t>
            </a:r>
          </a:p>
          <a:p>
            <a:pPr marL="342900" indent="-342900" algn="just"/>
            <a:endParaRPr lang="it-IT" sz="1600" i="1" u="sng" dirty="0">
              <a:solidFill>
                <a:srgbClr val="3366FF"/>
              </a:solidFill>
            </a:endParaRPr>
          </a:p>
          <a:p>
            <a:pPr marL="342900" indent="-342900" algn="just"/>
            <a:r>
              <a:rPr lang="it-IT" sz="1600" i="1" dirty="0" smtClean="0">
                <a:solidFill>
                  <a:srgbClr val="3366FF"/>
                </a:solidFill>
              </a:rPr>
              <a:t>1.ERRORI NELLA SCRITTURA DI NUMERI</a:t>
            </a:r>
          </a:p>
          <a:p>
            <a:pPr marL="342900" indent="-342900" algn="just"/>
            <a:r>
              <a:rPr lang="it-IT" sz="1600" i="1" dirty="0" smtClean="0">
                <a:solidFill>
                  <a:srgbClr val="3366FF"/>
                </a:solidFill>
              </a:rPr>
              <a:t>2.ERRORI NELLA POSIZIONATURA DI NUMERI SULLA LINEA</a:t>
            </a:r>
          </a:p>
          <a:p>
            <a:pPr marL="342900" indent="-342900" algn="just"/>
            <a:r>
              <a:rPr lang="it-IT" sz="1600" i="1" dirty="0" smtClean="0">
                <a:solidFill>
                  <a:srgbClr val="3366FF"/>
                </a:solidFill>
              </a:rPr>
              <a:t>3.ERRORI NELLA LETTURA/SCRITTURA DI NUMERI COMPOSTI (inversioni)</a:t>
            </a:r>
          </a:p>
          <a:p>
            <a:pPr marL="342900" indent="-342900" algn="just"/>
            <a:r>
              <a:rPr lang="it-IT" sz="1600" i="1" dirty="0" smtClean="0">
                <a:solidFill>
                  <a:srgbClr val="3366FF"/>
                </a:solidFill>
              </a:rPr>
              <a:t>4.ERRORI NELLA LETTURA/SCRITTURA DI NUMERI CON UNO O PIU’ ZERI</a:t>
            </a:r>
          </a:p>
          <a:p>
            <a:pPr marL="342900" indent="-342900" algn="just"/>
            <a:r>
              <a:rPr lang="it-IT" sz="1600" i="1" dirty="0" smtClean="0">
                <a:solidFill>
                  <a:srgbClr val="3366FF"/>
                </a:solidFill>
              </a:rPr>
              <a:t>5.ERRORI NELLA TRADUZIONE IN CIFRE DI QUANTITA’ VERBALI (paio, dozzina)</a:t>
            </a:r>
          </a:p>
          <a:p>
            <a:pPr marL="342900" indent="-342900" algn="just"/>
            <a:r>
              <a:rPr lang="it-IT" sz="1600" i="1" dirty="0" smtClean="0">
                <a:solidFill>
                  <a:srgbClr val="3366FF"/>
                </a:solidFill>
              </a:rPr>
              <a:t>6. INCERTEZZE NELLA SCRITTURA DI NUMERI ROMANI</a:t>
            </a:r>
          </a:p>
          <a:p>
            <a:pPr marL="342900" indent="-342900" algn="just"/>
            <a:r>
              <a:rPr lang="it-IT" sz="1600" i="1" dirty="0" smtClean="0">
                <a:solidFill>
                  <a:srgbClr val="3366FF"/>
                </a:solidFill>
              </a:rPr>
              <a:t>7. INCERTEZZE NELLA SCRITTURA DI NUMERI DECIMALI</a:t>
            </a:r>
            <a:endParaRPr lang="it-IT" sz="1600" i="1" dirty="0">
              <a:solidFill>
                <a:srgbClr val="3366FF"/>
              </a:solidFill>
            </a:endParaRPr>
          </a:p>
        </p:txBody>
      </p:sp>
      <p:sp>
        <p:nvSpPr>
          <p:cNvPr id="81928" name="AutoShape 8"/>
          <p:cNvSpPr>
            <a:spLocks noChangeArrowheads="1"/>
          </p:cNvSpPr>
          <p:nvPr/>
        </p:nvSpPr>
        <p:spPr bwMode="auto">
          <a:xfrm>
            <a:off x="2438400" y="304800"/>
            <a:ext cx="4619562" cy="990600"/>
          </a:xfrm>
          <a:prstGeom prst="roundRect">
            <a:avLst>
              <a:gd name="adj" fmla="val 16667"/>
            </a:avLst>
          </a:prstGeom>
          <a:solidFill>
            <a:srgbClr val="FFFFFF"/>
          </a:solidFill>
          <a:ln w="9525">
            <a:solidFill>
              <a:schemeClr val="bg1"/>
            </a:solidFill>
            <a:round/>
            <a:headEnd/>
            <a:tailEnd/>
          </a:ln>
          <a:effectLst/>
          <a:extLst/>
        </p:spPr>
        <p:txBody>
          <a:bodyPr wrap="none" anchor="ctr"/>
          <a:lstStyle/>
          <a:p>
            <a:pPr algn="ctr">
              <a:lnSpc>
                <a:spcPct val="130000"/>
              </a:lnSpc>
            </a:pPr>
            <a:r>
              <a:rPr lang="it-IT" sz="2400" b="1" dirty="0">
                <a:solidFill>
                  <a:srgbClr val="FF0000"/>
                </a:solidFill>
              </a:rPr>
              <a:t>SINTOMI PRIMARI DELLA </a:t>
            </a:r>
            <a:r>
              <a:rPr lang="it-IT" sz="2400" b="1" dirty="0" smtClean="0">
                <a:solidFill>
                  <a:srgbClr val="FF0000"/>
                </a:solidFill>
              </a:rPr>
              <a:t>DISCALCULIA</a:t>
            </a:r>
            <a:endParaRPr lang="it-IT" sz="2400" b="1" dirty="0">
              <a:solidFill>
                <a:srgbClr val="FF0000"/>
              </a:solidFill>
            </a:endParaRPr>
          </a:p>
        </p:txBody>
      </p:sp>
    </p:spTree>
    <p:extLst>
      <p:ext uri="{BB962C8B-B14F-4D97-AF65-F5344CB8AC3E}">
        <p14:creationId xmlns:p14="http://schemas.microsoft.com/office/powerpoint/2010/main" val="18802317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MONTESSORI 4.jpg"/>
          <p:cNvPicPr>
            <a:picLocks noGrp="1" noChangeAspect="1"/>
          </p:cNvPicPr>
          <p:nvPr>
            <p:ph idx="1"/>
          </p:nvPr>
        </p:nvPicPr>
        <p:blipFill>
          <a:blip r:embed="rId2">
            <a:extLst>
              <a:ext uri="{28A0092B-C50C-407E-A947-70E740481C1C}">
                <a14:useLocalDpi xmlns:a14="http://schemas.microsoft.com/office/drawing/2010/main" val="0"/>
              </a:ext>
            </a:extLst>
          </a:blip>
          <a:srcRect l="2619" r="2619"/>
          <a:stretch>
            <a:fillRect/>
          </a:stretch>
        </p:blipFill>
        <p:spPr>
          <a:xfrm>
            <a:off x="457200" y="336550"/>
            <a:ext cx="8229600" cy="5789613"/>
          </a:xfrm>
        </p:spPr>
      </p:pic>
    </p:spTree>
    <p:extLst>
      <p:ext uri="{BB962C8B-B14F-4D97-AF65-F5344CB8AC3E}">
        <p14:creationId xmlns:p14="http://schemas.microsoft.com/office/powerpoint/2010/main" val="378674840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4" name="Rectangle 4"/>
          <p:cNvSpPr>
            <a:spLocks noChangeArrowheads="1"/>
          </p:cNvSpPr>
          <p:nvPr/>
        </p:nvSpPr>
        <p:spPr bwMode="auto">
          <a:xfrm>
            <a:off x="4478338" y="4989513"/>
            <a:ext cx="18415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lnSpc>
                <a:spcPct val="170000"/>
              </a:lnSpc>
            </a:pPr>
            <a:endParaRPr lang="it-IT" sz="1400">
              <a:solidFill>
                <a:schemeClr val="bg1"/>
              </a:solidFill>
            </a:endParaRPr>
          </a:p>
        </p:txBody>
      </p:sp>
      <p:sp>
        <p:nvSpPr>
          <p:cNvPr id="81925" name="Text Box 5"/>
          <p:cNvSpPr txBox="1">
            <a:spLocks noChangeArrowheads="1"/>
          </p:cNvSpPr>
          <p:nvPr/>
        </p:nvSpPr>
        <p:spPr bwMode="auto">
          <a:xfrm>
            <a:off x="6096000" y="6324600"/>
            <a:ext cx="2819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it-IT" sz="1800">
              <a:latin typeface="Arial" charset="0"/>
            </a:endParaRPr>
          </a:p>
        </p:txBody>
      </p:sp>
      <p:sp>
        <p:nvSpPr>
          <p:cNvPr id="81927" name="AutoShape 7"/>
          <p:cNvSpPr>
            <a:spLocks noChangeArrowheads="1"/>
          </p:cNvSpPr>
          <p:nvPr/>
        </p:nvSpPr>
        <p:spPr bwMode="auto">
          <a:xfrm>
            <a:off x="323850" y="1447800"/>
            <a:ext cx="8496300" cy="4800600"/>
          </a:xfrm>
          <a:prstGeom prst="roundRect">
            <a:avLst>
              <a:gd name="adj" fmla="val 16667"/>
            </a:avLst>
          </a:prstGeom>
          <a:solidFill>
            <a:srgbClr val="FFFFFF"/>
          </a:solidFill>
          <a:ln w="9525">
            <a:solidFill>
              <a:srgbClr val="000000"/>
            </a:solidFill>
            <a:round/>
            <a:headEnd/>
            <a:tailEnd/>
          </a:ln>
          <a:effectLst/>
          <a:extLst/>
        </p:spPr>
        <p:txBody>
          <a:bodyPr wrap="none" anchor="ctr"/>
          <a:lstStyle/>
          <a:p>
            <a:pPr marL="342900" indent="-342900" algn="just"/>
            <a:r>
              <a:rPr lang="it-IT" sz="1600" i="1" u="sng" dirty="0" smtClean="0">
                <a:solidFill>
                  <a:srgbClr val="3366FF"/>
                </a:solidFill>
              </a:rPr>
              <a:t>AREA DEL CALCOLO</a:t>
            </a:r>
          </a:p>
          <a:p>
            <a:pPr marL="342900" indent="-342900" algn="just"/>
            <a:endParaRPr lang="it-IT" sz="1600" i="1" u="sng" dirty="0">
              <a:solidFill>
                <a:srgbClr val="3366FF"/>
              </a:solidFill>
            </a:endParaRPr>
          </a:p>
          <a:p>
            <a:pPr marL="342900" indent="-342900" algn="just"/>
            <a:r>
              <a:rPr lang="it-IT" sz="1600" dirty="0" smtClean="0">
                <a:solidFill>
                  <a:srgbClr val="3366FF"/>
                </a:solidFill>
              </a:rPr>
              <a:t>CALCOLO ORALE</a:t>
            </a:r>
          </a:p>
          <a:p>
            <a:pPr marL="342900" indent="-342900" algn="just"/>
            <a:endParaRPr lang="it-IT" sz="1600" i="1" u="sng" dirty="0" smtClean="0">
              <a:solidFill>
                <a:srgbClr val="3366FF"/>
              </a:solidFill>
            </a:endParaRPr>
          </a:p>
          <a:p>
            <a:pPr marL="342900" indent="-342900" algn="just"/>
            <a:r>
              <a:rPr lang="it-IT" sz="1600" i="1" dirty="0" smtClean="0">
                <a:solidFill>
                  <a:srgbClr val="3366FF"/>
                </a:solidFill>
              </a:rPr>
              <a:t>1.INCERTEZZE NELL’INCIPIT DEL CALCOLO</a:t>
            </a:r>
          </a:p>
          <a:p>
            <a:pPr marL="342900" indent="-342900" algn="just"/>
            <a:r>
              <a:rPr lang="it-IT" sz="1600" i="1" dirty="0" smtClean="0">
                <a:solidFill>
                  <a:srgbClr val="3366FF"/>
                </a:solidFill>
              </a:rPr>
              <a:t>2.INCRTEZZE NEL MOVIMENTO NELLA LINEA DEI NUMERI</a:t>
            </a:r>
          </a:p>
          <a:p>
            <a:pPr marL="342900" indent="-342900" algn="just"/>
            <a:r>
              <a:rPr lang="it-IT" sz="1600" i="1" dirty="0" smtClean="0">
                <a:solidFill>
                  <a:srgbClr val="3366FF"/>
                </a:solidFill>
              </a:rPr>
              <a:t>3.INCERTEZZE NELL’INDIVIDUAZIONE DELL’UNO DI PIU’  E UNO DI MENO</a:t>
            </a:r>
          </a:p>
          <a:p>
            <a:pPr marL="342900" indent="-342900" algn="just"/>
            <a:r>
              <a:rPr lang="it-IT" sz="1600" i="1" dirty="0" smtClean="0">
                <a:solidFill>
                  <a:srgbClr val="3366FF"/>
                </a:solidFill>
              </a:rPr>
              <a:t>4.SMARRIMENTO NELLE NUMERZIONI</a:t>
            </a:r>
          </a:p>
          <a:p>
            <a:pPr marL="342900" indent="-342900" algn="just"/>
            <a:r>
              <a:rPr lang="it-IT" sz="1600" i="1" dirty="0" smtClean="0">
                <a:solidFill>
                  <a:srgbClr val="3366FF"/>
                </a:solidFill>
              </a:rPr>
              <a:t>5.INCERTEZZE NEL CAMBIO DECINA</a:t>
            </a:r>
          </a:p>
          <a:p>
            <a:pPr marL="342900" indent="-342900" algn="just"/>
            <a:r>
              <a:rPr lang="it-IT" sz="1600" i="1" dirty="0" smtClean="0">
                <a:solidFill>
                  <a:srgbClr val="3366FF"/>
                </a:solidFill>
              </a:rPr>
              <a:t>6.INCERTEZZE NELLO SCORRIMENTO DEI NUMERI RAZIONALI (</a:t>
            </a:r>
            <a:r>
              <a:rPr lang="it-IT" sz="1600" i="1" dirty="0" err="1" smtClean="0">
                <a:solidFill>
                  <a:srgbClr val="3366FF"/>
                </a:solidFill>
              </a:rPr>
              <a:t>posit</a:t>
            </a:r>
            <a:r>
              <a:rPr lang="it-IT" sz="1600" i="1" dirty="0" smtClean="0">
                <a:solidFill>
                  <a:srgbClr val="3366FF"/>
                </a:solidFill>
              </a:rPr>
              <a:t>/</a:t>
            </a:r>
            <a:r>
              <a:rPr lang="it-IT" sz="1600" i="1" dirty="0" err="1" smtClean="0">
                <a:solidFill>
                  <a:srgbClr val="3366FF"/>
                </a:solidFill>
              </a:rPr>
              <a:t>negativ</a:t>
            </a:r>
            <a:r>
              <a:rPr lang="it-IT" sz="1600" i="1" dirty="0" smtClean="0">
                <a:solidFill>
                  <a:srgbClr val="3366FF"/>
                </a:solidFill>
              </a:rPr>
              <a:t>)</a:t>
            </a:r>
          </a:p>
          <a:p>
            <a:pPr marL="342900" indent="-342900" algn="just"/>
            <a:r>
              <a:rPr lang="it-IT" sz="1600" i="1" dirty="0" smtClean="0">
                <a:solidFill>
                  <a:srgbClr val="3366FF"/>
                </a:solidFill>
              </a:rPr>
              <a:t>7.ERRORI NEL CONTARE</a:t>
            </a:r>
          </a:p>
          <a:p>
            <a:pPr marL="342900" indent="-342900" algn="just"/>
            <a:r>
              <a:rPr lang="it-IT" sz="1600" i="1" dirty="0" smtClean="0">
                <a:solidFill>
                  <a:srgbClr val="3366FF"/>
                </a:solidFill>
              </a:rPr>
              <a:t>8.INCERTEZZE NEL MANEGGIO DEL DENARO</a:t>
            </a:r>
          </a:p>
        </p:txBody>
      </p:sp>
      <p:sp>
        <p:nvSpPr>
          <p:cNvPr id="81928" name="AutoShape 8"/>
          <p:cNvSpPr>
            <a:spLocks noChangeArrowheads="1"/>
          </p:cNvSpPr>
          <p:nvPr/>
        </p:nvSpPr>
        <p:spPr bwMode="auto">
          <a:xfrm>
            <a:off x="2438400" y="304800"/>
            <a:ext cx="4619562" cy="990600"/>
          </a:xfrm>
          <a:prstGeom prst="roundRect">
            <a:avLst>
              <a:gd name="adj" fmla="val 16667"/>
            </a:avLst>
          </a:prstGeom>
          <a:solidFill>
            <a:srgbClr val="FFFFFF"/>
          </a:solidFill>
          <a:ln w="9525">
            <a:solidFill>
              <a:schemeClr val="bg1"/>
            </a:solidFill>
            <a:round/>
            <a:headEnd/>
            <a:tailEnd/>
          </a:ln>
          <a:effectLst/>
          <a:extLst/>
        </p:spPr>
        <p:txBody>
          <a:bodyPr wrap="none" anchor="ctr"/>
          <a:lstStyle/>
          <a:p>
            <a:pPr algn="ctr">
              <a:lnSpc>
                <a:spcPct val="130000"/>
              </a:lnSpc>
            </a:pPr>
            <a:r>
              <a:rPr lang="it-IT" sz="2400" b="1" dirty="0">
                <a:solidFill>
                  <a:srgbClr val="FF0000"/>
                </a:solidFill>
              </a:rPr>
              <a:t>SINTOMI PRIMARI DELLA </a:t>
            </a:r>
            <a:r>
              <a:rPr lang="it-IT" sz="2400" b="1" dirty="0" smtClean="0">
                <a:solidFill>
                  <a:srgbClr val="FF0000"/>
                </a:solidFill>
              </a:rPr>
              <a:t>DISCALCULIA</a:t>
            </a:r>
            <a:endParaRPr lang="it-IT" sz="2400" b="1" dirty="0">
              <a:solidFill>
                <a:srgbClr val="FF0000"/>
              </a:solidFill>
            </a:endParaRPr>
          </a:p>
        </p:txBody>
      </p:sp>
    </p:spTree>
    <p:extLst>
      <p:ext uri="{BB962C8B-B14F-4D97-AF65-F5344CB8AC3E}">
        <p14:creationId xmlns:p14="http://schemas.microsoft.com/office/powerpoint/2010/main" val="887913160"/>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4" name="Rectangle 4"/>
          <p:cNvSpPr>
            <a:spLocks noChangeArrowheads="1"/>
          </p:cNvSpPr>
          <p:nvPr/>
        </p:nvSpPr>
        <p:spPr bwMode="auto">
          <a:xfrm>
            <a:off x="4478338" y="4989513"/>
            <a:ext cx="18415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lnSpc>
                <a:spcPct val="170000"/>
              </a:lnSpc>
            </a:pPr>
            <a:endParaRPr lang="it-IT" sz="1400">
              <a:solidFill>
                <a:schemeClr val="bg1"/>
              </a:solidFill>
            </a:endParaRPr>
          </a:p>
        </p:txBody>
      </p:sp>
      <p:sp>
        <p:nvSpPr>
          <p:cNvPr id="81925" name="Text Box 5"/>
          <p:cNvSpPr txBox="1">
            <a:spLocks noChangeArrowheads="1"/>
          </p:cNvSpPr>
          <p:nvPr/>
        </p:nvSpPr>
        <p:spPr bwMode="auto">
          <a:xfrm>
            <a:off x="6096000" y="6324600"/>
            <a:ext cx="2819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it-IT" sz="1800">
              <a:latin typeface="Arial" charset="0"/>
            </a:endParaRPr>
          </a:p>
        </p:txBody>
      </p:sp>
      <p:sp>
        <p:nvSpPr>
          <p:cNvPr id="81927" name="AutoShape 7"/>
          <p:cNvSpPr>
            <a:spLocks noChangeArrowheads="1"/>
          </p:cNvSpPr>
          <p:nvPr/>
        </p:nvSpPr>
        <p:spPr bwMode="auto">
          <a:xfrm>
            <a:off x="323850" y="1447800"/>
            <a:ext cx="8496300" cy="4800600"/>
          </a:xfrm>
          <a:prstGeom prst="roundRect">
            <a:avLst>
              <a:gd name="adj" fmla="val 16667"/>
            </a:avLst>
          </a:prstGeom>
          <a:solidFill>
            <a:srgbClr val="FFFFFF"/>
          </a:solidFill>
          <a:ln w="9525">
            <a:solidFill>
              <a:schemeClr val="tx1"/>
            </a:solidFill>
            <a:round/>
            <a:headEnd/>
            <a:tailEnd/>
          </a:ln>
          <a:effectLst/>
          <a:extLst/>
        </p:spPr>
        <p:txBody>
          <a:bodyPr wrap="none" anchor="ctr"/>
          <a:lstStyle/>
          <a:p>
            <a:pPr marL="342900" indent="-342900" algn="just"/>
            <a:r>
              <a:rPr lang="it-IT" sz="1600" i="1" u="sng" dirty="0" smtClean="0">
                <a:solidFill>
                  <a:srgbClr val="3366FF"/>
                </a:solidFill>
              </a:rPr>
              <a:t>AREA DEL CALCOLO</a:t>
            </a:r>
          </a:p>
          <a:p>
            <a:pPr marL="342900" indent="-342900" algn="just"/>
            <a:endParaRPr lang="it-IT" sz="1600" i="1" u="sng" dirty="0">
              <a:solidFill>
                <a:srgbClr val="3366FF"/>
              </a:solidFill>
            </a:endParaRPr>
          </a:p>
          <a:p>
            <a:pPr marL="342900" indent="-342900" algn="just"/>
            <a:r>
              <a:rPr lang="it-IT" sz="1600" dirty="0" smtClean="0">
                <a:solidFill>
                  <a:srgbClr val="3366FF"/>
                </a:solidFill>
              </a:rPr>
              <a:t>CALCOLO SCRITTO</a:t>
            </a:r>
          </a:p>
          <a:p>
            <a:pPr marL="342900" indent="-342900" algn="just"/>
            <a:endParaRPr lang="it-IT" sz="1600" i="1" u="sng" dirty="0" smtClean="0">
              <a:solidFill>
                <a:srgbClr val="3366FF"/>
              </a:solidFill>
            </a:endParaRPr>
          </a:p>
          <a:p>
            <a:pPr marL="342900" indent="-342900" algn="just"/>
            <a:r>
              <a:rPr lang="it-IT" sz="1600" i="1" dirty="0" smtClean="0">
                <a:solidFill>
                  <a:srgbClr val="3366FF"/>
                </a:solidFill>
              </a:rPr>
              <a:t>1.ERRORI SPAZIALI NELL’INCOLONNAMENTO DI OPERAZIONI</a:t>
            </a:r>
          </a:p>
          <a:p>
            <a:pPr marL="342900" indent="-342900" algn="just"/>
            <a:r>
              <a:rPr lang="it-IT" sz="1600" i="1" dirty="0" smtClean="0">
                <a:solidFill>
                  <a:srgbClr val="3366FF"/>
                </a:solidFill>
              </a:rPr>
              <a:t>2.ERRORI NELLA DIREZIONE SPAZIALE DEL CALCOLO (orizzontale-verticale)</a:t>
            </a:r>
          </a:p>
          <a:p>
            <a:pPr marL="342900" indent="-342900" algn="just"/>
            <a:r>
              <a:rPr lang="it-IT" sz="1600" i="1" dirty="0" smtClean="0">
                <a:solidFill>
                  <a:srgbClr val="3366FF"/>
                </a:solidFill>
              </a:rPr>
              <a:t>3.ERRORI NELLA POSIZIONATURA  DI PRESTITI E RIPORTI</a:t>
            </a:r>
          </a:p>
          <a:p>
            <a:pPr marL="342900" indent="-342900" algn="just"/>
            <a:r>
              <a:rPr lang="it-IT" sz="1600" i="1" dirty="0" smtClean="0">
                <a:solidFill>
                  <a:srgbClr val="3366FF"/>
                </a:solidFill>
              </a:rPr>
              <a:t>4.DIFFICOLTA’ NEL CALCOLO RAPIDO IN RIGA</a:t>
            </a:r>
          </a:p>
          <a:p>
            <a:pPr marL="342900" indent="-342900" algn="just"/>
            <a:r>
              <a:rPr lang="it-IT" sz="1600" i="1" dirty="0" smtClean="0">
                <a:solidFill>
                  <a:srgbClr val="3366FF"/>
                </a:solidFill>
              </a:rPr>
              <a:t>5.SMARRIMENTO NELLA TAVOLA DELLE MOLTIPLICAZIONI</a:t>
            </a:r>
          </a:p>
          <a:p>
            <a:pPr marL="342900" indent="-342900" algn="just"/>
            <a:r>
              <a:rPr lang="it-IT" sz="1600" i="1" dirty="0" smtClean="0">
                <a:solidFill>
                  <a:srgbClr val="3366FF"/>
                </a:solidFill>
              </a:rPr>
              <a:t>6.ERRORI NEL CALCOLO DI ADDIZIONI E SOTTRAZIONI</a:t>
            </a:r>
          </a:p>
          <a:p>
            <a:pPr marL="342900" indent="-342900" algn="just"/>
            <a:r>
              <a:rPr lang="it-IT" sz="1600" i="1" dirty="0" smtClean="0">
                <a:solidFill>
                  <a:srgbClr val="3366FF"/>
                </a:solidFill>
              </a:rPr>
              <a:t>7.ERRORI NELLA SOTTRAZIONE DI NUMERI DALLO ZERO</a:t>
            </a:r>
          </a:p>
          <a:p>
            <a:pPr marL="342900" indent="-342900" algn="just"/>
            <a:r>
              <a:rPr lang="it-IT" sz="1600" i="1" dirty="0" smtClean="0">
                <a:solidFill>
                  <a:srgbClr val="3366FF"/>
                </a:solidFill>
              </a:rPr>
              <a:t>8.MANCATA AUTOMATIZZAZIONE DELLE TABELLINE</a:t>
            </a:r>
          </a:p>
          <a:p>
            <a:pPr marL="342900" indent="-342900" algn="just"/>
            <a:r>
              <a:rPr lang="it-IT" sz="1600" i="1" dirty="0" smtClean="0">
                <a:solidFill>
                  <a:srgbClr val="3366FF"/>
                </a:solidFill>
              </a:rPr>
              <a:t>9.SMARRIMENTO SPAZIALE NELL’ESECUZIONE DI ESPRESSIONI ARITMETICHE</a:t>
            </a:r>
          </a:p>
          <a:p>
            <a:pPr marL="342900" indent="-342900" algn="just"/>
            <a:r>
              <a:rPr lang="it-IT" sz="1600" i="1" dirty="0" smtClean="0">
                <a:solidFill>
                  <a:srgbClr val="3366FF"/>
                </a:solidFill>
              </a:rPr>
              <a:t>10.SMARRIMENTO NELL’ESECUZIONE DI EQUIVALENZE</a:t>
            </a:r>
          </a:p>
          <a:p>
            <a:pPr marL="342900" indent="-342900" algn="just"/>
            <a:r>
              <a:rPr lang="it-IT" sz="1600" i="1" dirty="0" smtClean="0">
                <a:solidFill>
                  <a:srgbClr val="3366FF"/>
                </a:solidFill>
              </a:rPr>
              <a:t>11.SMARRIMENTO NELL’ESECUZIONE DI EQUAZIONI</a:t>
            </a:r>
          </a:p>
        </p:txBody>
      </p:sp>
      <p:sp>
        <p:nvSpPr>
          <p:cNvPr id="81928" name="AutoShape 8"/>
          <p:cNvSpPr>
            <a:spLocks noChangeArrowheads="1"/>
          </p:cNvSpPr>
          <p:nvPr/>
        </p:nvSpPr>
        <p:spPr bwMode="auto">
          <a:xfrm>
            <a:off x="2438400" y="304800"/>
            <a:ext cx="4619562" cy="990600"/>
          </a:xfrm>
          <a:prstGeom prst="roundRect">
            <a:avLst>
              <a:gd name="adj" fmla="val 16667"/>
            </a:avLst>
          </a:prstGeom>
          <a:solidFill>
            <a:srgbClr val="FFFFFF"/>
          </a:solidFill>
          <a:ln w="9525">
            <a:solidFill>
              <a:srgbClr val="FFFFFF"/>
            </a:solidFill>
            <a:round/>
            <a:headEnd/>
            <a:tailEnd/>
          </a:ln>
          <a:effectLst/>
          <a:extLst/>
        </p:spPr>
        <p:txBody>
          <a:bodyPr wrap="none" anchor="ctr"/>
          <a:lstStyle/>
          <a:p>
            <a:pPr algn="ctr">
              <a:lnSpc>
                <a:spcPct val="130000"/>
              </a:lnSpc>
            </a:pPr>
            <a:r>
              <a:rPr lang="it-IT" sz="2400" b="1" dirty="0">
                <a:solidFill>
                  <a:srgbClr val="FF0000"/>
                </a:solidFill>
              </a:rPr>
              <a:t>SINTOMI PRIMARI DELLA </a:t>
            </a:r>
            <a:r>
              <a:rPr lang="it-IT" sz="2400" b="1" dirty="0" smtClean="0">
                <a:solidFill>
                  <a:srgbClr val="FF0000"/>
                </a:solidFill>
              </a:rPr>
              <a:t>DISCALCULIA</a:t>
            </a:r>
            <a:endParaRPr lang="it-IT" sz="2400" b="1" dirty="0">
              <a:solidFill>
                <a:srgbClr val="FF0000"/>
              </a:solidFill>
            </a:endParaRPr>
          </a:p>
        </p:txBody>
      </p:sp>
    </p:spTree>
    <p:extLst>
      <p:ext uri="{BB962C8B-B14F-4D97-AF65-F5344CB8AC3E}">
        <p14:creationId xmlns:p14="http://schemas.microsoft.com/office/powerpoint/2010/main" val="2987968011"/>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4" name="Rectangle 4"/>
          <p:cNvSpPr>
            <a:spLocks noChangeArrowheads="1"/>
          </p:cNvSpPr>
          <p:nvPr/>
        </p:nvSpPr>
        <p:spPr bwMode="auto">
          <a:xfrm>
            <a:off x="4478338" y="4989513"/>
            <a:ext cx="18415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lnSpc>
                <a:spcPct val="170000"/>
              </a:lnSpc>
            </a:pPr>
            <a:endParaRPr lang="it-IT" sz="1400">
              <a:solidFill>
                <a:schemeClr val="bg1"/>
              </a:solidFill>
            </a:endParaRPr>
          </a:p>
        </p:txBody>
      </p:sp>
      <p:sp>
        <p:nvSpPr>
          <p:cNvPr id="81925" name="Text Box 5"/>
          <p:cNvSpPr txBox="1">
            <a:spLocks noChangeArrowheads="1"/>
          </p:cNvSpPr>
          <p:nvPr/>
        </p:nvSpPr>
        <p:spPr bwMode="auto">
          <a:xfrm>
            <a:off x="6096000" y="6324600"/>
            <a:ext cx="2819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it-IT" sz="1800">
              <a:latin typeface="Arial" charset="0"/>
            </a:endParaRPr>
          </a:p>
        </p:txBody>
      </p:sp>
      <p:sp>
        <p:nvSpPr>
          <p:cNvPr id="81927" name="AutoShape 7"/>
          <p:cNvSpPr>
            <a:spLocks noChangeArrowheads="1"/>
          </p:cNvSpPr>
          <p:nvPr/>
        </p:nvSpPr>
        <p:spPr bwMode="auto">
          <a:xfrm>
            <a:off x="323850" y="1447800"/>
            <a:ext cx="8496300" cy="4800600"/>
          </a:xfrm>
          <a:prstGeom prst="roundRect">
            <a:avLst>
              <a:gd name="adj" fmla="val 16667"/>
            </a:avLst>
          </a:prstGeom>
          <a:solidFill>
            <a:srgbClr val="FFFFFF"/>
          </a:solidFill>
          <a:ln w="9525">
            <a:solidFill>
              <a:schemeClr val="tx1"/>
            </a:solidFill>
            <a:round/>
            <a:headEnd/>
            <a:tailEnd/>
          </a:ln>
          <a:effectLst/>
          <a:extLst/>
        </p:spPr>
        <p:txBody>
          <a:bodyPr wrap="none" anchor="ctr"/>
          <a:lstStyle/>
          <a:p>
            <a:pPr marL="342900" indent="-342900" algn="just"/>
            <a:r>
              <a:rPr lang="it-IT" sz="1600" i="1" u="sng" dirty="0" smtClean="0">
                <a:solidFill>
                  <a:srgbClr val="3366FF"/>
                </a:solidFill>
              </a:rPr>
              <a:t>AREA DEL CALCOLO</a:t>
            </a:r>
          </a:p>
          <a:p>
            <a:pPr marL="342900" indent="-342900" algn="just"/>
            <a:endParaRPr lang="it-IT" sz="1600" i="1" u="sng" dirty="0">
              <a:solidFill>
                <a:srgbClr val="3366FF"/>
              </a:solidFill>
            </a:endParaRPr>
          </a:p>
          <a:p>
            <a:pPr marL="342900" indent="-342900" algn="just"/>
            <a:r>
              <a:rPr lang="it-IT" sz="1600" dirty="0" smtClean="0">
                <a:solidFill>
                  <a:srgbClr val="3366FF"/>
                </a:solidFill>
              </a:rPr>
              <a:t>CALCOLO SCRITTO</a:t>
            </a:r>
          </a:p>
          <a:p>
            <a:pPr marL="342900" indent="-342900" algn="just"/>
            <a:endParaRPr lang="it-IT" sz="1600" i="1" u="sng" dirty="0" smtClean="0">
              <a:solidFill>
                <a:srgbClr val="3366FF"/>
              </a:solidFill>
            </a:endParaRPr>
          </a:p>
          <a:p>
            <a:pPr marL="342900" indent="-342900" algn="just"/>
            <a:r>
              <a:rPr lang="it-IT" sz="1600" i="1" dirty="0" smtClean="0">
                <a:solidFill>
                  <a:srgbClr val="3366FF"/>
                </a:solidFill>
              </a:rPr>
              <a:t>1.ERRORI SPAZIALI NELL’INCOLONNAMENTO DI OPERAZIONI</a:t>
            </a:r>
          </a:p>
          <a:p>
            <a:pPr marL="342900" indent="-342900" algn="just"/>
            <a:r>
              <a:rPr lang="it-IT" sz="1600" i="1" dirty="0" smtClean="0">
                <a:solidFill>
                  <a:srgbClr val="3366FF"/>
                </a:solidFill>
              </a:rPr>
              <a:t>2.ERRORI NELLA DIREZIONE SPAZIALE DEL CALCOLO (orizzontale-verticale)</a:t>
            </a:r>
          </a:p>
          <a:p>
            <a:pPr marL="342900" indent="-342900" algn="just"/>
            <a:r>
              <a:rPr lang="it-IT" sz="1600" i="1" dirty="0" smtClean="0">
                <a:solidFill>
                  <a:srgbClr val="3366FF"/>
                </a:solidFill>
              </a:rPr>
              <a:t>3.ERRORI NELLA POSIZIONATURA  DI PRESTITI E RIPORTI</a:t>
            </a:r>
          </a:p>
          <a:p>
            <a:pPr marL="342900" indent="-342900" algn="just"/>
            <a:r>
              <a:rPr lang="it-IT" sz="1600" i="1" dirty="0" smtClean="0">
                <a:solidFill>
                  <a:srgbClr val="3366FF"/>
                </a:solidFill>
              </a:rPr>
              <a:t>4.DIFFICOLTA’ NEL CALCOLO RAPIDO IN RIGA</a:t>
            </a:r>
          </a:p>
          <a:p>
            <a:pPr marL="342900" indent="-342900" algn="just"/>
            <a:r>
              <a:rPr lang="it-IT" sz="1600" i="1" dirty="0" smtClean="0">
                <a:solidFill>
                  <a:srgbClr val="3366FF"/>
                </a:solidFill>
              </a:rPr>
              <a:t>5.SMARRIMENTO NELLA TAVOLA DELLE MOLTIPLICAZIONI</a:t>
            </a:r>
          </a:p>
          <a:p>
            <a:pPr marL="342900" indent="-342900" algn="just"/>
            <a:r>
              <a:rPr lang="it-IT" sz="1600" i="1" dirty="0" smtClean="0">
                <a:solidFill>
                  <a:srgbClr val="3366FF"/>
                </a:solidFill>
              </a:rPr>
              <a:t>6.ERRORI NEL CALCOLO DI ADDIZIONI E SOTTRAZIONI</a:t>
            </a:r>
          </a:p>
          <a:p>
            <a:pPr marL="342900" indent="-342900" algn="just"/>
            <a:r>
              <a:rPr lang="it-IT" sz="1600" i="1" dirty="0" smtClean="0">
                <a:solidFill>
                  <a:srgbClr val="3366FF"/>
                </a:solidFill>
              </a:rPr>
              <a:t>7.ERRORI NELLA SOTTRAZIONE DI NUMERI DALLO ZERO</a:t>
            </a:r>
          </a:p>
          <a:p>
            <a:pPr marL="342900" indent="-342900" algn="just"/>
            <a:r>
              <a:rPr lang="it-IT" sz="1600" i="1" dirty="0" smtClean="0">
                <a:solidFill>
                  <a:srgbClr val="3366FF"/>
                </a:solidFill>
              </a:rPr>
              <a:t>8.MANCATA AUTOMATIZZAZIONE DELLE TABELLINE</a:t>
            </a:r>
          </a:p>
          <a:p>
            <a:pPr marL="342900" indent="-342900" algn="just"/>
            <a:r>
              <a:rPr lang="it-IT" sz="1600" i="1" dirty="0" smtClean="0">
                <a:solidFill>
                  <a:srgbClr val="3366FF"/>
                </a:solidFill>
              </a:rPr>
              <a:t>9.SMARRIMENTO SPAZIALE NELL’ESECUZIONE DI ESPRESSIONI ARITMETICHE</a:t>
            </a:r>
          </a:p>
          <a:p>
            <a:pPr marL="342900" indent="-342900" algn="just"/>
            <a:r>
              <a:rPr lang="it-IT" sz="1600" i="1" dirty="0" smtClean="0">
                <a:solidFill>
                  <a:srgbClr val="3366FF"/>
                </a:solidFill>
              </a:rPr>
              <a:t>10.SMARRIMENTO NELL’ESECUZIONE DI EQUIVALENZE</a:t>
            </a:r>
          </a:p>
          <a:p>
            <a:pPr marL="342900" indent="-342900" algn="just"/>
            <a:r>
              <a:rPr lang="it-IT" sz="1600" i="1" dirty="0" smtClean="0">
                <a:solidFill>
                  <a:srgbClr val="3366FF"/>
                </a:solidFill>
              </a:rPr>
              <a:t>11.SMARRIMENTO NELL’ESECUZIONE DI EQUAZIONI</a:t>
            </a:r>
          </a:p>
        </p:txBody>
      </p:sp>
      <p:sp>
        <p:nvSpPr>
          <p:cNvPr id="81928" name="AutoShape 8"/>
          <p:cNvSpPr>
            <a:spLocks noChangeArrowheads="1"/>
          </p:cNvSpPr>
          <p:nvPr/>
        </p:nvSpPr>
        <p:spPr bwMode="auto">
          <a:xfrm>
            <a:off x="2438400" y="304800"/>
            <a:ext cx="4781546" cy="990600"/>
          </a:xfrm>
          <a:prstGeom prst="roundRect">
            <a:avLst>
              <a:gd name="adj" fmla="val 16667"/>
            </a:avLst>
          </a:prstGeom>
          <a:solidFill>
            <a:srgbClr val="FFFFFF"/>
          </a:solidFill>
          <a:ln w="9525">
            <a:solidFill>
              <a:schemeClr val="bg1"/>
            </a:solidFill>
            <a:round/>
            <a:headEnd/>
            <a:tailEnd/>
          </a:ln>
          <a:effectLst/>
          <a:extLst/>
        </p:spPr>
        <p:txBody>
          <a:bodyPr wrap="none" anchor="ctr"/>
          <a:lstStyle/>
          <a:p>
            <a:pPr algn="ctr">
              <a:lnSpc>
                <a:spcPct val="130000"/>
              </a:lnSpc>
            </a:pPr>
            <a:r>
              <a:rPr lang="it-IT" sz="2400" b="1" dirty="0">
                <a:solidFill>
                  <a:srgbClr val="FF0000"/>
                </a:solidFill>
              </a:rPr>
              <a:t>SINTOMI PRIMARI DELLA </a:t>
            </a:r>
            <a:r>
              <a:rPr lang="it-IT" sz="2400" b="1" dirty="0" smtClean="0">
                <a:solidFill>
                  <a:srgbClr val="FF0000"/>
                </a:solidFill>
              </a:rPr>
              <a:t>DISCALCULIA</a:t>
            </a:r>
            <a:endParaRPr lang="it-IT" sz="2400" b="1" dirty="0">
              <a:solidFill>
                <a:srgbClr val="FF0000"/>
              </a:solidFill>
            </a:endParaRPr>
          </a:p>
        </p:txBody>
      </p:sp>
    </p:spTree>
    <p:extLst>
      <p:ext uri="{BB962C8B-B14F-4D97-AF65-F5344CB8AC3E}">
        <p14:creationId xmlns:p14="http://schemas.microsoft.com/office/powerpoint/2010/main" val="1327156442"/>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4" name="Rectangle 4"/>
          <p:cNvSpPr>
            <a:spLocks noChangeArrowheads="1"/>
          </p:cNvSpPr>
          <p:nvPr/>
        </p:nvSpPr>
        <p:spPr bwMode="auto">
          <a:xfrm>
            <a:off x="4478338" y="4989513"/>
            <a:ext cx="18415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lnSpc>
                <a:spcPct val="170000"/>
              </a:lnSpc>
            </a:pPr>
            <a:endParaRPr lang="it-IT" sz="1400">
              <a:solidFill>
                <a:schemeClr val="bg1"/>
              </a:solidFill>
            </a:endParaRPr>
          </a:p>
        </p:txBody>
      </p:sp>
      <p:sp>
        <p:nvSpPr>
          <p:cNvPr id="81925" name="Text Box 5"/>
          <p:cNvSpPr txBox="1">
            <a:spLocks noChangeArrowheads="1"/>
          </p:cNvSpPr>
          <p:nvPr/>
        </p:nvSpPr>
        <p:spPr bwMode="auto">
          <a:xfrm>
            <a:off x="6096000" y="6324600"/>
            <a:ext cx="2819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it-IT" sz="1800">
              <a:latin typeface="Arial" charset="0"/>
            </a:endParaRPr>
          </a:p>
        </p:txBody>
      </p:sp>
      <p:sp>
        <p:nvSpPr>
          <p:cNvPr id="81927" name="AutoShape 7"/>
          <p:cNvSpPr>
            <a:spLocks noChangeArrowheads="1"/>
          </p:cNvSpPr>
          <p:nvPr/>
        </p:nvSpPr>
        <p:spPr bwMode="auto">
          <a:xfrm>
            <a:off x="323850" y="1447800"/>
            <a:ext cx="8496300" cy="4800600"/>
          </a:xfrm>
          <a:prstGeom prst="roundRect">
            <a:avLst>
              <a:gd name="adj" fmla="val 16667"/>
            </a:avLst>
          </a:prstGeom>
          <a:solidFill>
            <a:srgbClr val="FFFFFF"/>
          </a:solidFill>
          <a:ln w="9525">
            <a:solidFill>
              <a:schemeClr val="tx1"/>
            </a:solidFill>
            <a:round/>
            <a:headEnd/>
            <a:tailEnd/>
          </a:ln>
          <a:effectLst/>
          <a:extLst/>
        </p:spPr>
        <p:txBody>
          <a:bodyPr wrap="none" anchor="ctr"/>
          <a:lstStyle/>
          <a:p>
            <a:pPr marL="342900" indent="-342900" algn="just"/>
            <a:r>
              <a:rPr lang="it-IT" sz="1600" i="1" u="sng" dirty="0" smtClean="0">
                <a:solidFill>
                  <a:srgbClr val="3366FF"/>
                </a:solidFill>
              </a:rPr>
              <a:t>AREA DEI PROBLEMI MATEMATICI</a:t>
            </a:r>
          </a:p>
          <a:p>
            <a:pPr marL="342900" indent="-342900" algn="just"/>
            <a:endParaRPr lang="it-IT" sz="1600" i="1" u="sng" dirty="0" smtClean="0">
              <a:solidFill>
                <a:srgbClr val="3366FF"/>
              </a:solidFill>
            </a:endParaRPr>
          </a:p>
          <a:p>
            <a:pPr marL="342900" indent="-342900" algn="just"/>
            <a:r>
              <a:rPr lang="it-IT" sz="1600" dirty="0" smtClean="0">
                <a:solidFill>
                  <a:srgbClr val="3366FF"/>
                </a:solidFill>
              </a:rPr>
              <a:t>COMPRENSIONE DEI PROBLEMI</a:t>
            </a:r>
          </a:p>
          <a:p>
            <a:pPr marL="342900" indent="-342900" algn="just"/>
            <a:endParaRPr lang="it-IT" sz="1600" i="1" u="sng" dirty="0" smtClean="0">
              <a:solidFill>
                <a:srgbClr val="3366FF"/>
              </a:solidFill>
            </a:endParaRPr>
          </a:p>
          <a:p>
            <a:pPr marL="342900" indent="-342900" algn="just"/>
            <a:r>
              <a:rPr lang="it-IT" sz="1600" i="1" dirty="0" smtClean="0">
                <a:solidFill>
                  <a:srgbClr val="3366FF"/>
                </a:solidFill>
              </a:rPr>
              <a:t>1.SMARRIMENTO NEL TESTO DEI PROBLEMI</a:t>
            </a:r>
          </a:p>
          <a:p>
            <a:pPr marL="342900" indent="-342900" algn="just"/>
            <a:r>
              <a:rPr lang="it-IT" sz="1600" i="1" dirty="0" smtClean="0">
                <a:solidFill>
                  <a:srgbClr val="3366FF"/>
                </a:solidFill>
              </a:rPr>
              <a:t>2.ERRORI NELLA TRADUZIONE RAPIDA DI DATI VERBALI IN DATI NUMERICI</a:t>
            </a:r>
          </a:p>
          <a:p>
            <a:pPr marL="342900" indent="-342900" algn="just"/>
            <a:r>
              <a:rPr lang="it-IT" sz="1600" i="1" dirty="0" smtClean="0">
                <a:solidFill>
                  <a:srgbClr val="3366FF"/>
                </a:solidFill>
              </a:rPr>
              <a:t>3.SCARSO ISOLAMENTO DI DATI INESSENZIALI</a:t>
            </a:r>
          </a:p>
          <a:p>
            <a:pPr marL="342900" indent="-342900" algn="just"/>
            <a:r>
              <a:rPr lang="it-IT" sz="1600" i="1" dirty="0" smtClean="0">
                <a:solidFill>
                  <a:srgbClr val="3366FF"/>
                </a:solidFill>
              </a:rPr>
              <a:t>4.SMARRIMENTO NELLE DOMANDE MULTIPLE</a:t>
            </a:r>
          </a:p>
          <a:p>
            <a:pPr marL="342900" indent="-342900" algn="just"/>
            <a:endParaRPr lang="it-IT" sz="1600" dirty="0">
              <a:solidFill>
                <a:srgbClr val="3366FF"/>
              </a:solidFill>
            </a:endParaRPr>
          </a:p>
          <a:p>
            <a:pPr marL="342900" indent="-342900" algn="just"/>
            <a:r>
              <a:rPr lang="it-IT" sz="1600" dirty="0" smtClean="0">
                <a:solidFill>
                  <a:srgbClr val="3366FF"/>
                </a:solidFill>
              </a:rPr>
              <a:t>RISOLUZIONE DEI PROBLEMI</a:t>
            </a:r>
          </a:p>
          <a:p>
            <a:pPr marL="342900" indent="-342900" algn="just"/>
            <a:endParaRPr lang="it-IT" sz="1600" dirty="0">
              <a:solidFill>
                <a:srgbClr val="3366FF"/>
              </a:solidFill>
            </a:endParaRPr>
          </a:p>
          <a:p>
            <a:pPr marL="342900" indent="-342900" algn="just">
              <a:buAutoNum type="arabicPeriod"/>
            </a:pPr>
            <a:r>
              <a:rPr lang="it-IT" sz="1600" i="1" dirty="0" smtClean="0">
                <a:solidFill>
                  <a:srgbClr val="3366FF"/>
                </a:solidFill>
              </a:rPr>
              <a:t>INSUFFICIENTE PIANIFICAZIONE NEL PROCESSO DI RISOLUZIONE</a:t>
            </a:r>
          </a:p>
          <a:p>
            <a:pPr marL="342900" indent="-342900" algn="just">
              <a:buAutoNum type="arabicPeriod"/>
            </a:pPr>
            <a:r>
              <a:rPr lang="it-IT" sz="1600" i="1" dirty="0" smtClean="0">
                <a:solidFill>
                  <a:srgbClr val="3366FF"/>
                </a:solidFill>
              </a:rPr>
              <a:t>SMARRIMENTO NELL’ESECUZIONE DI OPERAZIONI</a:t>
            </a:r>
          </a:p>
          <a:p>
            <a:pPr marL="342900" indent="-342900" algn="just"/>
            <a:endParaRPr lang="it-IT" sz="1600" i="1" dirty="0" smtClean="0">
              <a:solidFill>
                <a:srgbClr val="3366FF"/>
              </a:solidFill>
            </a:endParaRPr>
          </a:p>
          <a:p>
            <a:pPr marL="342900" indent="-342900" algn="just"/>
            <a:endParaRPr lang="it-IT" sz="1600" i="1" dirty="0" smtClean="0">
              <a:solidFill>
                <a:srgbClr val="3366FF"/>
              </a:solidFill>
            </a:endParaRPr>
          </a:p>
        </p:txBody>
      </p:sp>
      <p:sp>
        <p:nvSpPr>
          <p:cNvPr id="81928" name="AutoShape 8"/>
          <p:cNvSpPr>
            <a:spLocks noChangeArrowheads="1"/>
          </p:cNvSpPr>
          <p:nvPr/>
        </p:nvSpPr>
        <p:spPr bwMode="auto">
          <a:xfrm>
            <a:off x="2438400" y="304800"/>
            <a:ext cx="4619562" cy="990600"/>
          </a:xfrm>
          <a:prstGeom prst="roundRect">
            <a:avLst>
              <a:gd name="adj" fmla="val 16667"/>
            </a:avLst>
          </a:prstGeom>
          <a:solidFill>
            <a:schemeClr val="bg1"/>
          </a:solidFill>
          <a:ln w="9525">
            <a:solidFill>
              <a:schemeClr val="bg1"/>
            </a:solidFill>
            <a:round/>
            <a:headEnd/>
            <a:tailEnd/>
          </a:ln>
          <a:effectLst/>
          <a:extLst/>
        </p:spPr>
        <p:txBody>
          <a:bodyPr wrap="none" anchor="ctr"/>
          <a:lstStyle/>
          <a:p>
            <a:pPr algn="ctr">
              <a:lnSpc>
                <a:spcPct val="130000"/>
              </a:lnSpc>
            </a:pPr>
            <a:r>
              <a:rPr lang="it-IT" sz="2400" b="1" dirty="0">
                <a:solidFill>
                  <a:srgbClr val="FF0000"/>
                </a:solidFill>
              </a:rPr>
              <a:t>SINTOMI PRIMARI DELLA </a:t>
            </a:r>
            <a:r>
              <a:rPr lang="it-IT" sz="2400" b="1" dirty="0" smtClean="0">
                <a:solidFill>
                  <a:srgbClr val="FF0000"/>
                </a:solidFill>
              </a:rPr>
              <a:t>DISCALCULIA</a:t>
            </a:r>
            <a:endParaRPr lang="it-IT" sz="2400" b="1" dirty="0">
              <a:solidFill>
                <a:srgbClr val="FF0000"/>
              </a:solidFill>
            </a:endParaRPr>
          </a:p>
        </p:txBody>
      </p:sp>
    </p:spTree>
    <p:extLst>
      <p:ext uri="{BB962C8B-B14F-4D97-AF65-F5344CB8AC3E}">
        <p14:creationId xmlns:p14="http://schemas.microsoft.com/office/powerpoint/2010/main" val="2934625683"/>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4" name="Rectangle 4"/>
          <p:cNvSpPr>
            <a:spLocks noChangeArrowheads="1"/>
          </p:cNvSpPr>
          <p:nvPr/>
        </p:nvSpPr>
        <p:spPr bwMode="auto">
          <a:xfrm>
            <a:off x="4478338" y="4989513"/>
            <a:ext cx="18415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lnSpc>
                <a:spcPct val="170000"/>
              </a:lnSpc>
            </a:pPr>
            <a:endParaRPr lang="it-IT" sz="1400">
              <a:solidFill>
                <a:schemeClr val="bg1"/>
              </a:solidFill>
            </a:endParaRPr>
          </a:p>
        </p:txBody>
      </p:sp>
      <p:sp>
        <p:nvSpPr>
          <p:cNvPr id="81925" name="Text Box 5"/>
          <p:cNvSpPr txBox="1">
            <a:spLocks noChangeArrowheads="1"/>
          </p:cNvSpPr>
          <p:nvPr/>
        </p:nvSpPr>
        <p:spPr bwMode="auto">
          <a:xfrm>
            <a:off x="6096000" y="6324600"/>
            <a:ext cx="2819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it-IT" sz="1800">
              <a:latin typeface="Arial" charset="0"/>
            </a:endParaRPr>
          </a:p>
        </p:txBody>
      </p:sp>
      <p:sp>
        <p:nvSpPr>
          <p:cNvPr id="81927" name="AutoShape 7"/>
          <p:cNvSpPr>
            <a:spLocks noChangeArrowheads="1"/>
          </p:cNvSpPr>
          <p:nvPr/>
        </p:nvSpPr>
        <p:spPr bwMode="auto">
          <a:xfrm>
            <a:off x="323850" y="1447800"/>
            <a:ext cx="8496300" cy="4800600"/>
          </a:xfrm>
          <a:prstGeom prst="roundRect">
            <a:avLst>
              <a:gd name="adj" fmla="val 16667"/>
            </a:avLst>
          </a:prstGeom>
          <a:solidFill>
            <a:schemeClr val="bg1"/>
          </a:solidFill>
          <a:ln w="9525">
            <a:solidFill>
              <a:schemeClr val="tx1"/>
            </a:solidFill>
            <a:round/>
            <a:headEnd/>
            <a:tailEnd/>
          </a:ln>
          <a:effectLst/>
          <a:extLst/>
        </p:spPr>
        <p:txBody>
          <a:bodyPr wrap="none" anchor="ctr"/>
          <a:lstStyle/>
          <a:p>
            <a:pPr marL="342900" indent="-342900" algn="just"/>
            <a:r>
              <a:rPr lang="it-IT" sz="1600" i="1" u="sng" dirty="0" smtClean="0">
                <a:solidFill>
                  <a:srgbClr val="3366FF"/>
                </a:solidFill>
              </a:rPr>
              <a:t>AREA DELLA RAPPRESENTAZIONE GEOMETRICA</a:t>
            </a:r>
          </a:p>
          <a:p>
            <a:pPr marL="342900" indent="-342900" algn="just"/>
            <a:endParaRPr lang="it-IT" sz="1600" i="1" u="sng" dirty="0" smtClean="0">
              <a:solidFill>
                <a:srgbClr val="3366FF"/>
              </a:solidFill>
            </a:endParaRPr>
          </a:p>
          <a:p>
            <a:pPr marL="342900" indent="-342900" algn="just"/>
            <a:endParaRPr lang="it-IT" sz="1600" i="1" u="sng" dirty="0" smtClean="0">
              <a:solidFill>
                <a:srgbClr val="3366FF"/>
              </a:solidFill>
            </a:endParaRPr>
          </a:p>
          <a:p>
            <a:pPr marL="342900" indent="-342900" algn="just"/>
            <a:r>
              <a:rPr lang="it-IT" sz="1600" i="1" dirty="0" smtClean="0">
                <a:solidFill>
                  <a:srgbClr val="3366FF"/>
                </a:solidFill>
              </a:rPr>
              <a:t>1.LENTEZZA/PRECIPITAZIOBE NEL DISEGNO DI FIGURE GEOMETRICHE</a:t>
            </a:r>
          </a:p>
          <a:p>
            <a:pPr marL="342900" indent="-342900" algn="just"/>
            <a:r>
              <a:rPr lang="it-IT" sz="1600" i="1" dirty="0" smtClean="0">
                <a:solidFill>
                  <a:srgbClr val="3366FF"/>
                </a:solidFill>
              </a:rPr>
              <a:t>2.DIFFICOLTA’ NELLA RAPPRESENTAZIONE DI SIMMETRIE</a:t>
            </a:r>
          </a:p>
          <a:p>
            <a:pPr marL="342900" indent="-342900" algn="just"/>
            <a:r>
              <a:rPr lang="it-IT" sz="1600" i="1" dirty="0" smtClean="0">
                <a:solidFill>
                  <a:srgbClr val="3366FF"/>
                </a:solidFill>
              </a:rPr>
              <a:t>3. DIFFICOLTA’ NELLE TRASFORMAZIONI GEOMETRICHE</a:t>
            </a:r>
          </a:p>
          <a:p>
            <a:pPr marL="342900" indent="-342900" algn="just"/>
            <a:r>
              <a:rPr lang="it-IT" sz="1600" i="1" dirty="0" smtClean="0">
                <a:solidFill>
                  <a:srgbClr val="3366FF"/>
                </a:solidFill>
              </a:rPr>
              <a:t>4. DIFFICOLTA’ NELLA RAPPRESENTAZIONE DI ROTAZIONI DI FIGURE</a:t>
            </a:r>
          </a:p>
        </p:txBody>
      </p:sp>
      <p:sp>
        <p:nvSpPr>
          <p:cNvPr id="81928" name="AutoShape 8"/>
          <p:cNvSpPr>
            <a:spLocks noChangeArrowheads="1"/>
          </p:cNvSpPr>
          <p:nvPr/>
        </p:nvSpPr>
        <p:spPr bwMode="auto">
          <a:xfrm>
            <a:off x="2352707" y="304800"/>
            <a:ext cx="4619562" cy="990600"/>
          </a:xfrm>
          <a:prstGeom prst="roundRect">
            <a:avLst>
              <a:gd name="adj" fmla="val 16667"/>
            </a:avLst>
          </a:prstGeom>
          <a:solidFill>
            <a:srgbClr val="FFFFFF"/>
          </a:solidFill>
          <a:ln w="9525">
            <a:solidFill>
              <a:schemeClr val="bg1"/>
            </a:solidFill>
            <a:round/>
            <a:headEnd/>
            <a:tailEnd/>
          </a:ln>
          <a:effectLst/>
          <a:extLst/>
        </p:spPr>
        <p:txBody>
          <a:bodyPr wrap="none" anchor="ctr"/>
          <a:lstStyle/>
          <a:p>
            <a:pPr algn="ctr">
              <a:lnSpc>
                <a:spcPct val="130000"/>
              </a:lnSpc>
            </a:pPr>
            <a:r>
              <a:rPr lang="it-IT" sz="2400" b="1" dirty="0">
                <a:solidFill>
                  <a:srgbClr val="FF0000"/>
                </a:solidFill>
              </a:rPr>
              <a:t>SINTOMI PRIMARI DELLA </a:t>
            </a:r>
            <a:r>
              <a:rPr lang="it-IT" sz="2400" b="1" dirty="0" smtClean="0">
                <a:solidFill>
                  <a:srgbClr val="FF0000"/>
                </a:solidFill>
              </a:rPr>
              <a:t>DISCALCULIA</a:t>
            </a:r>
            <a:endParaRPr lang="it-IT" sz="2400" b="1" dirty="0">
              <a:solidFill>
                <a:srgbClr val="FF0000"/>
              </a:solidFill>
            </a:endParaRPr>
          </a:p>
        </p:txBody>
      </p:sp>
    </p:spTree>
    <p:extLst>
      <p:ext uri="{BB962C8B-B14F-4D97-AF65-F5344CB8AC3E}">
        <p14:creationId xmlns:p14="http://schemas.microsoft.com/office/powerpoint/2010/main" val="3567551908"/>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ChangeArrowheads="1"/>
          </p:cNvSpPr>
          <p:nvPr/>
        </p:nvSpPr>
        <p:spPr bwMode="auto">
          <a:xfrm>
            <a:off x="4478338" y="4989513"/>
            <a:ext cx="18415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lnSpc>
                <a:spcPct val="170000"/>
              </a:lnSpc>
              <a:spcBef>
                <a:spcPct val="0"/>
              </a:spcBef>
              <a:spcAft>
                <a:spcPct val="0"/>
              </a:spcAft>
            </a:pPr>
            <a:endParaRPr lang="it-IT" sz="1400">
              <a:solidFill>
                <a:srgbClr val="FFFFFF"/>
              </a:solidFill>
              <a:latin typeface="Comic Sans MS" pitchFamily="66" charset="0"/>
            </a:endParaRPr>
          </a:p>
        </p:txBody>
      </p:sp>
      <p:sp>
        <p:nvSpPr>
          <p:cNvPr id="12291" name="Text Box 5"/>
          <p:cNvSpPr txBox="1">
            <a:spLocks noChangeArrowheads="1"/>
          </p:cNvSpPr>
          <p:nvPr/>
        </p:nvSpPr>
        <p:spPr bwMode="auto">
          <a:xfrm>
            <a:off x="6096000" y="6324600"/>
            <a:ext cx="2819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800">
                <a:solidFill>
                  <a:schemeClr val="tx1"/>
                </a:solidFill>
                <a:latin typeface="Comic Sans MS" pitchFamily="66" charset="0"/>
              </a:defRPr>
            </a:lvl1pPr>
            <a:lvl2pPr marL="742950" indent="-285750" eaLnBrk="0" hangingPunct="0">
              <a:defRPr sz="800">
                <a:solidFill>
                  <a:schemeClr val="tx1"/>
                </a:solidFill>
                <a:latin typeface="Comic Sans MS" pitchFamily="66" charset="0"/>
              </a:defRPr>
            </a:lvl2pPr>
            <a:lvl3pPr marL="1143000" indent="-228600" eaLnBrk="0" hangingPunct="0">
              <a:defRPr sz="800">
                <a:solidFill>
                  <a:schemeClr val="tx1"/>
                </a:solidFill>
                <a:latin typeface="Comic Sans MS" pitchFamily="66" charset="0"/>
              </a:defRPr>
            </a:lvl3pPr>
            <a:lvl4pPr marL="1600200" indent="-228600" eaLnBrk="0" hangingPunct="0">
              <a:defRPr sz="800">
                <a:solidFill>
                  <a:schemeClr val="tx1"/>
                </a:solidFill>
                <a:latin typeface="Comic Sans MS" pitchFamily="66" charset="0"/>
              </a:defRPr>
            </a:lvl4pPr>
            <a:lvl5pPr marL="2057400" indent="-228600" eaLnBrk="0" hangingPunct="0">
              <a:defRPr sz="800">
                <a:solidFill>
                  <a:schemeClr val="tx1"/>
                </a:solidFill>
                <a:latin typeface="Comic Sans MS" pitchFamily="66" charset="0"/>
              </a:defRPr>
            </a:lvl5pPr>
            <a:lvl6pPr marL="2514600" indent="-228600" eaLnBrk="0" fontAlgn="base" hangingPunct="0">
              <a:spcBef>
                <a:spcPct val="0"/>
              </a:spcBef>
              <a:spcAft>
                <a:spcPct val="0"/>
              </a:spcAft>
              <a:defRPr sz="800">
                <a:solidFill>
                  <a:schemeClr val="tx1"/>
                </a:solidFill>
                <a:latin typeface="Comic Sans MS" pitchFamily="66" charset="0"/>
              </a:defRPr>
            </a:lvl6pPr>
            <a:lvl7pPr marL="2971800" indent="-228600" eaLnBrk="0" fontAlgn="base" hangingPunct="0">
              <a:spcBef>
                <a:spcPct val="0"/>
              </a:spcBef>
              <a:spcAft>
                <a:spcPct val="0"/>
              </a:spcAft>
              <a:defRPr sz="800">
                <a:solidFill>
                  <a:schemeClr val="tx1"/>
                </a:solidFill>
                <a:latin typeface="Comic Sans MS" pitchFamily="66" charset="0"/>
              </a:defRPr>
            </a:lvl7pPr>
            <a:lvl8pPr marL="3429000" indent="-228600" eaLnBrk="0" fontAlgn="base" hangingPunct="0">
              <a:spcBef>
                <a:spcPct val="0"/>
              </a:spcBef>
              <a:spcAft>
                <a:spcPct val="0"/>
              </a:spcAft>
              <a:defRPr sz="800">
                <a:solidFill>
                  <a:schemeClr val="tx1"/>
                </a:solidFill>
                <a:latin typeface="Comic Sans MS" pitchFamily="66" charset="0"/>
              </a:defRPr>
            </a:lvl8pPr>
            <a:lvl9pPr marL="3886200" indent="-228600" eaLnBrk="0" fontAlgn="base" hangingPunct="0">
              <a:spcBef>
                <a:spcPct val="0"/>
              </a:spcBef>
              <a:spcAft>
                <a:spcPct val="0"/>
              </a:spcAft>
              <a:defRPr sz="800">
                <a:solidFill>
                  <a:schemeClr val="tx1"/>
                </a:solidFill>
                <a:latin typeface="Comic Sans MS" pitchFamily="66" charset="0"/>
              </a:defRPr>
            </a:lvl9pPr>
          </a:lstStyle>
          <a:p>
            <a:pPr eaLnBrk="1" fontAlgn="base" hangingPunct="1">
              <a:spcBef>
                <a:spcPct val="50000"/>
              </a:spcBef>
              <a:spcAft>
                <a:spcPct val="0"/>
              </a:spcAft>
            </a:pPr>
            <a:endParaRPr lang="it-IT" sz="1800">
              <a:solidFill>
                <a:srgbClr val="000000"/>
              </a:solidFill>
              <a:latin typeface="Arial" charset="0"/>
            </a:endParaRPr>
          </a:p>
        </p:txBody>
      </p:sp>
      <p:sp>
        <p:nvSpPr>
          <p:cNvPr id="12293" name="AutoShape 14"/>
          <p:cNvSpPr>
            <a:spLocks noChangeArrowheads="1"/>
          </p:cNvSpPr>
          <p:nvPr/>
        </p:nvSpPr>
        <p:spPr bwMode="auto">
          <a:xfrm>
            <a:off x="704850" y="1828800"/>
            <a:ext cx="7734300" cy="4267200"/>
          </a:xfrm>
          <a:prstGeom prst="roundRect">
            <a:avLst>
              <a:gd name="adj" fmla="val 16667"/>
            </a:avLst>
          </a:prstGeom>
          <a:solidFill>
            <a:srgbClr val="FFFFFF"/>
          </a:solidFill>
          <a:ln w="9525">
            <a:solidFill>
              <a:schemeClr val="tx1"/>
            </a:solidFill>
            <a:round/>
            <a:headEnd/>
            <a:tailEnd/>
          </a:ln>
        </p:spPr>
        <p:txBody>
          <a:bodyPr anchor="ctr"/>
          <a:lstStyle/>
          <a:p>
            <a:pPr algn="just" fontAlgn="base">
              <a:lnSpc>
                <a:spcPct val="150000"/>
              </a:lnSpc>
              <a:spcBef>
                <a:spcPct val="0"/>
              </a:spcBef>
              <a:spcAft>
                <a:spcPct val="0"/>
              </a:spcAft>
            </a:pPr>
            <a:r>
              <a:rPr lang="it-IT" sz="2000" dirty="0">
                <a:solidFill>
                  <a:srgbClr val="3366FF"/>
                </a:solidFill>
              </a:rPr>
              <a:t>PRASSIA: </a:t>
            </a:r>
            <a:r>
              <a:rPr lang="it-IT" sz="1600" dirty="0">
                <a:solidFill>
                  <a:srgbClr val="3366FF"/>
                </a:solidFill>
              </a:rPr>
              <a:t>azione motoria finalizzata ed organizzata</a:t>
            </a:r>
          </a:p>
          <a:p>
            <a:pPr algn="just" fontAlgn="base">
              <a:lnSpc>
                <a:spcPct val="150000"/>
              </a:lnSpc>
              <a:spcBef>
                <a:spcPct val="0"/>
              </a:spcBef>
              <a:spcAft>
                <a:spcPct val="0"/>
              </a:spcAft>
            </a:pPr>
            <a:endParaRPr lang="it-IT" sz="1600" dirty="0">
              <a:solidFill>
                <a:srgbClr val="3366FF"/>
              </a:solidFill>
            </a:endParaRPr>
          </a:p>
          <a:p>
            <a:pPr algn="just" fontAlgn="base">
              <a:lnSpc>
                <a:spcPct val="150000"/>
              </a:lnSpc>
              <a:spcBef>
                <a:spcPct val="0"/>
              </a:spcBef>
              <a:spcAft>
                <a:spcPct val="0"/>
              </a:spcAft>
            </a:pPr>
            <a:r>
              <a:rPr lang="it-IT" sz="2000" dirty="0">
                <a:solidFill>
                  <a:srgbClr val="3366FF"/>
                </a:solidFill>
              </a:rPr>
              <a:t>DISPRASSIA:</a:t>
            </a:r>
            <a:r>
              <a:rPr lang="it-IT" sz="2400" dirty="0">
                <a:solidFill>
                  <a:srgbClr val="3366FF"/>
                </a:solidFill>
              </a:rPr>
              <a:t> </a:t>
            </a:r>
            <a:r>
              <a:rPr lang="it-IT" sz="1600" dirty="0">
                <a:solidFill>
                  <a:srgbClr val="3366FF"/>
                </a:solidFill>
              </a:rPr>
              <a:t>disorganizzata esecuzione di azioni, di movimenti organizzati e volontari, pur in assenza di impedimenti organici o deficit sensoriali. Interessa la motricità di ogni tipo</a:t>
            </a:r>
            <a:r>
              <a:rPr lang="it-IT" sz="2000" dirty="0">
                <a:solidFill>
                  <a:srgbClr val="3366FF"/>
                </a:solidFill>
              </a:rPr>
              <a:t>: </a:t>
            </a:r>
            <a:r>
              <a:rPr lang="it-IT" sz="1600" dirty="0">
                <a:solidFill>
                  <a:srgbClr val="3366FF"/>
                </a:solidFill>
              </a:rPr>
              <a:t>motorio, oculo-motorio,  linguistico, di pensiero,  lettorio,  scrittorio, grafo-motorio, mnestico, del calcolo orale, dell’organizzazione spazio-temporale in genere.</a:t>
            </a:r>
          </a:p>
          <a:p>
            <a:pPr algn="just" fontAlgn="base">
              <a:lnSpc>
                <a:spcPct val="150000"/>
              </a:lnSpc>
              <a:spcBef>
                <a:spcPct val="0"/>
              </a:spcBef>
              <a:spcAft>
                <a:spcPct val="0"/>
              </a:spcAft>
            </a:pPr>
            <a:r>
              <a:rPr lang="it-IT" sz="1600" dirty="0">
                <a:solidFill>
                  <a:srgbClr val="3366FF"/>
                </a:solidFill>
              </a:rPr>
              <a:t>                                              </a:t>
            </a:r>
            <a:r>
              <a:rPr lang="it-IT" sz="1600" dirty="0">
                <a:solidFill>
                  <a:srgbClr val="000000"/>
                </a:solidFill>
              </a:rPr>
              <a:t>                                     </a:t>
            </a:r>
          </a:p>
          <a:p>
            <a:pPr algn="just" fontAlgn="base">
              <a:lnSpc>
                <a:spcPct val="150000"/>
              </a:lnSpc>
              <a:spcBef>
                <a:spcPct val="0"/>
              </a:spcBef>
              <a:spcAft>
                <a:spcPct val="0"/>
              </a:spcAft>
            </a:pPr>
            <a:endParaRPr lang="it-IT" sz="1600" dirty="0">
              <a:solidFill>
                <a:srgbClr val="000000"/>
              </a:solidFill>
            </a:endParaRPr>
          </a:p>
          <a:p>
            <a:pPr algn="just" fontAlgn="base">
              <a:lnSpc>
                <a:spcPct val="150000"/>
              </a:lnSpc>
              <a:spcBef>
                <a:spcPct val="0"/>
              </a:spcBef>
              <a:spcAft>
                <a:spcPct val="0"/>
              </a:spcAft>
            </a:pPr>
            <a:r>
              <a:rPr lang="it-IT" sz="1000" dirty="0">
                <a:solidFill>
                  <a:srgbClr val="000000"/>
                </a:solidFill>
              </a:rPr>
              <a:t>                                              (Hermes </a:t>
            </a:r>
            <a:r>
              <a:rPr lang="it-IT" sz="1000" dirty="0" smtClean="0">
                <a:solidFill>
                  <a:srgbClr val="000000"/>
                </a:solidFill>
              </a:rPr>
              <a:t>2016. </a:t>
            </a:r>
            <a:r>
              <a:rPr lang="it-IT" sz="1000" dirty="0">
                <a:solidFill>
                  <a:srgbClr val="000000"/>
                </a:solidFill>
              </a:rPr>
              <a:t>Glossario pedagogico professionale </a:t>
            </a:r>
            <a:r>
              <a:rPr lang="it-IT" sz="1000" dirty="0" err="1" smtClean="0">
                <a:solidFill>
                  <a:srgbClr val="000000"/>
                </a:solidFill>
              </a:rPr>
              <a:t>P.Crispiani</a:t>
            </a:r>
            <a:r>
              <a:rPr lang="it-IT" sz="1000" dirty="0" smtClean="0">
                <a:solidFill>
                  <a:srgbClr val="000000"/>
                </a:solidFill>
              </a:rPr>
              <a:t>)</a:t>
            </a:r>
            <a:endParaRPr lang="it-IT" sz="1000" dirty="0">
              <a:solidFill>
                <a:srgbClr val="000000"/>
              </a:solidFill>
            </a:endParaRPr>
          </a:p>
        </p:txBody>
      </p:sp>
      <p:sp>
        <p:nvSpPr>
          <p:cNvPr id="12294" name="AutoShape 15"/>
          <p:cNvSpPr>
            <a:spLocks noChangeArrowheads="1"/>
          </p:cNvSpPr>
          <p:nvPr/>
        </p:nvSpPr>
        <p:spPr bwMode="auto">
          <a:xfrm>
            <a:off x="2603500" y="533400"/>
            <a:ext cx="3935413" cy="914400"/>
          </a:xfrm>
          <a:prstGeom prst="roundRect">
            <a:avLst>
              <a:gd name="adj" fmla="val 16667"/>
            </a:avLst>
          </a:prstGeom>
          <a:solidFill>
            <a:srgbClr val="FFFFFF"/>
          </a:solidFill>
          <a:ln w="9525">
            <a:solidFill>
              <a:schemeClr val="bg1"/>
            </a:solidFill>
            <a:round/>
            <a:headEnd/>
            <a:tailEnd/>
          </a:ln>
        </p:spPr>
        <p:txBody>
          <a:bodyPr wrap="none" anchor="ctr"/>
          <a:lstStyle/>
          <a:p>
            <a:pPr algn="ctr" fontAlgn="base">
              <a:lnSpc>
                <a:spcPct val="130000"/>
              </a:lnSpc>
              <a:spcBef>
                <a:spcPct val="0"/>
              </a:spcBef>
              <a:spcAft>
                <a:spcPct val="0"/>
              </a:spcAft>
            </a:pPr>
            <a:r>
              <a:rPr lang="it-IT" sz="2400" b="1" dirty="0">
                <a:solidFill>
                  <a:srgbClr val="FF0000"/>
                </a:solidFill>
                <a:latin typeface="Verdana"/>
              </a:rPr>
              <a:t>PRASSIA e DISPRASSIA</a:t>
            </a:r>
          </a:p>
        </p:txBody>
      </p:sp>
    </p:spTree>
    <p:extLst>
      <p:ext uri="{BB962C8B-B14F-4D97-AF65-F5344CB8AC3E}">
        <p14:creationId xmlns:p14="http://schemas.microsoft.com/office/powerpoint/2010/main" val="1871661569"/>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ChangeArrowheads="1"/>
          </p:cNvSpPr>
          <p:nvPr/>
        </p:nvSpPr>
        <p:spPr bwMode="auto">
          <a:xfrm>
            <a:off x="4478338" y="4989513"/>
            <a:ext cx="18415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lnSpc>
                <a:spcPct val="170000"/>
              </a:lnSpc>
              <a:spcBef>
                <a:spcPct val="0"/>
              </a:spcBef>
              <a:spcAft>
                <a:spcPct val="0"/>
              </a:spcAft>
            </a:pPr>
            <a:endParaRPr lang="it-IT" sz="1400">
              <a:solidFill>
                <a:srgbClr val="FFFFFF"/>
              </a:solidFill>
              <a:latin typeface="Comic Sans MS" pitchFamily="66" charset="0"/>
            </a:endParaRPr>
          </a:p>
        </p:txBody>
      </p:sp>
      <p:sp>
        <p:nvSpPr>
          <p:cNvPr id="12291" name="Text Box 5"/>
          <p:cNvSpPr txBox="1">
            <a:spLocks noChangeArrowheads="1"/>
          </p:cNvSpPr>
          <p:nvPr/>
        </p:nvSpPr>
        <p:spPr bwMode="auto">
          <a:xfrm>
            <a:off x="6096000" y="6324600"/>
            <a:ext cx="2819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800">
                <a:solidFill>
                  <a:schemeClr val="tx1"/>
                </a:solidFill>
                <a:latin typeface="Comic Sans MS" pitchFamily="66" charset="0"/>
              </a:defRPr>
            </a:lvl1pPr>
            <a:lvl2pPr marL="742950" indent="-285750" eaLnBrk="0" hangingPunct="0">
              <a:defRPr sz="800">
                <a:solidFill>
                  <a:schemeClr val="tx1"/>
                </a:solidFill>
                <a:latin typeface="Comic Sans MS" pitchFamily="66" charset="0"/>
              </a:defRPr>
            </a:lvl2pPr>
            <a:lvl3pPr marL="1143000" indent="-228600" eaLnBrk="0" hangingPunct="0">
              <a:defRPr sz="800">
                <a:solidFill>
                  <a:schemeClr val="tx1"/>
                </a:solidFill>
                <a:latin typeface="Comic Sans MS" pitchFamily="66" charset="0"/>
              </a:defRPr>
            </a:lvl3pPr>
            <a:lvl4pPr marL="1600200" indent="-228600" eaLnBrk="0" hangingPunct="0">
              <a:defRPr sz="800">
                <a:solidFill>
                  <a:schemeClr val="tx1"/>
                </a:solidFill>
                <a:latin typeface="Comic Sans MS" pitchFamily="66" charset="0"/>
              </a:defRPr>
            </a:lvl4pPr>
            <a:lvl5pPr marL="2057400" indent="-228600" eaLnBrk="0" hangingPunct="0">
              <a:defRPr sz="800">
                <a:solidFill>
                  <a:schemeClr val="tx1"/>
                </a:solidFill>
                <a:latin typeface="Comic Sans MS" pitchFamily="66" charset="0"/>
              </a:defRPr>
            </a:lvl5pPr>
            <a:lvl6pPr marL="2514600" indent="-228600" eaLnBrk="0" fontAlgn="base" hangingPunct="0">
              <a:spcBef>
                <a:spcPct val="0"/>
              </a:spcBef>
              <a:spcAft>
                <a:spcPct val="0"/>
              </a:spcAft>
              <a:defRPr sz="800">
                <a:solidFill>
                  <a:schemeClr val="tx1"/>
                </a:solidFill>
                <a:latin typeface="Comic Sans MS" pitchFamily="66" charset="0"/>
              </a:defRPr>
            </a:lvl6pPr>
            <a:lvl7pPr marL="2971800" indent="-228600" eaLnBrk="0" fontAlgn="base" hangingPunct="0">
              <a:spcBef>
                <a:spcPct val="0"/>
              </a:spcBef>
              <a:spcAft>
                <a:spcPct val="0"/>
              </a:spcAft>
              <a:defRPr sz="800">
                <a:solidFill>
                  <a:schemeClr val="tx1"/>
                </a:solidFill>
                <a:latin typeface="Comic Sans MS" pitchFamily="66" charset="0"/>
              </a:defRPr>
            </a:lvl7pPr>
            <a:lvl8pPr marL="3429000" indent="-228600" eaLnBrk="0" fontAlgn="base" hangingPunct="0">
              <a:spcBef>
                <a:spcPct val="0"/>
              </a:spcBef>
              <a:spcAft>
                <a:spcPct val="0"/>
              </a:spcAft>
              <a:defRPr sz="800">
                <a:solidFill>
                  <a:schemeClr val="tx1"/>
                </a:solidFill>
                <a:latin typeface="Comic Sans MS" pitchFamily="66" charset="0"/>
              </a:defRPr>
            </a:lvl8pPr>
            <a:lvl9pPr marL="3886200" indent="-228600" eaLnBrk="0" fontAlgn="base" hangingPunct="0">
              <a:spcBef>
                <a:spcPct val="0"/>
              </a:spcBef>
              <a:spcAft>
                <a:spcPct val="0"/>
              </a:spcAft>
              <a:defRPr sz="800">
                <a:solidFill>
                  <a:schemeClr val="tx1"/>
                </a:solidFill>
                <a:latin typeface="Comic Sans MS" pitchFamily="66" charset="0"/>
              </a:defRPr>
            </a:lvl9pPr>
          </a:lstStyle>
          <a:p>
            <a:pPr eaLnBrk="1" fontAlgn="base" hangingPunct="1">
              <a:spcBef>
                <a:spcPct val="50000"/>
              </a:spcBef>
              <a:spcAft>
                <a:spcPct val="0"/>
              </a:spcAft>
            </a:pPr>
            <a:endParaRPr lang="it-IT" sz="1800">
              <a:solidFill>
                <a:srgbClr val="000000"/>
              </a:solidFill>
              <a:latin typeface="Arial" charset="0"/>
            </a:endParaRPr>
          </a:p>
        </p:txBody>
      </p:sp>
      <p:sp>
        <p:nvSpPr>
          <p:cNvPr id="12293" name="AutoShape 14"/>
          <p:cNvSpPr>
            <a:spLocks noChangeArrowheads="1"/>
          </p:cNvSpPr>
          <p:nvPr/>
        </p:nvSpPr>
        <p:spPr bwMode="auto">
          <a:xfrm>
            <a:off x="704850" y="1828800"/>
            <a:ext cx="7734300" cy="4267200"/>
          </a:xfrm>
          <a:prstGeom prst="roundRect">
            <a:avLst>
              <a:gd name="adj" fmla="val 16667"/>
            </a:avLst>
          </a:prstGeom>
          <a:solidFill>
            <a:srgbClr val="FFFFFF"/>
          </a:solidFill>
          <a:ln w="9525">
            <a:solidFill>
              <a:srgbClr val="000000"/>
            </a:solidFill>
            <a:round/>
            <a:headEnd/>
            <a:tailEnd/>
          </a:ln>
        </p:spPr>
        <p:txBody>
          <a:bodyPr anchor="ctr"/>
          <a:lstStyle/>
          <a:p>
            <a:pPr algn="just" fontAlgn="base">
              <a:lnSpc>
                <a:spcPct val="150000"/>
              </a:lnSpc>
              <a:spcBef>
                <a:spcPct val="0"/>
              </a:spcBef>
              <a:spcAft>
                <a:spcPct val="0"/>
              </a:spcAft>
            </a:pPr>
            <a:endParaRPr lang="it-IT" sz="1600" dirty="0" smtClean="0">
              <a:solidFill>
                <a:srgbClr val="000000"/>
              </a:solidFill>
              <a:latin typeface="Comic Sans MS" pitchFamily="66" charset="0"/>
            </a:endParaRPr>
          </a:p>
          <a:p>
            <a:pPr algn="just" fontAlgn="base">
              <a:lnSpc>
                <a:spcPct val="150000"/>
              </a:lnSpc>
              <a:spcBef>
                <a:spcPct val="0"/>
              </a:spcBef>
              <a:spcAft>
                <a:spcPct val="0"/>
              </a:spcAft>
            </a:pPr>
            <a:r>
              <a:rPr lang="it-IT" dirty="0">
                <a:solidFill>
                  <a:srgbClr val="3366FF"/>
                </a:solidFill>
              </a:rPr>
              <a:t>DISPRASSIA:</a:t>
            </a:r>
            <a:r>
              <a:rPr lang="it-IT" dirty="0" smtClean="0">
                <a:solidFill>
                  <a:srgbClr val="3366FF"/>
                </a:solidFill>
              </a:rPr>
              <a:t> è un disordine funzionale e qualitativo nell’ideazione ed esecuzione coordinata di azioni volontarie nel tempo e nello spazio in </a:t>
            </a:r>
            <a:r>
              <a:rPr lang="it-IT" dirty="0">
                <a:solidFill>
                  <a:srgbClr val="3366FF"/>
                </a:solidFill>
              </a:rPr>
              <a:t>assenza di impedimenti organici o deficit sensoriali.</a:t>
            </a:r>
            <a:r>
              <a:rPr lang="it-IT" dirty="0" smtClean="0">
                <a:solidFill>
                  <a:srgbClr val="3366FF"/>
                </a:solidFill>
              </a:rPr>
              <a:t> Si accompagna a lentezza, discontinuità, difficoltà negli automatismi motori rapidi, nell’integrazione sensoriale e nella grafo-motricità.</a:t>
            </a:r>
          </a:p>
          <a:p>
            <a:pPr algn="just" fontAlgn="base">
              <a:lnSpc>
                <a:spcPct val="150000"/>
              </a:lnSpc>
              <a:spcBef>
                <a:spcPct val="0"/>
              </a:spcBef>
              <a:spcAft>
                <a:spcPct val="0"/>
              </a:spcAft>
            </a:pPr>
            <a:r>
              <a:rPr lang="it-IT" dirty="0">
                <a:solidFill>
                  <a:srgbClr val="3366FF"/>
                </a:solidFill>
              </a:rPr>
              <a:t>                                                                                   </a:t>
            </a:r>
            <a:endParaRPr lang="it-IT" dirty="0" smtClean="0">
              <a:solidFill>
                <a:srgbClr val="3366FF"/>
              </a:solidFill>
            </a:endParaRPr>
          </a:p>
          <a:p>
            <a:pPr algn="just" fontAlgn="base">
              <a:lnSpc>
                <a:spcPct val="150000"/>
              </a:lnSpc>
              <a:spcBef>
                <a:spcPct val="0"/>
              </a:spcBef>
              <a:spcAft>
                <a:spcPct val="0"/>
              </a:spcAft>
            </a:pPr>
            <a:endParaRPr lang="it-IT" dirty="0">
              <a:solidFill>
                <a:srgbClr val="000000"/>
              </a:solidFill>
            </a:endParaRPr>
          </a:p>
        </p:txBody>
      </p:sp>
      <p:sp>
        <p:nvSpPr>
          <p:cNvPr id="12294" name="AutoShape 15"/>
          <p:cNvSpPr>
            <a:spLocks noChangeArrowheads="1"/>
          </p:cNvSpPr>
          <p:nvPr/>
        </p:nvSpPr>
        <p:spPr bwMode="auto">
          <a:xfrm>
            <a:off x="2603500" y="533400"/>
            <a:ext cx="3935413" cy="914400"/>
          </a:xfrm>
          <a:prstGeom prst="roundRect">
            <a:avLst>
              <a:gd name="adj" fmla="val 16667"/>
            </a:avLst>
          </a:prstGeom>
          <a:solidFill>
            <a:srgbClr val="FFFFFF"/>
          </a:solidFill>
          <a:ln w="9525">
            <a:solidFill>
              <a:schemeClr val="bg1"/>
            </a:solidFill>
            <a:round/>
            <a:headEnd/>
            <a:tailEnd/>
          </a:ln>
        </p:spPr>
        <p:txBody>
          <a:bodyPr wrap="none" anchor="ctr"/>
          <a:lstStyle/>
          <a:p>
            <a:pPr algn="ctr" fontAlgn="base">
              <a:lnSpc>
                <a:spcPct val="130000"/>
              </a:lnSpc>
              <a:spcBef>
                <a:spcPct val="0"/>
              </a:spcBef>
              <a:spcAft>
                <a:spcPct val="0"/>
              </a:spcAft>
            </a:pPr>
            <a:r>
              <a:rPr lang="it-IT" sz="2400" b="1" i="1" dirty="0" smtClean="0">
                <a:solidFill>
                  <a:srgbClr val="FF0000"/>
                </a:solidFill>
                <a:latin typeface="+mj-lt"/>
              </a:rPr>
              <a:t>DISPRASSIA</a:t>
            </a:r>
            <a:endParaRPr lang="it-IT" sz="2400" b="1" i="1" dirty="0">
              <a:solidFill>
                <a:srgbClr val="FF0000"/>
              </a:solidFill>
              <a:latin typeface="+mj-lt"/>
            </a:endParaRPr>
          </a:p>
        </p:txBody>
      </p:sp>
    </p:spTree>
    <p:extLst>
      <p:ext uri="{BB962C8B-B14F-4D97-AF65-F5344CB8AC3E}">
        <p14:creationId xmlns:p14="http://schemas.microsoft.com/office/powerpoint/2010/main" val="2621005154"/>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7"/>
          <p:cNvSpPr>
            <a:spLocks noChangeArrowheads="1"/>
          </p:cNvSpPr>
          <p:nvPr/>
        </p:nvSpPr>
        <p:spPr bwMode="auto">
          <a:xfrm>
            <a:off x="640118" y="604608"/>
            <a:ext cx="8128000" cy="5849938"/>
          </a:xfrm>
          <a:prstGeom prst="roundRect">
            <a:avLst>
              <a:gd name="adj" fmla="val 16667"/>
            </a:avLst>
          </a:prstGeom>
          <a:solidFill>
            <a:srgbClr val="FFFFFF"/>
          </a:solidFill>
          <a:ln w="12700">
            <a:solidFill>
              <a:srgbClr val="000000"/>
            </a:solidFill>
            <a:round/>
            <a:headEnd/>
            <a:tailEnd/>
          </a:ln>
        </p:spPr>
        <p:txBody>
          <a:bodyPr anchor="ctr">
            <a:prstTxWarp prst="textNoShape">
              <a:avLst/>
            </a:prstTxWarp>
          </a:bodyPr>
          <a:lstStyle/>
          <a:p>
            <a:pPr algn="ctr"/>
            <a:r>
              <a:rPr lang="it-IT" sz="2400" b="1" dirty="0" smtClean="0">
                <a:solidFill>
                  <a:srgbClr val="FF0000"/>
                </a:solidFill>
              </a:rPr>
              <a:t>Disordini della motricità</a:t>
            </a:r>
          </a:p>
          <a:p>
            <a:pPr algn="ctr"/>
            <a:r>
              <a:rPr lang="it-IT" sz="1600" dirty="0" err="1">
                <a:solidFill>
                  <a:srgbClr val="000000"/>
                </a:solidFill>
              </a:rPr>
              <a:t> </a:t>
            </a:r>
            <a:endParaRPr lang="it-IT" sz="1600" dirty="0" smtClean="0">
              <a:solidFill>
                <a:srgbClr val="000000"/>
              </a:solidFill>
            </a:endParaRPr>
          </a:p>
          <a:p>
            <a:pPr>
              <a:lnSpc>
                <a:spcPct val="150000"/>
              </a:lnSpc>
            </a:pPr>
            <a:r>
              <a:rPr lang="it-IT" sz="1400" dirty="0" smtClean="0">
                <a:solidFill>
                  <a:srgbClr val="3366FF"/>
                </a:solidFill>
              </a:rPr>
              <a:t>Lieve ritardo nella conquista della deambulazione autonoma</a:t>
            </a:r>
          </a:p>
          <a:p>
            <a:pPr>
              <a:lnSpc>
                <a:spcPct val="150000"/>
              </a:lnSpc>
            </a:pPr>
            <a:r>
              <a:rPr lang="it-IT" sz="1400" dirty="0" smtClean="0">
                <a:solidFill>
                  <a:srgbClr val="3366FF"/>
                </a:solidFill>
              </a:rPr>
              <a:t>Motricità lenta, scoordinata, goffa, non fluida</a:t>
            </a:r>
          </a:p>
          <a:p>
            <a:pPr>
              <a:lnSpc>
                <a:spcPct val="150000"/>
              </a:lnSpc>
            </a:pPr>
            <a:r>
              <a:rPr lang="it-IT" sz="1400" dirty="0" smtClean="0">
                <a:solidFill>
                  <a:srgbClr val="3366FF"/>
                </a:solidFill>
              </a:rPr>
              <a:t>Lieve ritardo nel dare inizio alle azioni (incipit)</a:t>
            </a:r>
          </a:p>
          <a:p>
            <a:pPr>
              <a:lnSpc>
                <a:spcPct val="150000"/>
              </a:lnSpc>
            </a:pPr>
            <a:r>
              <a:rPr lang="it-IT" sz="1400" dirty="0" smtClean="0">
                <a:solidFill>
                  <a:srgbClr val="3366FF"/>
                </a:solidFill>
              </a:rPr>
              <a:t>Lieve lentezza nell’autoregolazione/autocontrollo (frenaggio)</a:t>
            </a:r>
          </a:p>
          <a:p>
            <a:pPr>
              <a:lnSpc>
                <a:spcPct val="150000"/>
              </a:lnSpc>
            </a:pPr>
            <a:r>
              <a:rPr lang="it-IT" sz="1400" dirty="0" smtClean="0">
                <a:solidFill>
                  <a:srgbClr val="3366FF"/>
                </a:solidFill>
              </a:rPr>
              <a:t>Lentezza /impaccio nelle autonomie e nelle allacciature (vestirsi, allacciare le scarpe)</a:t>
            </a:r>
          </a:p>
          <a:p>
            <a:pPr>
              <a:lnSpc>
                <a:spcPct val="150000"/>
              </a:lnSpc>
            </a:pPr>
            <a:r>
              <a:rPr lang="it-IT" sz="1400" dirty="0" smtClean="0">
                <a:solidFill>
                  <a:srgbClr val="3366FF"/>
                </a:solidFill>
              </a:rPr>
              <a:t>Lentezza / impaccio nella discesa delle scale e nell’attraversamento della strada</a:t>
            </a:r>
          </a:p>
          <a:p>
            <a:pPr>
              <a:lnSpc>
                <a:spcPct val="150000"/>
              </a:lnSpc>
            </a:pPr>
            <a:r>
              <a:rPr lang="it-IT" sz="1400" dirty="0" smtClean="0">
                <a:solidFill>
                  <a:srgbClr val="3366FF"/>
                </a:solidFill>
              </a:rPr>
              <a:t>Lentezza impaccio su coordinamenti oculo-motori, </a:t>
            </a:r>
            <a:r>
              <a:rPr lang="it-IT" sz="1400" dirty="0" err="1" smtClean="0">
                <a:solidFill>
                  <a:srgbClr val="3366FF"/>
                </a:solidFill>
              </a:rPr>
              <a:t>grafomotori</a:t>
            </a:r>
            <a:r>
              <a:rPr lang="it-IT" sz="1400" dirty="0" smtClean="0">
                <a:solidFill>
                  <a:srgbClr val="3366FF"/>
                </a:solidFill>
              </a:rPr>
              <a:t>, balistici</a:t>
            </a:r>
          </a:p>
          <a:p>
            <a:pPr>
              <a:lnSpc>
                <a:spcPct val="150000"/>
              </a:lnSpc>
            </a:pPr>
            <a:r>
              <a:rPr lang="it-IT" sz="1400" dirty="0" smtClean="0">
                <a:solidFill>
                  <a:srgbClr val="3366FF"/>
                </a:solidFill>
              </a:rPr>
              <a:t>Difficoltà nell’equilibrio dinamico</a:t>
            </a:r>
          </a:p>
          <a:p>
            <a:pPr>
              <a:lnSpc>
                <a:spcPct val="150000"/>
              </a:lnSpc>
            </a:pPr>
            <a:r>
              <a:rPr lang="it-IT" sz="1400" dirty="0" smtClean="0">
                <a:solidFill>
                  <a:srgbClr val="3366FF"/>
                </a:solidFill>
              </a:rPr>
              <a:t>Non fluida ideazione di gesti motori in successione e conseguente disordine esecutivo  </a:t>
            </a:r>
          </a:p>
          <a:p>
            <a:pPr>
              <a:lnSpc>
                <a:spcPct val="150000"/>
              </a:lnSpc>
            </a:pPr>
            <a:r>
              <a:rPr lang="it-IT" sz="1400" dirty="0" smtClean="0">
                <a:solidFill>
                  <a:srgbClr val="3366FF"/>
                </a:solidFill>
              </a:rPr>
              <a:t>Adeguata ideazione di gesti motori ma disordinata esecuzione </a:t>
            </a:r>
          </a:p>
          <a:p>
            <a:pPr>
              <a:lnSpc>
                <a:spcPct val="150000"/>
              </a:lnSpc>
            </a:pPr>
            <a:r>
              <a:rPr lang="it-IT" sz="1400" dirty="0" smtClean="0">
                <a:solidFill>
                  <a:srgbClr val="3366FF"/>
                </a:solidFill>
              </a:rPr>
              <a:t>Difficoltà negli schemi crociati</a:t>
            </a:r>
          </a:p>
          <a:p>
            <a:pPr>
              <a:lnSpc>
                <a:spcPct val="150000"/>
              </a:lnSpc>
            </a:pPr>
            <a:r>
              <a:rPr lang="it-IT" sz="1400" dirty="0" smtClean="0">
                <a:solidFill>
                  <a:srgbClr val="3366FF"/>
                </a:solidFill>
              </a:rPr>
              <a:t>Difficoltà in comportamenti automatizzati e nelle sinestesie</a:t>
            </a:r>
          </a:p>
          <a:p>
            <a:pPr>
              <a:lnSpc>
                <a:spcPct val="150000"/>
              </a:lnSpc>
            </a:pPr>
            <a:r>
              <a:rPr lang="it-IT" sz="1400" dirty="0" smtClean="0">
                <a:solidFill>
                  <a:srgbClr val="3366FF"/>
                </a:solidFill>
              </a:rPr>
              <a:t>Incoordinazione nelle prassie </a:t>
            </a:r>
            <a:r>
              <a:rPr lang="it-IT" sz="1400" dirty="0" err="1" smtClean="0">
                <a:solidFill>
                  <a:srgbClr val="3366FF"/>
                </a:solidFill>
              </a:rPr>
              <a:t>bimanuali</a:t>
            </a:r>
            <a:r>
              <a:rPr lang="it-IT" sz="1400" dirty="0" smtClean="0">
                <a:solidFill>
                  <a:srgbClr val="3366FF"/>
                </a:solidFill>
              </a:rPr>
              <a:t> (tagliare, avvitare, svitare, sbucciare, legare)</a:t>
            </a:r>
          </a:p>
        </p:txBody>
      </p:sp>
      <p:sp>
        <p:nvSpPr>
          <p:cNvPr id="4" name="CasellaDiTesto 3"/>
          <p:cNvSpPr txBox="1"/>
          <p:nvPr/>
        </p:nvSpPr>
        <p:spPr>
          <a:xfrm>
            <a:off x="786878" y="842150"/>
            <a:ext cx="184666" cy="215444"/>
          </a:xfrm>
          <a:prstGeom prst="rect">
            <a:avLst/>
          </a:prstGeom>
          <a:solidFill>
            <a:srgbClr val="FFFFFF"/>
          </a:solidFill>
          <a:ln>
            <a:solidFill>
              <a:schemeClr val="tx1"/>
            </a:solidFill>
          </a:ln>
        </p:spPr>
        <p:txBody>
          <a:bodyPr wrap="none" rtlCol="0">
            <a:spAutoFit/>
          </a:bodyPr>
          <a:lstStyle/>
          <a:p>
            <a:pPr algn="ctr"/>
            <a:endParaRPr lang="it-IT" sz="800" dirty="0" smtClean="0">
              <a:latin typeface="Cambria"/>
            </a:endParaRPr>
          </a:p>
        </p:txBody>
      </p:sp>
    </p:spTree>
    <p:extLst>
      <p:ext uri="{BB962C8B-B14F-4D97-AF65-F5344CB8AC3E}">
        <p14:creationId xmlns:p14="http://schemas.microsoft.com/office/powerpoint/2010/main" val="1572849903"/>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7"/>
          <p:cNvSpPr>
            <a:spLocks noChangeArrowheads="1"/>
          </p:cNvSpPr>
          <p:nvPr/>
        </p:nvSpPr>
        <p:spPr bwMode="auto">
          <a:xfrm>
            <a:off x="301839" y="521544"/>
            <a:ext cx="8128000" cy="5849938"/>
          </a:xfrm>
          <a:prstGeom prst="roundRect">
            <a:avLst>
              <a:gd name="adj" fmla="val 16667"/>
            </a:avLst>
          </a:prstGeom>
          <a:solidFill>
            <a:srgbClr val="FFFFFF"/>
          </a:solidFill>
          <a:ln w="12700">
            <a:solidFill>
              <a:srgbClr val="000000"/>
            </a:solidFill>
            <a:round/>
            <a:headEnd/>
            <a:tailEnd/>
          </a:ln>
        </p:spPr>
        <p:txBody>
          <a:bodyPr anchor="ctr">
            <a:prstTxWarp prst="textNoShape">
              <a:avLst/>
            </a:prstTxWarp>
          </a:bodyPr>
          <a:lstStyle/>
          <a:p>
            <a:pPr algn="ctr"/>
            <a:endParaRPr lang="it-IT" sz="1600" b="1" dirty="0" smtClean="0">
              <a:solidFill>
                <a:srgbClr val="0000FF"/>
              </a:solidFill>
            </a:endParaRPr>
          </a:p>
          <a:p>
            <a:pPr algn="ctr"/>
            <a:endParaRPr lang="it-IT" sz="1600" b="1" dirty="0" smtClean="0">
              <a:solidFill>
                <a:srgbClr val="0000FF"/>
              </a:solidFill>
            </a:endParaRPr>
          </a:p>
          <a:p>
            <a:pPr algn="ctr"/>
            <a:endParaRPr lang="it-IT" sz="1600" b="1" dirty="0" smtClean="0">
              <a:solidFill>
                <a:srgbClr val="0000FF"/>
              </a:solidFill>
            </a:endParaRPr>
          </a:p>
          <a:p>
            <a:pPr algn="ctr"/>
            <a:r>
              <a:rPr lang="it-IT" sz="2400" b="1" dirty="0" smtClean="0">
                <a:solidFill>
                  <a:srgbClr val="FF0000"/>
                </a:solidFill>
              </a:rPr>
              <a:t>Disordini percettivi</a:t>
            </a:r>
          </a:p>
          <a:p>
            <a:pPr algn="ctr"/>
            <a:r>
              <a:rPr lang="it-IT" sz="1600" dirty="0" err="1" smtClean="0">
                <a:solidFill>
                  <a:srgbClr val="000000"/>
                </a:solidFill>
              </a:rPr>
              <a:t> </a:t>
            </a:r>
            <a:endParaRPr lang="it-IT" sz="1600" dirty="0" smtClean="0">
              <a:solidFill>
                <a:srgbClr val="000000"/>
              </a:solidFill>
            </a:endParaRPr>
          </a:p>
          <a:p>
            <a:pPr>
              <a:lnSpc>
                <a:spcPct val="150000"/>
              </a:lnSpc>
            </a:pPr>
            <a:r>
              <a:rPr lang="it-IT" sz="1400" dirty="0" smtClean="0">
                <a:solidFill>
                  <a:srgbClr val="3366FF"/>
                </a:solidFill>
              </a:rPr>
              <a:t>Disorientamento spaziale</a:t>
            </a:r>
          </a:p>
          <a:p>
            <a:pPr>
              <a:lnSpc>
                <a:spcPct val="150000"/>
              </a:lnSpc>
            </a:pPr>
            <a:r>
              <a:rPr lang="it-IT" sz="1400" dirty="0" smtClean="0">
                <a:solidFill>
                  <a:srgbClr val="3366FF"/>
                </a:solidFill>
              </a:rPr>
              <a:t>Disorientamento temporale</a:t>
            </a:r>
          </a:p>
          <a:p>
            <a:pPr>
              <a:lnSpc>
                <a:spcPct val="150000"/>
              </a:lnSpc>
            </a:pPr>
            <a:r>
              <a:rPr lang="it-IT" sz="1400" dirty="0" smtClean="0">
                <a:solidFill>
                  <a:srgbClr val="3366FF"/>
                </a:solidFill>
              </a:rPr>
              <a:t>Disorientamento nell’inseguimento percettivo</a:t>
            </a:r>
          </a:p>
          <a:p>
            <a:pPr>
              <a:lnSpc>
                <a:spcPct val="150000"/>
              </a:lnSpc>
            </a:pPr>
            <a:r>
              <a:rPr lang="it-IT" sz="1400" dirty="0" smtClean="0">
                <a:solidFill>
                  <a:srgbClr val="3366FF"/>
                </a:solidFill>
              </a:rPr>
              <a:t>Disorganizzazione nella discriminazione/esecuzione di ritmi (ritorno periodico di strutture)Disorientamento nella percezione delle distanze</a:t>
            </a:r>
          </a:p>
          <a:p>
            <a:pPr>
              <a:lnSpc>
                <a:spcPct val="150000"/>
              </a:lnSpc>
            </a:pPr>
            <a:endParaRPr lang="it-IT" sz="1400" dirty="0" smtClean="0">
              <a:solidFill>
                <a:srgbClr val="000000"/>
              </a:solidFill>
            </a:endParaRPr>
          </a:p>
          <a:p>
            <a:pPr algn="ctr">
              <a:lnSpc>
                <a:spcPct val="150000"/>
              </a:lnSpc>
            </a:pPr>
            <a:r>
              <a:rPr lang="it-IT" sz="2400" b="1" dirty="0" smtClean="0">
                <a:solidFill>
                  <a:srgbClr val="FF0000"/>
                </a:solidFill>
              </a:rPr>
              <a:t>Disordini Emotivi</a:t>
            </a:r>
          </a:p>
          <a:p>
            <a:pPr>
              <a:lnSpc>
                <a:spcPct val="150000"/>
              </a:lnSpc>
            </a:pPr>
            <a:r>
              <a:rPr lang="it-IT" sz="1400" dirty="0" smtClean="0">
                <a:solidFill>
                  <a:srgbClr val="3366FF"/>
                </a:solidFill>
              </a:rPr>
              <a:t>Sensibilità emozionale ed umorale</a:t>
            </a:r>
          </a:p>
          <a:p>
            <a:pPr>
              <a:lnSpc>
                <a:spcPct val="150000"/>
              </a:lnSpc>
            </a:pPr>
            <a:r>
              <a:rPr lang="it-IT" sz="1400" dirty="0" smtClean="0">
                <a:solidFill>
                  <a:srgbClr val="3366FF"/>
                </a:solidFill>
              </a:rPr>
              <a:t>Insofferenza, insicurezza, scarsa autostima</a:t>
            </a:r>
          </a:p>
          <a:p>
            <a:pPr>
              <a:lnSpc>
                <a:spcPct val="150000"/>
              </a:lnSpc>
            </a:pPr>
            <a:endParaRPr lang="it-IT" sz="1400" dirty="0" smtClean="0">
              <a:solidFill>
                <a:srgbClr val="000000"/>
              </a:solidFill>
            </a:endParaRPr>
          </a:p>
          <a:p>
            <a:pPr algn="ctr">
              <a:lnSpc>
                <a:spcPct val="150000"/>
              </a:lnSpc>
            </a:pPr>
            <a:r>
              <a:rPr lang="it-IT" sz="2400" b="1" dirty="0" smtClean="0">
                <a:solidFill>
                  <a:srgbClr val="FF0000"/>
                </a:solidFill>
              </a:rPr>
              <a:t>Disordini dell’affettività</a:t>
            </a:r>
          </a:p>
          <a:p>
            <a:pPr>
              <a:lnSpc>
                <a:spcPct val="150000"/>
              </a:lnSpc>
            </a:pPr>
            <a:r>
              <a:rPr lang="it-IT" sz="1400" dirty="0" smtClean="0">
                <a:solidFill>
                  <a:srgbClr val="3366FF"/>
                </a:solidFill>
              </a:rPr>
              <a:t>Demotivazione</a:t>
            </a:r>
          </a:p>
          <a:p>
            <a:pPr>
              <a:lnSpc>
                <a:spcPct val="150000"/>
              </a:lnSpc>
            </a:pPr>
            <a:r>
              <a:rPr lang="it-IT" sz="1400" dirty="0" smtClean="0">
                <a:solidFill>
                  <a:srgbClr val="3366FF"/>
                </a:solidFill>
              </a:rPr>
              <a:t>Scarsa iniziativa</a:t>
            </a:r>
          </a:p>
          <a:p>
            <a:pPr>
              <a:lnSpc>
                <a:spcPct val="150000"/>
              </a:lnSpc>
            </a:pPr>
            <a:r>
              <a:rPr lang="it-IT" sz="1400" dirty="0" smtClean="0">
                <a:solidFill>
                  <a:srgbClr val="3366FF"/>
                </a:solidFill>
              </a:rPr>
              <a:t>Tendenza all’abbandono di interess</a:t>
            </a:r>
            <a:r>
              <a:rPr lang="it-IT" sz="1400" dirty="0" smtClean="0">
                <a:solidFill>
                  <a:srgbClr val="000000"/>
                </a:solidFill>
              </a:rPr>
              <a:t>i</a:t>
            </a:r>
          </a:p>
          <a:p>
            <a:pPr>
              <a:lnSpc>
                <a:spcPct val="150000"/>
              </a:lnSpc>
            </a:pPr>
            <a:endParaRPr lang="it-IT" sz="1400" dirty="0" smtClean="0"/>
          </a:p>
          <a:p>
            <a:pPr>
              <a:lnSpc>
                <a:spcPct val="150000"/>
              </a:lnSpc>
            </a:pPr>
            <a:endParaRPr lang="it-IT" sz="1400" dirty="0" smtClean="0"/>
          </a:p>
          <a:p>
            <a:pPr>
              <a:lnSpc>
                <a:spcPct val="150000"/>
              </a:lnSpc>
            </a:pPr>
            <a:endParaRPr lang="it-IT" sz="1400" dirty="0" smtClean="0"/>
          </a:p>
        </p:txBody>
      </p:sp>
    </p:spTree>
    <p:extLst>
      <p:ext uri="{BB962C8B-B14F-4D97-AF65-F5344CB8AC3E}">
        <p14:creationId xmlns:p14="http://schemas.microsoft.com/office/powerpoint/2010/main" val="899436832"/>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7"/>
          <p:cNvSpPr>
            <a:spLocks noChangeArrowheads="1"/>
          </p:cNvSpPr>
          <p:nvPr/>
        </p:nvSpPr>
        <p:spPr bwMode="auto">
          <a:xfrm>
            <a:off x="539483" y="590802"/>
            <a:ext cx="8128000" cy="5849938"/>
          </a:xfrm>
          <a:prstGeom prst="roundRect">
            <a:avLst>
              <a:gd name="adj" fmla="val 16667"/>
            </a:avLst>
          </a:prstGeom>
          <a:solidFill>
            <a:srgbClr val="FFFFFF"/>
          </a:solidFill>
          <a:ln w="12700">
            <a:solidFill>
              <a:srgbClr val="000000"/>
            </a:solidFill>
            <a:round/>
            <a:headEnd/>
            <a:tailEnd/>
          </a:ln>
        </p:spPr>
        <p:txBody>
          <a:bodyPr anchor="ctr">
            <a:prstTxWarp prst="textNoShape">
              <a:avLst/>
            </a:prstTxWarp>
          </a:bodyPr>
          <a:lstStyle/>
          <a:p>
            <a:pPr algn="ctr"/>
            <a:endParaRPr lang="it-IT" sz="1600" b="1" dirty="0" smtClean="0">
              <a:solidFill>
                <a:srgbClr val="0000FF"/>
              </a:solidFill>
            </a:endParaRPr>
          </a:p>
          <a:p>
            <a:pPr algn="ctr"/>
            <a:endParaRPr lang="it-IT" sz="1600" b="1" dirty="0" smtClean="0">
              <a:solidFill>
                <a:srgbClr val="0000FF"/>
              </a:solidFill>
            </a:endParaRPr>
          </a:p>
          <a:p>
            <a:pPr algn="ctr"/>
            <a:endParaRPr lang="it-IT" sz="1600" b="1" dirty="0" smtClean="0">
              <a:solidFill>
                <a:srgbClr val="0000FF"/>
              </a:solidFill>
            </a:endParaRPr>
          </a:p>
          <a:p>
            <a:pPr algn="ctr"/>
            <a:r>
              <a:rPr lang="it-IT" sz="2400" b="1" dirty="0" smtClean="0">
                <a:solidFill>
                  <a:srgbClr val="FF0000"/>
                </a:solidFill>
              </a:rPr>
              <a:t>Disordini del pensiero</a:t>
            </a:r>
          </a:p>
          <a:p>
            <a:pPr>
              <a:lnSpc>
                <a:spcPct val="150000"/>
              </a:lnSpc>
            </a:pPr>
            <a:r>
              <a:rPr lang="it-IT" sz="1400" dirty="0" smtClean="0">
                <a:solidFill>
                  <a:srgbClr val="3366FF"/>
                </a:solidFill>
              </a:rPr>
              <a:t>Discontinuità del pensiero (perde il filo del ragionamento)</a:t>
            </a:r>
          </a:p>
          <a:p>
            <a:pPr>
              <a:lnSpc>
                <a:spcPct val="150000"/>
              </a:lnSpc>
            </a:pPr>
            <a:r>
              <a:rPr lang="it-IT" sz="1400" dirty="0" smtClean="0">
                <a:solidFill>
                  <a:srgbClr val="3366FF"/>
                </a:solidFill>
              </a:rPr>
              <a:t>Difficoltà nelle memoria sequenziale (</a:t>
            </a:r>
            <a:r>
              <a:rPr lang="it-IT" sz="1400" dirty="0" err="1" smtClean="0">
                <a:solidFill>
                  <a:srgbClr val="3366FF"/>
                </a:solidFill>
              </a:rPr>
              <a:t>resocontare</a:t>
            </a:r>
            <a:r>
              <a:rPr lang="it-IT" sz="1400" dirty="0" smtClean="0">
                <a:solidFill>
                  <a:srgbClr val="3366FF"/>
                </a:solidFill>
              </a:rPr>
              <a:t> situazioni della quotidianità)</a:t>
            </a:r>
          </a:p>
          <a:p>
            <a:pPr>
              <a:lnSpc>
                <a:spcPct val="150000"/>
              </a:lnSpc>
            </a:pPr>
            <a:r>
              <a:rPr lang="it-IT" sz="1400" dirty="0" smtClean="0">
                <a:solidFill>
                  <a:srgbClr val="3366FF"/>
                </a:solidFill>
              </a:rPr>
              <a:t>Disorganizzazione nella linea del tempo</a:t>
            </a:r>
          </a:p>
          <a:p>
            <a:pPr>
              <a:lnSpc>
                <a:spcPct val="150000"/>
              </a:lnSpc>
            </a:pPr>
            <a:r>
              <a:rPr lang="it-IT" sz="1400" dirty="0" smtClean="0">
                <a:solidFill>
                  <a:srgbClr val="3366FF"/>
                </a:solidFill>
              </a:rPr>
              <a:t>Disorganizzazione nella linea dei numeri</a:t>
            </a:r>
          </a:p>
          <a:p>
            <a:pPr>
              <a:lnSpc>
                <a:spcPct val="150000"/>
              </a:lnSpc>
            </a:pPr>
            <a:r>
              <a:rPr lang="it-IT" sz="1400" dirty="0" smtClean="0">
                <a:solidFill>
                  <a:srgbClr val="3366FF"/>
                </a:solidFill>
              </a:rPr>
              <a:t>Lentezza impaccio nella comprensione di problemi</a:t>
            </a:r>
          </a:p>
          <a:p>
            <a:pPr>
              <a:lnSpc>
                <a:spcPct val="150000"/>
              </a:lnSpc>
            </a:pPr>
            <a:endParaRPr lang="it-IT" sz="1400" dirty="0" smtClean="0">
              <a:solidFill>
                <a:srgbClr val="000000"/>
              </a:solidFill>
            </a:endParaRPr>
          </a:p>
          <a:p>
            <a:pPr>
              <a:lnSpc>
                <a:spcPct val="150000"/>
              </a:lnSpc>
            </a:pPr>
            <a:endParaRPr lang="it-IT" sz="1400" dirty="0" smtClean="0">
              <a:solidFill>
                <a:srgbClr val="000000"/>
              </a:solidFill>
            </a:endParaRPr>
          </a:p>
          <a:p>
            <a:pPr>
              <a:lnSpc>
                <a:spcPct val="150000"/>
              </a:lnSpc>
            </a:pPr>
            <a:endParaRPr lang="it-IT" sz="1400" dirty="0" smtClean="0">
              <a:solidFill>
                <a:srgbClr val="000000"/>
              </a:solidFill>
            </a:endParaRPr>
          </a:p>
          <a:p>
            <a:pPr algn="ctr">
              <a:lnSpc>
                <a:spcPct val="150000"/>
              </a:lnSpc>
            </a:pPr>
            <a:r>
              <a:rPr lang="it-IT" sz="2400" b="1" dirty="0" smtClean="0">
                <a:solidFill>
                  <a:srgbClr val="FF0000"/>
                </a:solidFill>
              </a:rPr>
              <a:t>Disordini della comunicazione</a:t>
            </a:r>
          </a:p>
          <a:p>
            <a:pPr>
              <a:lnSpc>
                <a:spcPct val="150000"/>
              </a:lnSpc>
            </a:pPr>
            <a:r>
              <a:rPr lang="it-IT" sz="1400" dirty="0" smtClean="0">
                <a:solidFill>
                  <a:srgbClr val="3366FF"/>
                </a:solidFill>
              </a:rPr>
              <a:t>Disordinata ricezione di sequenze di comunicazioni</a:t>
            </a:r>
          </a:p>
          <a:p>
            <a:pPr>
              <a:lnSpc>
                <a:spcPct val="150000"/>
              </a:lnSpc>
            </a:pPr>
            <a:r>
              <a:rPr lang="it-IT" sz="1400" dirty="0" smtClean="0">
                <a:solidFill>
                  <a:srgbClr val="3366FF"/>
                </a:solidFill>
              </a:rPr>
              <a:t>Smarrimento nella comunicazione rapida e improvvisa</a:t>
            </a:r>
          </a:p>
          <a:p>
            <a:pPr>
              <a:lnSpc>
                <a:spcPct val="150000"/>
              </a:lnSpc>
            </a:pPr>
            <a:r>
              <a:rPr lang="it-IT" sz="1400" dirty="0" smtClean="0">
                <a:solidFill>
                  <a:srgbClr val="3366FF"/>
                </a:solidFill>
              </a:rPr>
              <a:t>Disordinata ricezione ed esecuzione di istruzioni sequenziali (“chiudi il diario, apri il quaderno, scrivi la data”)</a:t>
            </a:r>
          </a:p>
          <a:p>
            <a:pPr>
              <a:lnSpc>
                <a:spcPct val="150000"/>
              </a:lnSpc>
            </a:pPr>
            <a:endParaRPr lang="it-IT" sz="1400" dirty="0" smtClean="0">
              <a:solidFill>
                <a:srgbClr val="3366FF"/>
              </a:solidFill>
            </a:endParaRPr>
          </a:p>
          <a:p>
            <a:pPr>
              <a:lnSpc>
                <a:spcPct val="150000"/>
              </a:lnSpc>
            </a:pPr>
            <a:endParaRPr lang="it-IT" sz="1400" dirty="0" smtClean="0"/>
          </a:p>
        </p:txBody>
      </p:sp>
    </p:spTree>
    <p:extLst>
      <p:ext uri="{BB962C8B-B14F-4D97-AF65-F5344CB8AC3E}">
        <p14:creationId xmlns:p14="http://schemas.microsoft.com/office/powerpoint/2010/main" val="37242584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FOTO2.jpg"/>
          <p:cNvPicPr>
            <a:picLocks noGrp="1" noChangeAspect="1"/>
          </p:cNvPicPr>
          <p:nvPr>
            <p:ph idx="1"/>
          </p:nvPr>
        </p:nvPicPr>
        <p:blipFill>
          <a:blip r:embed="rId2">
            <a:extLst>
              <a:ext uri="{28A0092B-C50C-407E-A947-70E740481C1C}">
                <a14:useLocalDpi xmlns:a14="http://schemas.microsoft.com/office/drawing/2010/main" val="0"/>
              </a:ext>
            </a:extLst>
          </a:blip>
          <a:srcRect t="4821" b="4821"/>
          <a:stretch>
            <a:fillRect/>
          </a:stretch>
        </p:blipFill>
        <p:spPr>
          <a:xfrm>
            <a:off x="457200" y="554038"/>
            <a:ext cx="8229600" cy="5572125"/>
          </a:xfrm>
        </p:spPr>
      </p:pic>
    </p:spTree>
    <p:extLst>
      <p:ext uri="{BB962C8B-B14F-4D97-AF65-F5344CB8AC3E}">
        <p14:creationId xmlns:p14="http://schemas.microsoft.com/office/powerpoint/2010/main" val="203236773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7"/>
          <p:cNvSpPr>
            <a:spLocks noChangeArrowheads="1"/>
          </p:cNvSpPr>
          <p:nvPr/>
        </p:nvSpPr>
        <p:spPr bwMode="auto">
          <a:xfrm>
            <a:off x="488264" y="576997"/>
            <a:ext cx="8128000" cy="5849938"/>
          </a:xfrm>
          <a:prstGeom prst="roundRect">
            <a:avLst>
              <a:gd name="adj" fmla="val 16667"/>
            </a:avLst>
          </a:prstGeom>
          <a:solidFill>
            <a:srgbClr val="FFFFFF"/>
          </a:solidFill>
          <a:ln w="12700">
            <a:solidFill>
              <a:srgbClr val="000000"/>
            </a:solidFill>
            <a:round/>
            <a:headEnd/>
            <a:tailEnd/>
          </a:ln>
        </p:spPr>
        <p:txBody>
          <a:bodyPr anchor="ctr">
            <a:prstTxWarp prst="textNoShape">
              <a:avLst/>
            </a:prstTxWarp>
          </a:bodyPr>
          <a:lstStyle/>
          <a:p>
            <a:pPr algn="ctr"/>
            <a:endParaRPr lang="it-IT" sz="1600" b="1" dirty="0" smtClean="0">
              <a:solidFill>
                <a:srgbClr val="0000FF"/>
              </a:solidFill>
            </a:endParaRPr>
          </a:p>
          <a:p>
            <a:pPr algn="ctr"/>
            <a:endParaRPr lang="it-IT" sz="1600" b="1" dirty="0" smtClean="0">
              <a:solidFill>
                <a:srgbClr val="0000FF"/>
              </a:solidFill>
            </a:endParaRPr>
          </a:p>
          <a:p>
            <a:pPr algn="ctr"/>
            <a:endParaRPr lang="it-IT" sz="1600" b="1" dirty="0" smtClean="0">
              <a:solidFill>
                <a:srgbClr val="000000"/>
              </a:solidFill>
            </a:endParaRPr>
          </a:p>
          <a:p>
            <a:pPr algn="ctr"/>
            <a:r>
              <a:rPr lang="it-IT" sz="2400" b="1" dirty="0" smtClean="0">
                <a:solidFill>
                  <a:srgbClr val="FF0000"/>
                </a:solidFill>
              </a:rPr>
              <a:t>Disordini del linguaggio verbale</a:t>
            </a:r>
          </a:p>
          <a:p>
            <a:pPr>
              <a:lnSpc>
                <a:spcPct val="150000"/>
              </a:lnSpc>
            </a:pPr>
            <a:r>
              <a:rPr lang="it-IT" sz="1400" dirty="0" smtClean="0">
                <a:solidFill>
                  <a:srgbClr val="3366FF"/>
                </a:solidFill>
              </a:rPr>
              <a:t>Disordine in parole lunghe</a:t>
            </a:r>
          </a:p>
          <a:p>
            <a:pPr>
              <a:lnSpc>
                <a:spcPct val="150000"/>
              </a:lnSpc>
            </a:pPr>
            <a:r>
              <a:rPr lang="it-IT" sz="1400" dirty="0" smtClean="0">
                <a:solidFill>
                  <a:srgbClr val="3366FF"/>
                </a:solidFill>
              </a:rPr>
              <a:t>Inversione in parole lunghe</a:t>
            </a:r>
          </a:p>
          <a:p>
            <a:pPr>
              <a:lnSpc>
                <a:spcPct val="150000"/>
              </a:lnSpc>
            </a:pPr>
            <a:r>
              <a:rPr lang="it-IT" sz="1400" dirty="0" smtClean="0">
                <a:solidFill>
                  <a:srgbClr val="3366FF"/>
                </a:solidFill>
              </a:rPr>
              <a:t>Lenta e discontinua produzione di messaggi verbali lunghi</a:t>
            </a:r>
          </a:p>
          <a:p>
            <a:pPr>
              <a:lnSpc>
                <a:spcPct val="150000"/>
              </a:lnSpc>
            </a:pPr>
            <a:r>
              <a:rPr lang="it-IT" sz="1400" dirty="0" smtClean="0">
                <a:solidFill>
                  <a:srgbClr val="3366FF"/>
                </a:solidFill>
              </a:rPr>
              <a:t>Lenta e discontinua narrazione ordinata di eventi</a:t>
            </a:r>
          </a:p>
          <a:p>
            <a:pPr>
              <a:lnSpc>
                <a:spcPct val="150000"/>
              </a:lnSpc>
            </a:pPr>
            <a:r>
              <a:rPr lang="it-IT" sz="1400" dirty="0" smtClean="0">
                <a:solidFill>
                  <a:srgbClr val="3366FF"/>
                </a:solidFill>
              </a:rPr>
              <a:t>Tendenza alla comunicazione verbale sintetica</a:t>
            </a:r>
          </a:p>
          <a:p>
            <a:pPr>
              <a:lnSpc>
                <a:spcPct val="150000"/>
              </a:lnSpc>
            </a:pPr>
            <a:endParaRPr lang="it-IT" sz="1400" dirty="0" smtClean="0">
              <a:solidFill>
                <a:srgbClr val="000000"/>
              </a:solidFill>
            </a:endParaRPr>
          </a:p>
          <a:p>
            <a:pPr>
              <a:lnSpc>
                <a:spcPct val="150000"/>
              </a:lnSpc>
            </a:pPr>
            <a:endParaRPr lang="it-IT" sz="1400" dirty="0" smtClean="0">
              <a:solidFill>
                <a:srgbClr val="000000"/>
              </a:solidFill>
            </a:endParaRPr>
          </a:p>
          <a:p>
            <a:pPr algn="ctr">
              <a:lnSpc>
                <a:spcPct val="150000"/>
              </a:lnSpc>
            </a:pPr>
            <a:r>
              <a:rPr lang="it-IT" sz="2400" b="1" dirty="0" smtClean="0">
                <a:solidFill>
                  <a:srgbClr val="FF0000"/>
                </a:solidFill>
              </a:rPr>
              <a:t>Disordini nella socialità</a:t>
            </a:r>
          </a:p>
          <a:p>
            <a:pPr>
              <a:lnSpc>
                <a:spcPct val="150000"/>
              </a:lnSpc>
            </a:pPr>
            <a:r>
              <a:rPr lang="it-IT" sz="1400" dirty="0" smtClean="0">
                <a:solidFill>
                  <a:srgbClr val="3366FF"/>
                </a:solidFill>
              </a:rPr>
              <a:t>Episodi di scarsa relazionalità</a:t>
            </a:r>
          </a:p>
          <a:p>
            <a:pPr>
              <a:lnSpc>
                <a:spcPct val="150000"/>
              </a:lnSpc>
            </a:pPr>
            <a:r>
              <a:rPr lang="it-IT" sz="1400" dirty="0" smtClean="0">
                <a:solidFill>
                  <a:srgbClr val="3366FF"/>
                </a:solidFill>
              </a:rPr>
              <a:t>Discontinua attenzione all’interlocutore</a:t>
            </a:r>
          </a:p>
          <a:p>
            <a:pPr>
              <a:lnSpc>
                <a:spcPct val="150000"/>
              </a:lnSpc>
            </a:pPr>
            <a:r>
              <a:rPr lang="it-IT" sz="1400" dirty="0" smtClean="0">
                <a:solidFill>
                  <a:srgbClr val="3366FF"/>
                </a:solidFill>
              </a:rPr>
              <a:t>Tendenza a disperdere le regole</a:t>
            </a:r>
          </a:p>
          <a:p>
            <a:pPr>
              <a:lnSpc>
                <a:spcPct val="150000"/>
              </a:lnSpc>
            </a:pPr>
            <a:endParaRPr lang="it-IT" sz="1400" dirty="0" smtClean="0"/>
          </a:p>
          <a:p>
            <a:pPr>
              <a:lnSpc>
                <a:spcPct val="150000"/>
              </a:lnSpc>
            </a:pPr>
            <a:endParaRPr lang="it-IT" sz="1400" dirty="0" smtClean="0"/>
          </a:p>
          <a:p>
            <a:pPr>
              <a:lnSpc>
                <a:spcPct val="150000"/>
              </a:lnSpc>
            </a:pPr>
            <a:endParaRPr lang="it-IT" sz="1400" dirty="0" smtClean="0"/>
          </a:p>
        </p:txBody>
      </p:sp>
    </p:spTree>
    <p:extLst>
      <p:ext uri="{BB962C8B-B14F-4D97-AF65-F5344CB8AC3E}">
        <p14:creationId xmlns:p14="http://schemas.microsoft.com/office/powerpoint/2010/main" val="2437407080"/>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a:off x="4478338" y="4989513"/>
            <a:ext cx="18415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lnSpc>
                <a:spcPct val="170000"/>
              </a:lnSpc>
              <a:spcBef>
                <a:spcPct val="0"/>
              </a:spcBef>
              <a:spcAft>
                <a:spcPct val="0"/>
              </a:spcAft>
            </a:pPr>
            <a:endParaRPr lang="it-IT" sz="1400">
              <a:solidFill>
                <a:srgbClr val="FFFFFF"/>
              </a:solidFill>
              <a:latin typeface="Comic Sans MS" pitchFamily="66" charset="0"/>
            </a:endParaRPr>
          </a:p>
        </p:txBody>
      </p:sp>
      <p:sp>
        <p:nvSpPr>
          <p:cNvPr id="6" name="AutoShape 7"/>
          <p:cNvSpPr>
            <a:spLocks noChangeArrowheads="1"/>
          </p:cNvSpPr>
          <p:nvPr/>
        </p:nvSpPr>
        <p:spPr bwMode="auto">
          <a:xfrm>
            <a:off x="377825" y="1270128"/>
            <a:ext cx="8471096" cy="5232374"/>
          </a:xfrm>
          <a:prstGeom prst="roundRect">
            <a:avLst>
              <a:gd name="adj" fmla="val 16667"/>
            </a:avLst>
          </a:prstGeom>
          <a:solidFill>
            <a:srgbClr val="FFFFFF"/>
          </a:solidFill>
          <a:ln w="12700">
            <a:solidFill>
              <a:srgbClr val="000000"/>
            </a:solidFill>
            <a:round/>
            <a:headEnd/>
            <a:tailEnd/>
          </a:ln>
        </p:spPr>
        <p:txBody>
          <a:bodyPr anchor="ctr">
            <a:prstTxWarp prst="textNoShape">
              <a:avLst/>
            </a:prstTxWarp>
          </a:bodyPr>
          <a:lstStyle/>
          <a:p>
            <a:pPr>
              <a:buNone/>
            </a:pPr>
            <a:r>
              <a:rPr lang="it-IT" dirty="0" smtClean="0">
                <a:solidFill>
                  <a:srgbClr val="FF0000"/>
                </a:solidFill>
                <a:latin typeface=""/>
              </a:rPr>
              <a:t>NELLA LETTURA</a:t>
            </a:r>
          </a:p>
          <a:p>
            <a:pPr>
              <a:buFontTx/>
              <a:buChar char="-"/>
            </a:pPr>
            <a:r>
              <a:rPr lang="it-IT" dirty="0" smtClean="0">
                <a:solidFill>
                  <a:srgbClr val="3366FF"/>
                </a:solidFill>
                <a:latin typeface=""/>
              </a:rPr>
              <a:t>Perdita di rigo o smarrimento nell’a-capo;</a:t>
            </a:r>
          </a:p>
          <a:p>
            <a:pPr>
              <a:buFontTx/>
              <a:buChar char="-"/>
            </a:pPr>
            <a:r>
              <a:rPr lang="it-IT" dirty="0" smtClean="0">
                <a:solidFill>
                  <a:srgbClr val="3366FF"/>
                </a:solidFill>
                <a:latin typeface=""/>
              </a:rPr>
              <a:t>Inversioni della posizione spaziale di lettere /sillabe;</a:t>
            </a:r>
          </a:p>
          <a:p>
            <a:pPr>
              <a:buFontTx/>
              <a:buChar char="-"/>
            </a:pPr>
            <a:r>
              <a:rPr lang="it-IT" dirty="0" smtClean="0">
                <a:solidFill>
                  <a:srgbClr val="3366FF"/>
                </a:solidFill>
                <a:latin typeface=""/>
              </a:rPr>
              <a:t>Frammentazione, sillabazione,disaggregazione, lentezza.</a:t>
            </a:r>
          </a:p>
          <a:p>
            <a:pPr>
              <a:buNone/>
            </a:pPr>
            <a:endParaRPr lang="it-IT" dirty="0" smtClean="0">
              <a:solidFill>
                <a:srgbClr val="3366FF"/>
              </a:solidFill>
              <a:latin typeface=""/>
            </a:endParaRPr>
          </a:p>
          <a:p>
            <a:pPr>
              <a:buNone/>
            </a:pPr>
            <a:r>
              <a:rPr lang="it-IT" dirty="0" smtClean="0">
                <a:solidFill>
                  <a:srgbClr val="FF0000"/>
                </a:solidFill>
                <a:latin typeface=""/>
              </a:rPr>
              <a:t>NELLA SCRITTURA</a:t>
            </a:r>
          </a:p>
          <a:p>
            <a:pPr>
              <a:buFontTx/>
              <a:buChar char="-"/>
            </a:pPr>
            <a:r>
              <a:rPr lang="it-IT" dirty="0" smtClean="0">
                <a:solidFill>
                  <a:srgbClr val="3366FF"/>
                </a:solidFill>
                <a:latin typeface=""/>
              </a:rPr>
              <a:t>Generale irregolarità grafo-motoria;</a:t>
            </a:r>
          </a:p>
          <a:p>
            <a:pPr>
              <a:buFontTx/>
              <a:buChar char="-"/>
            </a:pPr>
            <a:r>
              <a:rPr lang="it-IT" dirty="0" smtClean="0">
                <a:solidFill>
                  <a:srgbClr val="3366FF"/>
                </a:solidFill>
                <a:latin typeface=""/>
              </a:rPr>
              <a:t>Lettere slegate;</a:t>
            </a:r>
          </a:p>
          <a:p>
            <a:pPr>
              <a:buFontTx/>
              <a:buChar char="-"/>
            </a:pPr>
            <a:r>
              <a:rPr lang="it-IT" dirty="0" smtClean="0">
                <a:solidFill>
                  <a:srgbClr val="3366FF"/>
                </a:solidFill>
                <a:latin typeface=""/>
              </a:rPr>
              <a:t>Riprese grafiche;</a:t>
            </a:r>
          </a:p>
          <a:p>
            <a:pPr>
              <a:buFontTx/>
              <a:buChar char="-"/>
            </a:pPr>
            <a:r>
              <a:rPr lang="it-IT" dirty="0" smtClean="0">
                <a:solidFill>
                  <a:srgbClr val="3366FF"/>
                </a:solidFill>
                <a:latin typeface=""/>
              </a:rPr>
              <a:t>Mancate chiusure;</a:t>
            </a:r>
          </a:p>
          <a:p>
            <a:pPr>
              <a:buFontTx/>
              <a:buChar char="-"/>
            </a:pPr>
            <a:r>
              <a:rPr lang="it-IT" dirty="0" smtClean="0">
                <a:solidFill>
                  <a:srgbClr val="3366FF"/>
                </a:solidFill>
                <a:latin typeface=""/>
              </a:rPr>
              <a:t>Attaccature, associazione di parole</a:t>
            </a:r>
          </a:p>
          <a:p>
            <a:pPr>
              <a:buFontTx/>
              <a:buChar char="-"/>
            </a:pPr>
            <a:r>
              <a:rPr lang="it-IT" dirty="0" smtClean="0">
                <a:solidFill>
                  <a:srgbClr val="3366FF"/>
                </a:solidFill>
                <a:latin typeface=""/>
              </a:rPr>
              <a:t>Incompletezza di grafemi;</a:t>
            </a:r>
          </a:p>
          <a:p>
            <a:pPr>
              <a:buFontTx/>
              <a:buChar char="-"/>
            </a:pPr>
            <a:r>
              <a:rPr lang="it-IT" dirty="0" smtClean="0">
                <a:solidFill>
                  <a:srgbClr val="3366FF"/>
                </a:solidFill>
                <a:latin typeface=""/>
              </a:rPr>
              <a:t>Inversioni della posizione spaziale di lettere;</a:t>
            </a:r>
          </a:p>
          <a:p>
            <a:pPr>
              <a:buFontTx/>
              <a:buChar char="-"/>
            </a:pPr>
            <a:r>
              <a:rPr lang="it-IT" dirty="0" smtClean="0">
                <a:solidFill>
                  <a:srgbClr val="3366FF"/>
                </a:solidFill>
                <a:latin typeface=""/>
              </a:rPr>
              <a:t>Semplificazione di grafie;</a:t>
            </a:r>
          </a:p>
          <a:p>
            <a:pPr>
              <a:buFontTx/>
              <a:buChar char="-"/>
            </a:pPr>
            <a:r>
              <a:rPr lang="it-IT" dirty="0" smtClean="0">
                <a:solidFill>
                  <a:srgbClr val="3366FF"/>
                </a:solidFill>
                <a:latin typeface=""/>
              </a:rPr>
              <a:t>Povertà sintattica;</a:t>
            </a:r>
          </a:p>
          <a:p>
            <a:pPr>
              <a:buFontTx/>
              <a:buChar char="-"/>
            </a:pPr>
            <a:r>
              <a:rPr lang="it-IT" dirty="0" smtClean="0">
                <a:solidFill>
                  <a:srgbClr val="3366FF"/>
                </a:solidFill>
                <a:latin typeface=""/>
              </a:rPr>
              <a:t>Disordine esecutivo nel dettato motorio.</a:t>
            </a:r>
          </a:p>
        </p:txBody>
      </p:sp>
      <p:sp>
        <p:nvSpPr>
          <p:cNvPr id="5" name="AutoShape 13"/>
          <p:cNvSpPr>
            <a:spLocks noChangeArrowheads="1"/>
          </p:cNvSpPr>
          <p:nvPr/>
        </p:nvSpPr>
        <p:spPr bwMode="auto">
          <a:xfrm>
            <a:off x="377825" y="76200"/>
            <a:ext cx="8236413" cy="749300"/>
          </a:xfrm>
          <a:prstGeom prst="roundRect">
            <a:avLst>
              <a:gd name="adj" fmla="val 16667"/>
            </a:avLst>
          </a:prstGeom>
          <a:solidFill>
            <a:srgbClr val="FFFFFF"/>
          </a:solidFill>
          <a:ln w="12700">
            <a:solidFill>
              <a:schemeClr val="bg1"/>
            </a:solidFill>
            <a:round/>
            <a:headEnd/>
            <a:tailEnd/>
          </a:ln>
        </p:spPr>
        <p:txBody>
          <a:bodyPr wrap="none" anchor="ctr">
            <a:prstTxWarp prst="textNoShape">
              <a:avLst/>
            </a:prstTxWarp>
          </a:bodyPr>
          <a:lstStyle/>
          <a:p>
            <a:pPr algn="ctr">
              <a:lnSpc>
                <a:spcPct val="130000"/>
              </a:lnSpc>
            </a:pPr>
            <a:r>
              <a:rPr lang="it-IT" sz="2000" b="1" i="1" dirty="0" smtClean="0">
                <a:solidFill>
                  <a:srgbClr val="6B6BCF"/>
                </a:solidFill>
              </a:rPr>
              <a:t> </a:t>
            </a:r>
          </a:p>
          <a:p>
            <a:pPr algn="ctr">
              <a:lnSpc>
                <a:spcPct val="130000"/>
              </a:lnSpc>
            </a:pPr>
            <a:r>
              <a:rPr lang="it-IT" sz="2400" b="1" i="1" dirty="0" smtClean="0">
                <a:solidFill>
                  <a:srgbClr val="FF0000"/>
                </a:solidFill>
                <a:latin typeface="+mj-lt"/>
              </a:rPr>
              <a:t>INDICATORI DELLA NATURA PRASSICO- MOTORIA </a:t>
            </a:r>
          </a:p>
          <a:p>
            <a:pPr algn="ctr">
              <a:lnSpc>
                <a:spcPct val="130000"/>
              </a:lnSpc>
            </a:pPr>
            <a:r>
              <a:rPr lang="it-IT" sz="2400" b="1" i="1" dirty="0" smtClean="0">
                <a:solidFill>
                  <a:srgbClr val="FF0000"/>
                </a:solidFill>
                <a:latin typeface="+mj-lt"/>
              </a:rPr>
              <a:t>DELLA SINDROME DISLESSICA</a:t>
            </a:r>
          </a:p>
          <a:p>
            <a:pPr algn="ctr">
              <a:lnSpc>
                <a:spcPct val="130000"/>
              </a:lnSpc>
            </a:pPr>
            <a:endParaRPr lang="it-IT" sz="2000" b="1" i="1" dirty="0">
              <a:solidFill>
                <a:srgbClr val="6B6BCF"/>
              </a:solidFill>
            </a:endParaRPr>
          </a:p>
        </p:txBody>
      </p:sp>
    </p:spTree>
    <p:extLst>
      <p:ext uri="{BB962C8B-B14F-4D97-AF65-F5344CB8AC3E}">
        <p14:creationId xmlns:p14="http://schemas.microsoft.com/office/powerpoint/2010/main" val="3091712159"/>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58935" y="495665"/>
            <a:ext cx="7930091" cy="461665"/>
          </a:xfrm>
          <a:prstGeom prst="rect">
            <a:avLst/>
          </a:prstGeom>
          <a:noFill/>
        </p:spPr>
        <p:txBody>
          <a:bodyPr wrap="square" rtlCol="0">
            <a:spAutoFit/>
          </a:bodyPr>
          <a:lstStyle/>
          <a:p>
            <a:r>
              <a:rPr lang="it-IT" sz="2400" b="1" i="1" dirty="0">
                <a:solidFill>
                  <a:srgbClr val="FF0000"/>
                </a:solidFill>
              </a:rPr>
              <a:t>G</a:t>
            </a:r>
            <a:r>
              <a:rPr lang="it-IT" sz="2400" b="1" i="1" dirty="0" smtClean="0">
                <a:solidFill>
                  <a:srgbClr val="FF0000"/>
                </a:solidFill>
              </a:rPr>
              <a:t>li allievi con Bisogni educativi speciali </a:t>
            </a:r>
            <a:r>
              <a:rPr lang="mr-IN" sz="2400" b="1" i="1" dirty="0" smtClean="0">
                <a:solidFill>
                  <a:srgbClr val="FF0000"/>
                </a:solidFill>
              </a:rPr>
              <a:t>–</a:t>
            </a:r>
            <a:r>
              <a:rPr lang="it-IT" sz="2400" b="1" i="1" dirty="0" smtClean="0">
                <a:solidFill>
                  <a:srgbClr val="FF0000"/>
                </a:solidFill>
              </a:rPr>
              <a:t> DSL</a:t>
            </a:r>
            <a:endParaRPr lang="it-IT" sz="2400" dirty="0">
              <a:solidFill>
                <a:srgbClr val="FF0000"/>
              </a:solidFill>
            </a:endParaRPr>
          </a:p>
        </p:txBody>
      </p:sp>
      <p:sp>
        <p:nvSpPr>
          <p:cNvPr id="3" name="Rettangolo 2"/>
          <p:cNvSpPr/>
          <p:nvPr/>
        </p:nvSpPr>
        <p:spPr>
          <a:xfrm>
            <a:off x="493889" y="1193455"/>
            <a:ext cx="8195137" cy="923330"/>
          </a:xfrm>
          <a:prstGeom prst="rect">
            <a:avLst/>
          </a:prstGeom>
        </p:spPr>
        <p:txBody>
          <a:bodyPr wrap="square">
            <a:spAutoFit/>
          </a:bodyPr>
          <a:lstStyle/>
          <a:p>
            <a:endParaRPr lang="it-IT" dirty="0" smtClean="0"/>
          </a:p>
          <a:p>
            <a:endParaRPr lang="it-IT" dirty="0"/>
          </a:p>
          <a:p>
            <a:endParaRPr lang="it-IT" dirty="0"/>
          </a:p>
        </p:txBody>
      </p:sp>
      <p:sp>
        <p:nvSpPr>
          <p:cNvPr id="2" name="CasellaDiTesto 1"/>
          <p:cNvSpPr txBox="1"/>
          <p:nvPr/>
        </p:nvSpPr>
        <p:spPr>
          <a:xfrm>
            <a:off x="309769" y="2568222"/>
            <a:ext cx="184666" cy="215444"/>
          </a:xfrm>
          <a:prstGeom prst="rect">
            <a:avLst/>
          </a:prstGeom>
          <a:noFill/>
        </p:spPr>
        <p:txBody>
          <a:bodyPr wrap="none" rtlCol="0">
            <a:spAutoFit/>
          </a:bodyPr>
          <a:lstStyle/>
          <a:p>
            <a:pPr algn="ctr"/>
            <a:endParaRPr lang="it-IT" sz="800" dirty="0" smtClean="0">
              <a:latin typeface="Cambria"/>
            </a:endParaRPr>
          </a:p>
        </p:txBody>
      </p:sp>
      <p:sp>
        <p:nvSpPr>
          <p:cNvPr id="6" name="Rettangolo 5"/>
          <p:cNvSpPr/>
          <p:nvPr/>
        </p:nvSpPr>
        <p:spPr>
          <a:xfrm>
            <a:off x="634999" y="1047677"/>
            <a:ext cx="7732889" cy="2862323"/>
          </a:xfrm>
          <a:prstGeom prst="rect">
            <a:avLst/>
          </a:prstGeom>
        </p:spPr>
        <p:txBody>
          <a:bodyPr wrap="square">
            <a:spAutoFit/>
          </a:bodyPr>
          <a:lstStyle/>
          <a:p>
            <a:pPr algn="just"/>
            <a:r>
              <a:rPr lang="it-IT" dirty="0" smtClean="0">
                <a:solidFill>
                  <a:srgbClr val="3366FF"/>
                </a:solidFill>
              </a:rPr>
              <a:t>Condizione </a:t>
            </a:r>
            <a:r>
              <a:rPr lang="it-IT" dirty="0">
                <a:solidFill>
                  <a:srgbClr val="3366FF"/>
                </a:solidFill>
              </a:rPr>
              <a:t>in cui l'acquisizione delle normali abilità linguistiche risulta turbata sin dai primi stadi </a:t>
            </a:r>
            <a:r>
              <a:rPr lang="it-IT" dirty="0" smtClean="0">
                <a:solidFill>
                  <a:srgbClr val="3366FF"/>
                </a:solidFill>
              </a:rPr>
              <a:t>dello sviluppo</a:t>
            </a:r>
            <a:r>
              <a:rPr lang="it-IT" dirty="0">
                <a:solidFill>
                  <a:srgbClr val="3366FF"/>
                </a:solidFill>
              </a:rPr>
              <a:t>. È spesso seguito da problemi associati, quali le difficoltà nella letteratura e nella scrittura. </a:t>
            </a:r>
            <a:endParaRPr lang="it-IT" dirty="0" smtClean="0">
              <a:solidFill>
                <a:srgbClr val="3366FF"/>
              </a:solidFill>
            </a:endParaRPr>
          </a:p>
          <a:p>
            <a:pPr algn="just"/>
            <a:endParaRPr lang="it-IT" dirty="0">
              <a:solidFill>
                <a:srgbClr val="3366FF"/>
              </a:solidFill>
            </a:endParaRPr>
          </a:p>
          <a:p>
            <a:pPr algn="just"/>
            <a:r>
              <a:rPr lang="it-IT" dirty="0" smtClean="0">
                <a:solidFill>
                  <a:srgbClr val="3366FF"/>
                </a:solidFill>
              </a:rPr>
              <a:t>Nella scuola d’infanzia è possibile effettuare attività di screening volte all’individuazione precoce  DSL e attraverso la collaborazione tra insegnanti e professionisti è possibile intervenire   </a:t>
            </a:r>
            <a:r>
              <a:rPr lang="it-IT" dirty="0">
                <a:solidFill>
                  <a:srgbClr val="3366FF"/>
                </a:solidFill>
              </a:rPr>
              <a:t>precocemente   sul   potenziamento   delle   abilità   linguistiche,   necessarie   a   </a:t>
            </a:r>
            <a:r>
              <a:rPr lang="it-IT" dirty="0" smtClean="0">
                <a:solidFill>
                  <a:srgbClr val="3366FF"/>
                </a:solidFill>
              </a:rPr>
              <a:t>poter successivamente </a:t>
            </a:r>
            <a:r>
              <a:rPr lang="it-IT" dirty="0">
                <a:solidFill>
                  <a:srgbClr val="3366FF"/>
                </a:solidFill>
              </a:rPr>
              <a:t>imparare a leggere e scrivere.</a:t>
            </a:r>
          </a:p>
          <a:p>
            <a:pPr algn="just"/>
            <a:r>
              <a:rPr lang="it-IT" dirty="0">
                <a:solidFill>
                  <a:srgbClr val="3366FF"/>
                </a:solidFill>
              </a:rPr>
              <a:t> </a:t>
            </a:r>
          </a:p>
        </p:txBody>
      </p:sp>
    </p:spTree>
    <p:extLst>
      <p:ext uri="{BB962C8B-B14F-4D97-AF65-F5344CB8AC3E}">
        <p14:creationId xmlns:p14="http://schemas.microsoft.com/office/powerpoint/2010/main" val="3569715204"/>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AutoShape 2"/>
          <p:cNvSpPr>
            <a:spLocks noChangeArrowheads="1"/>
          </p:cNvSpPr>
          <p:nvPr/>
        </p:nvSpPr>
        <p:spPr bwMode="auto">
          <a:xfrm>
            <a:off x="441756" y="2256207"/>
            <a:ext cx="8365750" cy="3258765"/>
          </a:xfrm>
          <a:prstGeom prst="roundRect">
            <a:avLst>
              <a:gd name="adj" fmla="val 16667"/>
            </a:avLst>
          </a:prstGeom>
          <a:solidFill>
            <a:srgbClr val="FFFFFF"/>
          </a:solidFill>
          <a:ln w="9525">
            <a:solidFill>
              <a:srgbClr val="000000"/>
            </a:solidFill>
            <a:round/>
            <a:headEnd/>
            <a:tailEnd/>
          </a:ln>
          <a:effectLst/>
        </p:spPr>
        <p:txBody>
          <a:bodyPr wrap="square" anchor="ctr">
            <a:spAutoFit/>
          </a:bodyPr>
          <a:lstStyle/>
          <a:p>
            <a:pPr algn="just">
              <a:lnSpc>
                <a:spcPct val="310000"/>
              </a:lnSpc>
            </a:pPr>
            <a:r>
              <a:rPr lang="it-IT" altLang="ko-KR" dirty="0" smtClean="0">
                <a:solidFill>
                  <a:srgbClr val="3366FF"/>
                </a:solidFill>
                <a:ea typeface="굴림" charset="0"/>
                <a:cs typeface="굴림" charset="0"/>
              </a:rPr>
              <a:t>Il </a:t>
            </a:r>
            <a:r>
              <a:rPr lang="it-IT" altLang="ko-KR" dirty="0">
                <a:solidFill>
                  <a:srgbClr val="3366FF"/>
                </a:solidFill>
                <a:ea typeface="굴림" charset="0"/>
                <a:cs typeface="굴림" charset="0"/>
              </a:rPr>
              <a:t>Disturbo da Deficit dell’Attenzione ed Iperattività, ADHD </a:t>
            </a:r>
          </a:p>
          <a:p>
            <a:pPr algn="just">
              <a:lnSpc>
                <a:spcPct val="310000"/>
              </a:lnSpc>
            </a:pPr>
            <a:r>
              <a:rPr lang="it-IT" altLang="ko-KR" dirty="0" smtClean="0">
                <a:solidFill>
                  <a:srgbClr val="3366FF"/>
                </a:solidFill>
                <a:ea typeface="굴림" charset="0"/>
                <a:cs typeface="굴림" charset="0"/>
              </a:rPr>
              <a:t>è  </a:t>
            </a:r>
            <a:r>
              <a:rPr lang="it-IT" altLang="ko-KR" dirty="0">
                <a:solidFill>
                  <a:srgbClr val="3366FF"/>
                </a:solidFill>
                <a:ea typeface="굴림" charset="0"/>
                <a:cs typeface="굴림" charset="0"/>
              </a:rPr>
              <a:t>un disturbo neuropsichiatrico caratterizzato  da un</a:t>
            </a:r>
          </a:p>
          <a:p>
            <a:pPr algn="just">
              <a:lnSpc>
                <a:spcPct val="310000"/>
              </a:lnSpc>
            </a:pPr>
            <a:r>
              <a:rPr lang="it-IT" altLang="ko-KR" dirty="0">
                <a:solidFill>
                  <a:srgbClr val="3366FF"/>
                </a:solidFill>
                <a:ea typeface="굴림" charset="0"/>
                <a:cs typeface="굴림" charset="0"/>
              </a:rPr>
              <a:t>inappropriato livello di inattenzione, impulsività ed iperattività </a:t>
            </a:r>
            <a:r>
              <a:rPr lang="it-IT" altLang="ko-KR" dirty="0" smtClean="0">
                <a:solidFill>
                  <a:srgbClr val="3366FF"/>
                </a:solidFill>
                <a:ea typeface="굴림" charset="0"/>
                <a:cs typeface="굴림" charset="0"/>
              </a:rPr>
              <a:t>motoria </a:t>
            </a:r>
            <a:endParaRPr lang="it-IT" altLang="ko-KR" dirty="0">
              <a:solidFill>
                <a:srgbClr val="3366FF"/>
              </a:solidFill>
              <a:ea typeface="굴림" charset="0"/>
              <a:cs typeface="굴림" charset="0"/>
            </a:endParaRPr>
          </a:p>
          <a:p>
            <a:pPr algn="just"/>
            <a:endParaRPr lang="it-IT" b="1" dirty="0">
              <a:solidFill>
                <a:schemeClr val="folHlink"/>
              </a:solidFill>
            </a:endParaRPr>
          </a:p>
        </p:txBody>
      </p:sp>
      <p:sp>
        <p:nvSpPr>
          <p:cNvPr id="55299" name="Text Box 3"/>
          <p:cNvSpPr txBox="1">
            <a:spLocks noChangeArrowheads="1"/>
          </p:cNvSpPr>
          <p:nvPr/>
        </p:nvSpPr>
        <p:spPr bwMode="auto">
          <a:xfrm>
            <a:off x="1295400" y="2057400"/>
            <a:ext cx="6477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it-IT"/>
          </a:p>
        </p:txBody>
      </p:sp>
      <p:sp>
        <p:nvSpPr>
          <p:cNvPr id="5" name="CasellaDiTesto 4"/>
          <p:cNvSpPr txBox="1"/>
          <p:nvPr/>
        </p:nvSpPr>
        <p:spPr>
          <a:xfrm>
            <a:off x="758935" y="495665"/>
            <a:ext cx="7930091" cy="430887"/>
          </a:xfrm>
          <a:prstGeom prst="rect">
            <a:avLst/>
          </a:prstGeom>
          <a:noFill/>
        </p:spPr>
        <p:txBody>
          <a:bodyPr wrap="square" rtlCol="0">
            <a:spAutoFit/>
          </a:bodyPr>
          <a:lstStyle/>
          <a:p>
            <a:r>
              <a:rPr lang="it-IT" sz="2200" b="1" i="1" dirty="0">
                <a:solidFill>
                  <a:srgbClr val="FF0000"/>
                </a:solidFill>
              </a:rPr>
              <a:t>G</a:t>
            </a:r>
            <a:r>
              <a:rPr lang="it-IT" sz="2200" b="1" i="1" dirty="0" smtClean="0">
                <a:solidFill>
                  <a:srgbClr val="FF0000"/>
                </a:solidFill>
              </a:rPr>
              <a:t>li allievi con Bisogni educativi speciali </a:t>
            </a:r>
            <a:r>
              <a:rPr lang="mr-IN" sz="2200" b="1" i="1" dirty="0" smtClean="0">
                <a:solidFill>
                  <a:srgbClr val="FF0000"/>
                </a:solidFill>
              </a:rPr>
              <a:t>–</a:t>
            </a:r>
            <a:r>
              <a:rPr lang="it-IT" sz="2200" b="1" i="1" dirty="0" smtClean="0">
                <a:solidFill>
                  <a:srgbClr val="FF0000"/>
                </a:solidFill>
              </a:rPr>
              <a:t> ADHD</a:t>
            </a:r>
            <a:endParaRPr lang="it-IT" sz="2200" dirty="0">
              <a:solidFill>
                <a:srgbClr val="FF0000"/>
              </a:solidFill>
            </a:endParaRPr>
          </a:p>
        </p:txBody>
      </p:sp>
      <p:sp>
        <p:nvSpPr>
          <p:cNvPr id="6" name="AutoShape 5"/>
          <p:cNvSpPr>
            <a:spLocks noChangeArrowheads="1"/>
          </p:cNvSpPr>
          <p:nvPr/>
        </p:nvSpPr>
        <p:spPr bwMode="auto">
          <a:xfrm>
            <a:off x="3202232" y="1150688"/>
            <a:ext cx="2969968" cy="906711"/>
          </a:xfrm>
          <a:prstGeom prst="roundRect">
            <a:avLst>
              <a:gd name="adj" fmla="val 16667"/>
            </a:avLst>
          </a:prstGeom>
          <a:solidFill>
            <a:srgbClr val="FFFFFF"/>
          </a:solidFill>
          <a:ln w="9525">
            <a:solidFill>
              <a:srgbClr val="000000"/>
            </a:solidFill>
            <a:round/>
            <a:headEnd/>
            <a:tailEnd/>
          </a:ln>
          <a:effectLst/>
        </p:spPr>
        <p:txBody>
          <a:bodyPr wrap="none" anchor="ctr"/>
          <a:lstStyle/>
          <a:p>
            <a:pPr algn="ctr">
              <a:lnSpc>
                <a:spcPct val="140000"/>
              </a:lnSpc>
            </a:pPr>
            <a:r>
              <a:rPr lang="it-IT" sz="1600" b="1" i="1" dirty="0">
                <a:solidFill>
                  <a:srgbClr val="FF0000"/>
                </a:solidFill>
              </a:rPr>
              <a:t>Secondo il </a:t>
            </a:r>
            <a:r>
              <a:rPr lang="it-IT" sz="1600" b="1" i="1" dirty="0" smtClean="0">
                <a:solidFill>
                  <a:srgbClr val="FF0000"/>
                </a:solidFill>
              </a:rPr>
              <a:t>manuale</a:t>
            </a:r>
          </a:p>
          <a:p>
            <a:pPr algn="ctr">
              <a:lnSpc>
                <a:spcPct val="140000"/>
              </a:lnSpc>
            </a:pPr>
            <a:r>
              <a:rPr lang="it-IT" sz="1600" b="1" i="1" dirty="0" smtClean="0">
                <a:solidFill>
                  <a:srgbClr val="FF0000"/>
                </a:solidFill>
              </a:rPr>
              <a:t>DSM 5</a:t>
            </a:r>
            <a:endParaRPr lang="it-IT" sz="1600" b="1" i="1" dirty="0">
              <a:solidFill>
                <a:srgbClr val="FF0000"/>
              </a:solidFill>
            </a:endParaRPr>
          </a:p>
        </p:txBody>
      </p:sp>
    </p:spTree>
    <p:extLst>
      <p:ext uri="{BB962C8B-B14F-4D97-AF65-F5344CB8AC3E}">
        <p14:creationId xmlns:p14="http://schemas.microsoft.com/office/powerpoint/2010/main" val="1930319130"/>
      </p:ext>
    </p:extLst>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AutoShape 2"/>
          <p:cNvSpPr>
            <a:spLocks noChangeArrowheads="1"/>
          </p:cNvSpPr>
          <p:nvPr/>
        </p:nvSpPr>
        <p:spPr bwMode="auto">
          <a:xfrm>
            <a:off x="345122" y="1616015"/>
            <a:ext cx="8586628" cy="4797909"/>
          </a:xfrm>
          <a:prstGeom prst="roundRect">
            <a:avLst>
              <a:gd name="adj" fmla="val 16667"/>
            </a:avLst>
          </a:prstGeom>
          <a:solidFill>
            <a:srgbClr val="FFFFFF"/>
          </a:solidFill>
          <a:ln w="9525">
            <a:solidFill>
              <a:srgbClr val="000000"/>
            </a:solidFill>
            <a:round/>
            <a:headEnd/>
            <a:tailEnd/>
          </a:ln>
          <a:effectLst/>
        </p:spPr>
        <p:txBody>
          <a:bodyPr wrap="square" anchor="ctr">
            <a:spAutoFit/>
          </a:bodyPr>
          <a:lstStyle/>
          <a:p>
            <a:pPr algn="just">
              <a:lnSpc>
                <a:spcPct val="170000"/>
              </a:lnSpc>
            </a:pPr>
            <a:r>
              <a:rPr lang="it-IT" altLang="ko-KR" sz="1400" dirty="0">
                <a:solidFill>
                  <a:srgbClr val="3366FF"/>
                </a:solidFill>
                <a:ea typeface="굴림" charset="0"/>
                <a:cs typeface="굴림" charset="0"/>
              </a:rPr>
              <a:t>I criteri Diagnostici dell’ICD-10 richiedono:</a:t>
            </a:r>
          </a:p>
          <a:p>
            <a:pPr lvl="1" algn="just">
              <a:lnSpc>
                <a:spcPct val="170000"/>
              </a:lnSpc>
              <a:buFontTx/>
              <a:buChar char="•"/>
            </a:pPr>
            <a:r>
              <a:rPr lang="it-IT" altLang="ko-KR" sz="1400" dirty="0">
                <a:solidFill>
                  <a:srgbClr val="3366FF"/>
                </a:solidFill>
                <a:ea typeface="굴림" charset="0"/>
                <a:cs typeface="굴림" charset="0"/>
              </a:rPr>
              <a:t>Contemporanea presenza dei sintomi di inattenzione, Iperattività ed almeno un sintomo di impulsività con esordio prima di 6 anni</a:t>
            </a:r>
          </a:p>
          <a:p>
            <a:pPr lvl="1" algn="just">
              <a:lnSpc>
                <a:spcPct val="170000"/>
              </a:lnSpc>
              <a:buFontTx/>
              <a:buChar char="•"/>
            </a:pPr>
            <a:r>
              <a:rPr lang="it-IT" altLang="ko-KR" sz="1400" dirty="0">
                <a:solidFill>
                  <a:srgbClr val="3366FF"/>
                </a:solidFill>
                <a:ea typeface="굴림" charset="0"/>
                <a:cs typeface="굴림" charset="0"/>
              </a:rPr>
              <a:t>I sintomi di Inattenzione ed Iperattività devono riscontrarsi in modo contemporaneo in diversi ambiti (scuola, casa, ecc.)</a:t>
            </a:r>
          </a:p>
          <a:p>
            <a:pPr lvl="1" algn="just">
              <a:lnSpc>
                <a:spcPct val="170000"/>
              </a:lnSpc>
              <a:buFontTx/>
              <a:buChar char="•"/>
            </a:pPr>
            <a:r>
              <a:rPr lang="it-IT" altLang="ko-KR" sz="1400" dirty="0">
                <a:solidFill>
                  <a:srgbClr val="3366FF"/>
                </a:solidFill>
                <a:ea typeface="굴림" charset="0"/>
                <a:cs typeface="굴림" charset="0"/>
              </a:rPr>
              <a:t>Il problema deve persistere dall’età scolare all’’età adulta anche se alcuni individui possono manifestare un graduale miglioramento della sintomatologia in età adulta.</a:t>
            </a:r>
          </a:p>
          <a:p>
            <a:pPr lvl="1" algn="just">
              <a:lnSpc>
                <a:spcPct val="170000"/>
              </a:lnSpc>
              <a:buFontTx/>
              <a:buChar char="•"/>
            </a:pPr>
            <a:r>
              <a:rPr lang="it-IT" altLang="ko-KR" sz="1400" dirty="0">
                <a:solidFill>
                  <a:srgbClr val="3366FF"/>
                </a:solidFill>
                <a:ea typeface="굴림" charset="0"/>
                <a:cs typeface="굴림" charset="0"/>
              </a:rPr>
              <a:t>La contemporanea presenza di altri disturbi psichiatrici (es. disturbo oppositivo provocatorio, disturbo della condotta) comporta l’inclusione in specifici raggruppamenti diagnostici (es. Disturbo Ipercinetico della Condotta).</a:t>
            </a:r>
          </a:p>
          <a:p>
            <a:pPr lvl="1" algn="just">
              <a:lnSpc>
                <a:spcPct val="170000"/>
              </a:lnSpc>
              <a:buFontTx/>
              <a:buChar char="•"/>
            </a:pPr>
            <a:r>
              <a:rPr lang="it-IT" altLang="ko-KR" sz="1400" dirty="0">
                <a:solidFill>
                  <a:srgbClr val="3366FF"/>
                </a:solidFill>
                <a:ea typeface="굴림" charset="0"/>
                <a:cs typeface="굴림" charset="0"/>
              </a:rPr>
              <a:t>La presenza contemporanea di un disturbo d’ansia comporta un criterio d’esclusione</a:t>
            </a:r>
          </a:p>
          <a:p>
            <a:pPr algn="ctr"/>
            <a:endParaRPr lang="it-IT" sz="1400" b="1" dirty="0">
              <a:solidFill>
                <a:srgbClr val="3366FF"/>
              </a:solidFill>
            </a:endParaRPr>
          </a:p>
        </p:txBody>
      </p:sp>
      <p:sp>
        <p:nvSpPr>
          <p:cNvPr id="110595" name="Text Box 3"/>
          <p:cNvSpPr txBox="1">
            <a:spLocks noChangeArrowheads="1"/>
          </p:cNvSpPr>
          <p:nvPr/>
        </p:nvSpPr>
        <p:spPr bwMode="auto">
          <a:xfrm>
            <a:off x="1295400" y="2057400"/>
            <a:ext cx="6477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it-IT"/>
          </a:p>
        </p:txBody>
      </p:sp>
      <p:sp>
        <p:nvSpPr>
          <p:cNvPr id="110597" name="AutoShape 5"/>
          <p:cNvSpPr>
            <a:spLocks noChangeArrowheads="1"/>
          </p:cNvSpPr>
          <p:nvPr/>
        </p:nvSpPr>
        <p:spPr bwMode="auto">
          <a:xfrm>
            <a:off x="2250194" y="228600"/>
            <a:ext cx="4196680" cy="1143000"/>
          </a:xfrm>
          <a:prstGeom prst="roundRect">
            <a:avLst>
              <a:gd name="adj" fmla="val 16667"/>
            </a:avLst>
          </a:prstGeom>
          <a:solidFill>
            <a:srgbClr val="FFFFFF"/>
          </a:solidFill>
          <a:ln w="9525">
            <a:solidFill>
              <a:schemeClr val="tx1"/>
            </a:solidFill>
            <a:round/>
            <a:headEnd/>
            <a:tailEnd/>
          </a:ln>
          <a:effectLst/>
        </p:spPr>
        <p:txBody>
          <a:bodyPr wrap="none" anchor="ctr"/>
          <a:lstStyle/>
          <a:p>
            <a:pPr algn="ctr">
              <a:lnSpc>
                <a:spcPct val="110000"/>
              </a:lnSpc>
            </a:pPr>
            <a:r>
              <a:rPr lang="en-US" altLang="ko-KR" b="1" i="1" dirty="0" smtClean="0">
                <a:solidFill>
                  <a:srgbClr val="FF0000"/>
                </a:solidFill>
                <a:ea typeface="굴림" charset="0"/>
                <a:cs typeface="굴림" charset="0"/>
              </a:rPr>
              <a:t>ICD</a:t>
            </a:r>
            <a:r>
              <a:rPr lang="en-US" altLang="ko-KR" b="1" i="1" dirty="0">
                <a:solidFill>
                  <a:srgbClr val="FF0000"/>
                </a:solidFill>
                <a:ea typeface="굴림" charset="0"/>
                <a:cs typeface="굴림" charset="0"/>
              </a:rPr>
              <a:t>-10 </a:t>
            </a:r>
          </a:p>
          <a:p>
            <a:pPr algn="ctr">
              <a:lnSpc>
                <a:spcPct val="110000"/>
              </a:lnSpc>
            </a:pPr>
            <a:r>
              <a:rPr lang="en-US" altLang="ko-KR" b="1" i="1" dirty="0" err="1">
                <a:solidFill>
                  <a:srgbClr val="FF0000"/>
                </a:solidFill>
                <a:ea typeface="굴림" charset="0"/>
                <a:cs typeface="굴림" charset="0"/>
              </a:rPr>
              <a:t>Disturbo</a:t>
            </a:r>
            <a:r>
              <a:rPr lang="en-US" altLang="ko-KR" b="1" i="1" dirty="0">
                <a:solidFill>
                  <a:srgbClr val="FF0000"/>
                </a:solidFill>
                <a:ea typeface="굴림" charset="0"/>
                <a:cs typeface="굴림" charset="0"/>
              </a:rPr>
              <a:t> </a:t>
            </a:r>
            <a:r>
              <a:rPr lang="en-US" altLang="ko-KR" b="1" i="1" dirty="0" err="1">
                <a:solidFill>
                  <a:srgbClr val="FF0000"/>
                </a:solidFill>
                <a:ea typeface="굴림" charset="0"/>
                <a:cs typeface="굴림" charset="0"/>
              </a:rPr>
              <a:t>Ipercinetico</a:t>
            </a:r>
            <a:r>
              <a:rPr lang="en-US" altLang="ko-KR" b="1" i="1" dirty="0">
                <a:solidFill>
                  <a:srgbClr val="FF0000"/>
                </a:solidFill>
                <a:ea typeface="굴림" charset="0"/>
                <a:cs typeface="굴림" charset="0"/>
              </a:rPr>
              <a:t> </a:t>
            </a:r>
            <a:endParaRPr lang="it-IT" sz="1600" b="1" i="1" dirty="0">
              <a:solidFill>
                <a:srgbClr val="FF0000"/>
              </a:solidFill>
            </a:endParaRPr>
          </a:p>
        </p:txBody>
      </p:sp>
    </p:spTree>
    <p:extLst>
      <p:ext uri="{BB962C8B-B14F-4D97-AF65-F5344CB8AC3E}">
        <p14:creationId xmlns:p14="http://schemas.microsoft.com/office/powerpoint/2010/main" val="1979546953"/>
      </p:ext>
    </p:extLst>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AutoShape 2"/>
          <p:cNvSpPr>
            <a:spLocks noChangeArrowheads="1"/>
          </p:cNvSpPr>
          <p:nvPr/>
        </p:nvSpPr>
        <p:spPr bwMode="auto">
          <a:xfrm>
            <a:off x="527050" y="1463675"/>
            <a:ext cx="8047038" cy="4324350"/>
          </a:xfrm>
          <a:prstGeom prst="roundRect">
            <a:avLst>
              <a:gd name="adj" fmla="val 16667"/>
            </a:avLst>
          </a:prstGeom>
          <a:solidFill>
            <a:srgbClr val="FFFFFF"/>
          </a:solidFill>
          <a:ln w="9525">
            <a:solidFill>
              <a:schemeClr val="tx1"/>
            </a:solidFill>
            <a:round/>
            <a:headEnd/>
            <a:tailEnd/>
          </a:ln>
          <a:effectLst/>
        </p:spPr>
        <p:txBody>
          <a:bodyPr anchor="ctr">
            <a:spAutoFit/>
          </a:bodyPr>
          <a:lstStyle/>
          <a:p>
            <a:pPr marL="342900" indent="-342900" algn="ctr">
              <a:lnSpc>
                <a:spcPct val="130000"/>
              </a:lnSpc>
            </a:pPr>
            <a:r>
              <a:rPr lang="it-IT" sz="1600" b="1" dirty="0" err="1">
                <a:solidFill>
                  <a:srgbClr val="3366FF"/>
                </a:solidFill>
              </a:rPr>
              <a:t>Ipermotricità</a:t>
            </a:r>
            <a:endParaRPr lang="it-IT" sz="1600" b="1" dirty="0">
              <a:solidFill>
                <a:srgbClr val="3366FF"/>
              </a:solidFill>
            </a:endParaRPr>
          </a:p>
          <a:p>
            <a:pPr marL="342900" indent="-342900" algn="ctr">
              <a:lnSpc>
                <a:spcPct val="130000"/>
              </a:lnSpc>
            </a:pPr>
            <a:r>
              <a:rPr lang="it-IT" sz="1600" b="1" dirty="0">
                <a:solidFill>
                  <a:srgbClr val="3366FF"/>
                </a:solidFill>
              </a:rPr>
              <a:t> </a:t>
            </a:r>
            <a:r>
              <a:rPr lang="it-IT" sz="1600" dirty="0">
                <a:solidFill>
                  <a:srgbClr val="3366FF"/>
                </a:solidFill>
              </a:rPr>
              <a:t>	</a:t>
            </a:r>
          </a:p>
          <a:p>
            <a:pPr marL="342900" indent="-342900">
              <a:lnSpc>
                <a:spcPct val="130000"/>
              </a:lnSpc>
              <a:buFontTx/>
              <a:buChar char="•"/>
            </a:pPr>
            <a:r>
              <a:rPr lang="it-IT" sz="1600" dirty="0">
                <a:solidFill>
                  <a:srgbClr val="3366FF"/>
                </a:solidFill>
              </a:rPr>
              <a:t>instabilità cinetica generale (ipercinesia);</a:t>
            </a:r>
          </a:p>
          <a:p>
            <a:pPr marL="342900" indent="-342900">
              <a:lnSpc>
                <a:spcPct val="130000"/>
              </a:lnSpc>
              <a:buFontTx/>
              <a:buChar char="•"/>
            </a:pPr>
            <a:r>
              <a:rPr lang="it-IT" sz="1600" dirty="0">
                <a:solidFill>
                  <a:srgbClr val="3366FF"/>
                </a:solidFill>
              </a:rPr>
              <a:t>incapacità/difficoltà a  mantenere il proprio posto a sedere in classe o in altre situazioni in cui ci si aspetta che resti seduto;</a:t>
            </a:r>
          </a:p>
          <a:p>
            <a:pPr marL="342900" indent="-342900">
              <a:lnSpc>
                <a:spcPct val="130000"/>
              </a:lnSpc>
              <a:buFontTx/>
              <a:buChar char="•"/>
            </a:pPr>
            <a:r>
              <a:rPr lang="it-IT" sz="1600" dirty="0">
                <a:solidFill>
                  <a:srgbClr val="3366FF"/>
                </a:solidFill>
              </a:rPr>
              <a:t>tendenza a correre o saltare ovunque e in modo eccessivo in situazioni in cui ciò è fuori luogo;</a:t>
            </a:r>
          </a:p>
          <a:p>
            <a:pPr marL="342900" indent="-342900">
              <a:lnSpc>
                <a:spcPct val="130000"/>
              </a:lnSpc>
              <a:buFontTx/>
              <a:buChar char="•"/>
            </a:pPr>
            <a:r>
              <a:rPr lang="it-IT" sz="1600" dirty="0">
                <a:solidFill>
                  <a:srgbClr val="3366FF"/>
                </a:solidFill>
              </a:rPr>
              <a:t>difficoltà a controllare gesti e schemi motori che vanno coordinati o posti in sequenza;</a:t>
            </a:r>
          </a:p>
          <a:p>
            <a:pPr marL="342900" indent="-342900">
              <a:lnSpc>
                <a:spcPct val="130000"/>
              </a:lnSpc>
              <a:buFontTx/>
              <a:buChar char="•"/>
            </a:pPr>
            <a:r>
              <a:rPr lang="it-IT" sz="1600" dirty="0">
                <a:solidFill>
                  <a:srgbClr val="3366FF"/>
                </a:solidFill>
              </a:rPr>
              <a:t>tendenza ad accrescere la precipitazione nelle situazioni dinamiche;</a:t>
            </a:r>
          </a:p>
          <a:p>
            <a:pPr marL="342900" indent="-342900">
              <a:lnSpc>
                <a:spcPct val="130000"/>
              </a:lnSpc>
              <a:buFontTx/>
              <a:buChar char="•"/>
            </a:pPr>
            <a:r>
              <a:rPr lang="it-IT" sz="1600" dirty="0">
                <a:solidFill>
                  <a:srgbClr val="3366FF"/>
                </a:solidFill>
              </a:rPr>
              <a:t>difficoltà nei giochi coordinati, con turni, con regole, ecc.</a:t>
            </a:r>
            <a:br>
              <a:rPr lang="it-IT" sz="1600" dirty="0">
                <a:solidFill>
                  <a:srgbClr val="3366FF"/>
                </a:solidFill>
              </a:rPr>
            </a:br>
            <a:r>
              <a:rPr lang="it-IT" sz="1600" dirty="0">
                <a:solidFill>
                  <a:srgbClr val="3366FF"/>
                </a:solidFill>
              </a:rPr>
              <a:t>							</a:t>
            </a:r>
          </a:p>
        </p:txBody>
      </p:sp>
      <p:sp>
        <p:nvSpPr>
          <p:cNvPr id="112643" name="Text Box 3"/>
          <p:cNvSpPr txBox="1">
            <a:spLocks noChangeArrowheads="1"/>
          </p:cNvSpPr>
          <p:nvPr/>
        </p:nvSpPr>
        <p:spPr bwMode="auto">
          <a:xfrm>
            <a:off x="1295400" y="2057400"/>
            <a:ext cx="6477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it-IT"/>
          </a:p>
        </p:txBody>
      </p:sp>
      <p:sp>
        <p:nvSpPr>
          <p:cNvPr id="5" name="AutoShape 5"/>
          <p:cNvSpPr>
            <a:spLocks noChangeArrowheads="1"/>
          </p:cNvSpPr>
          <p:nvPr/>
        </p:nvSpPr>
        <p:spPr bwMode="auto">
          <a:xfrm>
            <a:off x="1479735" y="228600"/>
            <a:ext cx="5701410" cy="1143000"/>
          </a:xfrm>
          <a:prstGeom prst="roundRect">
            <a:avLst>
              <a:gd name="adj" fmla="val 16667"/>
            </a:avLst>
          </a:prstGeom>
          <a:solidFill>
            <a:srgbClr val="FFFFFF"/>
          </a:solidFill>
          <a:ln w="9525">
            <a:solidFill>
              <a:schemeClr val="bg1"/>
            </a:solidFill>
            <a:round/>
            <a:headEnd/>
            <a:tailEnd/>
          </a:ln>
          <a:effectLst/>
        </p:spPr>
        <p:txBody>
          <a:bodyPr wrap="none" anchor="ctr"/>
          <a:lstStyle/>
          <a:p>
            <a:pPr algn="ctr">
              <a:lnSpc>
                <a:spcPct val="140000"/>
              </a:lnSpc>
            </a:pPr>
            <a:r>
              <a:rPr lang="it-IT" sz="2400" b="1" i="1" dirty="0" smtClean="0">
                <a:solidFill>
                  <a:srgbClr val="FF0000"/>
                </a:solidFill>
              </a:rPr>
              <a:t>PROFILO TIPICO DEL SOGGETTO ADHD</a:t>
            </a:r>
            <a:endParaRPr lang="it-IT" sz="2400" b="1" i="1" dirty="0">
              <a:solidFill>
                <a:srgbClr val="FF0000"/>
              </a:solidFill>
            </a:endParaRPr>
          </a:p>
        </p:txBody>
      </p:sp>
    </p:spTree>
    <p:extLst>
      <p:ext uri="{BB962C8B-B14F-4D97-AF65-F5344CB8AC3E}">
        <p14:creationId xmlns:p14="http://schemas.microsoft.com/office/powerpoint/2010/main" val="3712420682"/>
      </p:ext>
    </p:extLst>
  </p:cSld>
  <p:clrMapOvr>
    <a:masterClrMapping/>
  </p:clrMapOv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AutoShape 2"/>
          <p:cNvSpPr>
            <a:spLocks noChangeArrowheads="1"/>
          </p:cNvSpPr>
          <p:nvPr/>
        </p:nvSpPr>
        <p:spPr bwMode="auto">
          <a:xfrm>
            <a:off x="509588" y="1457539"/>
            <a:ext cx="8080375" cy="4338209"/>
          </a:xfrm>
          <a:prstGeom prst="roundRect">
            <a:avLst>
              <a:gd name="adj" fmla="val 16667"/>
            </a:avLst>
          </a:prstGeom>
          <a:solidFill>
            <a:srgbClr val="FFFFFF"/>
          </a:solidFill>
          <a:ln w="9525">
            <a:solidFill>
              <a:schemeClr val="tx1"/>
            </a:solidFill>
            <a:round/>
            <a:headEnd/>
            <a:tailEnd/>
          </a:ln>
          <a:effectLst/>
        </p:spPr>
        <p:txBody>
          <a:bodyPr anchor="ctr">
            <a:spAutoFit/>
          </a:bodyPr>
          <a:lstStyle/>
          <a:p>
            <a:pPr marL="342900" indent="-342900" algn="ctr">
              <a:lnSpc>
                <a:spcPct val="130000"/>
              </a:lnSpc>
            </a:pPr>
            <a:r>
              <a:rPr lang="it-IT" sz="1600" b="1" dirty="0">
                <a:solidFill>
                  <a:srgbClr val="3366FF"/>
                </a:solidFill>
              </a:rPr>
              <a:t>Impulsività</a:t>
            </a:r>
          </a:p>
          <a:p>
            <a:pPr marL="342900" indent="-342900">
              <a:lnSpc>
                <a:spcPct val="130000"/>
              </a:lnSpc>
              <a:buFontTx/>
              <a:buChar char="•"/>
            </a:pPr>
            <a:r>
              <a:rPr lang="it-IT" sz="1600" dirty="0">
                <a:solidFill>
                  <a:srgbClr val="3366FF"/>
                </a:solidFill>
              </a:rPr>
              <a:t>reattività diffusa;</a:t>
            </a:r>
          </a:p>
          <a:p>
            <a:pPr marL="342900" indent="-342900">
              <a:lnSpc>
                <a:spcPct val="130000"/>
              </a:lnSpc>
              <a:buFontTx/>
              <a:buChar char="•"/>
            </a:pPr>
            <a:r>
              <a:rPr lang="it-IT" sz="1600" dirty="0">
                <a:solidFill>
                  <a:srgbClr val="3366FF"/>
                </a:solidFill>
              </a:rPr>
              <a:t>impazienza;</a:t>
            </a:r>
          </a:p>
          <a:p>
            <a:pPr marL="342900" indent="-342900">
              <a:lnSpc>
                <a:spcPct val="130000"/>
              </a:lnSpc>
              <a:buFontTx/>
              <a:buChar char="•"/>
            </a:pPr>
            <a:r>
              <a:rPr lang="it-IT" sz="1600" dirty="0">
                <a:solidFill>
                  <a:srgbClr val="3366FF"/>
                </a:solidFill>
              </a:rPr>
              <a:t>mancato rispetto del proprio turno nelle situazioni regolate;</a:t>
            </a:r>
          </a:p>
          <a:p>
            <a:pPr marL="342900" indent="-342900">
              <a:lnSpc>
                <a:spcPct val="130000"/>
              </a:lnSpc>
              <a:buFontTx/>
              <a:buChar char="•"/>
            </a:pPr>
            <a:r>
              <a:rPr lang="it-IT" sz="1600" dirty="0">
                <a:solidFill>
                  <a:srgbClr val="3366FF"/>
                </a:solidFill>
              </a:rPr>
              <a:t>risposte rapide e impulsive;</a:t>
            </a:r>
          </a:p>
          <a:p>
            <a:pPr marL="342900" indent="-342900">
              <a:lnSpc>
                <a:spcPct val="130000"/>
              </a:lnSpc>
              <a:buFontTx/>
              <a:buChar char="•"/>
            </a:pPr>
            <a:r>
              <a:rPr lang="it-IT" sz="1600" dirty="0">
                <a:solidFill>
                  <a:srgbClr val="3366FF"/>
                </a:solidFill>
              </a:rPr>
              <a:t>tendenza ad interrompere gli altri;</a:t>
            </a:r>
          </a:p>
          <a:p>
            <a:pPr marL="342900" indent="-342900">
              <a:lnSpc>
                <a:spcPct val="130000"/>
              </a:lnSpc>
              <a:buFontTx/>
              <a:buChar char="•"/>
            </a:pPr>
            <a:r>
              <a:rPr lang="it-IT" sz="1600" dirty="0">
                <a:solidFill>
                  <a:srgbClr val="3366FF"/>
                </a:solidFill>
              </a:rPr>
              <a:t>tendenza ad intromettersi, farsi avanti;</a:t>
            </a:r>
          </a:p>
          <a:p>
            <a:pPr marL="342900" indent="-342900">
              <a:lnSpc>
                <a:spcPct val="130000"/>
              </a:lnSpc>
              <a:buFontTx/>
              <a:buChar char="•"/>
            </a:pPr>
            <a:r>
              <a:rPr lang="it-IT" sz="1600" dirty="0">
                <a:solidFill>
                  <a:srgbClr val="3366FF"/>
                </a:solidFill>
              </a:rPr>
              <a:t>mancata autoregolazione;</a:t>
            </a:r>
          </a:p>
          <a:p>
            <a:pPr marL="342900" indent="-342900">
              <a:lnSpc>
                <a:spcPct val="130000"/>
              </a:lnSpc>
              <a:buFontTx/>
              <a:buChar char="•"/>
            </a:pPr>
            <a:r>
              <a:rPr lang="it-IT" sz="1600" dirty="0">
                <a:solidFill>
                  <a:srgbClr val="3366FF"/>
                </a:solidFill>
              </a:rPr>
              <a:t>invadenza;</a:t>
            </a:r>
          </a:p>
          <a:p>
            <a:pPr marL="342900" indent="-342900">
              <a:lnSpc>
                <a:spcPct val="130000"/>
              </a:lnSpc>
              <a:buFontTx/>
              <a:buChar char="•"/>
            </a:pPr>
            <a:r>
              <a:rPr lang="it-IT" sz="1600" dirty="0">
                <a:solidFill>
                  <a:srgbClr val="3366FF"/>
                </a:solidFill>
              </a:rPr>
              <a:t>condotte esibizioniste;</a:t>
            </a:r>
          </a:p>
          <a:p>
            <a:pPr marL="342900" indent="-342900">
              <a:lnSpc>
                <a:spcPct val="130000"/>
              </a:lnSpc>
              <a:buFontTx/>
              <a:buChar char="•"/>
            </a:pPr>
            <a:r>
              <a:rPr lang="it-IT" sz="1600" dirty="0">
                <a:solidFill>
                  <a:srgbClr val="3366FF"/>
                </a:solidFill>
              </a:rPr>
              <a:t>scarsa valutazione del contesto/situazione;</a:t>
            </a:r>
          </a:p>
          <a:p>
            <a:pPr marL="342900" indent="-342900">
              <a:lnSpc>
                <a:spcPct val="130000"/>
              </a:lnSpc>
              <a:buFontTx/>
              <a:buChar char="•"/>
            </a:pPr>
            <a:r>
              <a:rPr lang="it-IT" sz="1600" dirty="0">
                <a:solidFill>
                  <a:srgbClr val="3366FF"/>
                </a:solidFill>
              </a:rPr>
              <a:t>tendenza a parlare troppo, alla reattività verbale, logorrea.	</a:t>
            </a:r>
            <a:r>
              <a:rPr lang="it-IT" sz="1600" dirty="0">
                <a:solidFill>
                  <a:schemeClr val="folHlink"/>
                </a:solidFill>
              </a:rPr>
              <a:t>				</a:t>
            </a:r>
          </a:p>
        </p:txBody>
      </p:sp>
      <p:sp>
        <p:nvSpPr>
          <p:cNvPr id="113667" name="Text Box 3"/>
          <p:cNvSpPr txBox="1">
            <a:spLocks noChangeArrowheads="1"/>
          </p:cNvSpPr>
          <p:nvPr/>
        </p:nvSpPr>
        <p:spPr bwMode="auto">
          <a:xfrm>
            <a:off x="1295400" y="2057400"/>
            <a:ext cx="6477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it-IT"/>
          </a:p>
        </p:txBody>
      </p:sp>
      <p:sp>
        <p:nvSpPr>
          <p:cNvPr id="5" name="AutoShape 5"/>
          <p:cNvSpPr>
            <a:spLocks noChangeArrowheads="1"/>
          </p:cNvSpPr>
          <p:nvPr/>
        </p:nvSpPr>
        <p:spPr bwMode="auto">
          <a:xfrm>
            <a:off x="1479735" y="228600"/>
            <a:ext cx="5701410" cy="944888"/>
          </a:xfrm>
          <a:prstGeom prst="roundRect">
            <a:avLst>
              <a:gd name="adj" fmla="val 16667"/>
            </a:avLst>
          </a:prstGeom>
          <a:solidFill>
            <a:srgbClr val="FFFFFF"/>
          </a:solidFill>
          <a:ln w="9525">
            <a:solidFill>
              <a:schemeClr val="bg1"/>
            </a:solidFill>
            <a:round/>
            <a:headEnd/>
            <a:tailEnd/>
          </a:ln>
          <a:effectLst/>
        </p:spPr>
        <p:txBody>
          <a:bodyPr wrap="none" anchor="ctr"/>
          <a:lstStyle/>
          <a:p>
            <a:pPr algn="ctr">
              <a:lnSpc>
                <a:spcPct val="140000"/>
              </a:lnSpc>
            </a:pPr>
            <a:r>
              <a:rPr lang="it-IT" sz="2400" b="1" i="1" dirty="0" smtClean="0">
                <a:solidFill>
                  <a:srgbClr val="FF0000"/>
                </a:solidFill>
              </a:rPr>
              <a:t>PROFILO TIPICO DEL SOGGETTO ADHD</a:t>
            </a:r>
            <a:endParaRPr lang="it-IT" sz="2400" b="1" i="1" dirty="0">
              <a:solidFill>
                <a:srgbClr val="FF0000"/>
              </a:solidFill>
            </a:endParaRPr>
          </a:p>
        </p:txBody>
      </p:sp>
    </p:spTree>
    <p:extLst>
      <p:ext uri="{BB962C8B-B14F-4D97-AF65-F5344CB8AC3E}">
        <p14:creationId xmlns:p14="http://schemas.microsoft.com/office/powerpoint/2010/main" val="3180382417"/>
      </p:ext>
    </p:extLst>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AutoShape 2"/>
          <p:cNvSpPr>
            <a:spLocks noChangeArrowheads="1"/>
          </p:cNvSpPr>
          <p:nvPr/>
        </p:nvSpPr>
        <p:spPr bwMode="auto">
          <a:xfrm>
            <a:off x="519113" y="1387475"/>
            <a:ext cx="8062912" cy="4487863"/>
          </a:xfrm>
          <a:prstGeom prst="roundRect">
            <a:avLst>
              <a:gd name="adj" fmla="val 16667"/>
            </a:avLst>
          </a:prstGeom>
          <a:solidFill>
            <a:srgbClr val="FFFFFF"/>
          </a:solidFill>
          <a:ln w="9525">
            <a:solidFill>
              <a:srgbClr val="000000"/>
            </a:solidFill>
            <a:round/>
            <a:headEnd/>
            <a:tailEnd/>
          </a:ln>
          <a:effectLst/>
        </p:spPr>
        <p:txBody>
          <a:bodyPr anchor="ctr">
            <a:spAutoFit/>
          </a:bodyPr>
          <a:lstStyle/>
          <a:p>
            <a:pPr marL="342900" indent="-342900" algn="ctr">
              <a:lnSpc>
                <a:spcPct val="180000"/>
              </a:lnSpc>
            </a:pPr>
            <a:r>
              <a:rPr lang="it-IT" sz="1600" b="1" dirty="0" err="1">
                <a:solidFill>
                  <a:srgbClr val="3366FF"/>
                </a:solidFill>
              </a:rPr>
              <a:t>Iper</a:t>
            </a:r>
            <a:r>
              <a:rPr lang="it-IT" sz="1600" b="1" dirty="0">
                <a:solidFill>
                  <a:srgbClr val="3366FF"/>
                </a:solidFill>
              </a:rPr>
              <a:t>-reattività</a:t>
            </a:r>
          </a:p>
          <a:p>
            <a:pPr marL="342900" indent="-342900">
              <a:lnSpc>
                <a:spcPct val="180000"/>
              </a:lnSpc>
              <a:buFontTx/>
              <a:buChar char="•"/>
            </a:pPr>
            <a:r>
              <a:rPr lang="it-IT" sz="1600" dirty="0">
                <a:solidFill>
                  <a:srgbClr val="3366FF"/>
                </a:solidFill>
              </a:rPr>
              <a:t>sensibilità eccessiva ai contesti;</a:t>
            </a:r>
          </a:p>
          <a:p>
            <a:pPr marL="342900" indent="-342900">
              <a:lnSpc>
                <a:spcPct val="180000"/>
              </a:lnSpc>
              <a:buFontTx/>
              <a:buChar char="•"/>
            </a:pPr>
            <a:r>
              <a:rPr lang="it-IT" sz="1600" dirty="0">
                <a:solidFill>
                  <a:srgbClr val="3366FF"/>
                </a:solidFill>
              </a:rPr>
              <a:t>bassa tolleranza alle frustrazioni;</a:t>
            </a:r>
          </a:p>
          <a:p>
            <a:pPr marL="342900" indent="-342900">
              <a:lnSpc>
                <a:spcPct val="180000"/>
              </a:lnSpc>
              <a:buFontTx/>
              <a:buChar char="•"/>
            </a:pPr>
            <a:r>
              <a:rPr lang="it-IT" sz="1600" dirty="0">
                <a:solidFill>
                  <a:srgbClr val="3366FF"/>
                </a:solidFill>
              </a:rPr>
              <a:t>eccessi di ansia;</a:t>
            </a:r>
          </a:p>
          <a:p>
            <a:pPr marL="342900" indent="-342900">
              <a:lnSpc>
                <a:spcPct val="180000"/>
              </a:lnSpc>
              <a:buFontTx/>
              <a:buChar char="•"/>
            </a:pPr>
            <a:r>
              <a:rPr lang="it-IT" sz="1600" dirty="0">
                <a:solidFill>
                  <a:srgbClr val="3366FF"/>
                </a:solidFill>
              </a:rPr>
              <a:t>passionalità eccessiva;</a:t>
            </a:r>
          </a:p>
          <a:p>
            <a:pPr marL="342900" indent="-342900">
              <a:lnSpc>
                <a:spcPct val="180000"/>
              </a:lnSpc>
              <a:buFontTx/>
              <a:buChar char="•"/>
            </a:pPr>
            <a:r>
              <a:rPr lang="it-IT" sz="1600" dirty="0">
                <a:solidFill>
                  <a:srgbClr val="3366FF"/>
                </a:solidFill>
              </a:rPr>
              <a:t>agitazione generale ai cambiamenti;</a:t>
            </a:r>
          </a:p>
          <a:p>
            <a:pPr marL="342900" indent="-342900">
              <a:lnSpc>
                <a:spcPct val="180000"/>
              </a:lnSpc>
              <a:buFontTx/>
              <a:buChar char="•"/>
            </a:pPr>
            <a:r>
              <a:rPr lang="it-IT" sz="1600" dirty="0">
                <a:solidFill>
                  <a:srgbClr val="3366FF"/>
                </a:solidFill>
              </a:rPr>
              <a:t>eccessiva trepidazione nelle attese;</a:t>
            </a:r>
          </a:p>
          <a:p>
            <a:pPr marL="342900" indent="-342900">
              <a:lnSpc>
                <a:spcPct val="180000"/>
              </a:lnSpc>
              <a:buFontTx/>
              <a:buChar char="•"/>
            </a:pPr>
            <a:r>
              <a:rPr lang="it-IT" sz="1600" dirty="0">
                <a:solidFill>
                  <a:srgbClr val="3366FF"/>
                </a:solidFill>
              </a:rPr>
              <a:t>eccessiva rapidità di reazione a contrattempi, incertezze, ambiguità;</a:t>
            </a:r>
          </a:p>
          <a:p>
            <a:pPr marL="342900" indent="-342900">
              <a:lnSpc>
                <a:spcPct val="180000"/>
              </a:lnSpc>
              <a:buFontTx/>
              <a:buChar char="•"/>
            </a:pPr>
            <a:r>
              <a:rPr lang="it-IT" sz="1600" dirty="0">
                <a:solidFill>
                  <a:srgbClr val="3366FF"/>
                </a:solidFill>
              </a:rPr>
              <a:t>tendenziale negativismo generalizzato.			</a:t>
            </a:r>
          </a:p>
        </p:txBody>
      </p:sp>
      <p:sp>
        <p:nvSpPr>
          <p:cNvPr id="114691" name="Text Box 3"/>
          <p:cNvSpPr txBox="1">
            <a:spLocks noChangeArrowheads="1"/>
          </p:cNvSpPr>
          <p:nvPr/>
        </p:nvSpPr>
        <p:spPr bwMode="auto">
          <a:xfrm>
            <a:off x="1295400" y="2057400"/>
            <a:ext cx="6477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it-IT"/>
          </a:p>
        </p:txBody>
      </p:sp>
      <p:sp>
        <p:nvSpPr>
          <p:cNvPr id="5" name="AutoShape 5"/>
          <p:cNvSpPr>
            <a:spLocks noChangeArrowheads="1"/>
          </p:cNvSpPr>
          <p:nvPr/>
        </p:nvSpPr>
        <p:spPr bwMode="auto">
          <a:xfrm>
            <a:off x="1479735" y="228600"/>
            <a:ext cx="5701410" cy="1143000"/>
          </a:xfrm>
          <a:prstGeom prst="roundRect">
            <a:avLst>
              <a:gd name="adj" fmla="val 16667"/>
            </a:avLst>
          </a:prstGeom>
          <a:solidFill>
            <a:srgbClr val="FFFFFF"/>
          </a:solidFill>
          <a:ln w="9525">
            <a:solidFill>
              <a:schemeClr val="bg1"/>
            </a:solidFill>
            <a:round/>
            <a:headEnd/>
            <a:tailEnd/>
          </a:ln>
          <a:effectLst/>
        </p:spPr>
        <p:txBody>
          <a:bodyPr wrap="none" anchor="ctr"/>
          <a:lstStyle/>
          <a:p>
            <a:pPr algn="ctr">
              <a:lnSpc>
                <a:spcPct val="140000"/>
              </a:lnSpc>
            </a:pPr>
            <a:r>
              <a:rPr lang="it-IT" sz="2400" b="1" i="1" dirty="0" smtClean="0">
                <a:solidFill>
                  <a:srgbClr val="FF0000"/>
                </a:solidFill>
              </a:rPr>
              <a:t>PROFILO TIPICO DEL SOGGETTO ADHD</a:t>
            </a:r>
            <a:endParaRPr lang="it-IT" sz="2400" b="1" i="1" dirty="0">
              <a:solidFill>
                <a:srgbClr val="FF0000"/>
              </a:solidFill>
            </a:endParaRPr>
          </a:p>
        </p:txBody>
      </p:sp>
    </p:spTree>
    <p:extLst>
      <p:ext uri="{BB962C8B-B14F-4D97-AF65-F5344CB8AC3E}">
        <p14:creationId xmlns:p14="http://schemas.microsoft.com/office/powerpoint/2010/main" val="1685836484"/>
      </p:ext>
    </p:extLst>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AutoShape 2"/>
          <p:cNvSpPr>
            <a:spLocks noChangeArrowheads="1"/>
          </p:cNvSpPr>
          <p:nvPr/>
        </p:nvSpPr>
        <p:spPr bwMode="auto">
          <a:xfrm>
            <a:off x="522288" y="1417638"/>
            <a:ext cx="8056562" cy="4429125"/>
          </a:xfrm>
          <a:prstGeom prst="roundRect">
            <a:avLst>
              <a:gd name="adj" fmla="val 16667"/>
            </a:avLst>
          </a:prstGeom>
          <a:solidFill>
            <a:srgbClr val="FFFFFF"/>
          </a:solidFill>
          <a:ln w="9525">
            <a:solidFill>
              <a:schemeClr val="tx1"/>
            </a:solidFill>
            <a:round/>
            <a:headEnd/>
            <a:tailEnd/>
          </a:ln>
          <a:effectLst/>
        </p:spPr>
        <p:txBody>
          <a:bodyPr anchor="ctr">
            <a:spAutoFit/>
          </a:bodyPr>
          <a:lstStyle/>
          <a:p>
            <a:pPr marL="342900" indent="-342900" algn="ctr">
              <a:lnSpc>
                <a:spcPct val="160000"/>
              </a:lnSpc>
            </a:pPr>
            <a:r>
              <a:rPr lang="it-IT" sz="1600" b="1" dirty="0">
                <a:solidFill>
                  <a:srgbClr val="3366FF"/>
                </a:solidFill>
              </a:rPr>
              <a:t>Iperattività</a:t>
            </a:r>
          </a:p>
          <a:p>
            <a:pPr marL="342900" indent="-342900">
              <a:lnSpc>
                <a:spcPct val="160000"/>
              </a:lnSpc>
              <a:buFontTx/>
              <a:buChar char="•"/>
            </a:pPr>
            <a:r>
              <a:rPr lang="it-IT" sz="1600" dirty="0">
                <a:solidFill>
                  <a:srgbClr val="3366FF"/>
                </a:solidFill>
              </a:rPr>
              <a:t>irrequietezza;</a:t>
            </a:r>
          </a:p>
          <a:p>
            <a:pPr marL="342900" indent="-342900">
              <a:lnSpc>
                <a:spcPct val="160000"/>
              </a:lnSpc>
              <a:buFontTx/>
              <a:buChar char="•"/>
            </a:pPr>
            <a:r>
              <a:rPr lang="it-IT" sz="1600" dirty="0" err="1">
                <a:solidFill>
                  <a:srgbClr val="3366FF"/>
                </a:solidFill>
              </a:rPr>
              <a:t>ipermotricità</a:t>
            </a:r>
            <a:r>
              <a:rPr lang="it-IT" sz="1600" dirty="0">
                <a:solidFill>
                  <a:srgbClr val="3366FF"/>
                </a:solidFill>
              </a:rPr>
              <a:t> segmentale e/o generale, eccessiva attività motoria;</a:t>
            </a:r>
          </a:p>
          <a:p>
            <a:pPr marL="342900" indent="-342900">
              <a:lnSpc>
                <a:spcPct val="160000"/>
              </a:lnSpc>
              <a:buFontTx/>
              <a:buChar char="•"/>
            </a:pPr>
            <a:r>
              <a:rPr lang="it-IT" sz="1600" dirty="0">
                <a:solidFill>
                  <a:srgbClr val="3366FF"/>
                </a:solidFill>
              </a:rPr>
              <a:t>disturbo di attenzione, facile distraibilità;</a:t>
            </a:r>
          </a:p>
          <a:p>
            <a:pPr marL="342900" indent="-342900">
              <a:lnSpc>
                <a:spcPct val="160000"/>
              </a:lnSpc>
              <a:buFontTx/>
              <a:buChar char="•"/>
            </a:pPr>
            <a:r>
              <a:rPr lang="it-IT" sz="1600" dirty="0">
                <a:solidFill>
                  <a:srgbClr val="3366FF"/>
                </a:solidFill>
              </a:rPr>
              <a:t>scarso controllo/inibizione di stimoli esterni;</a:t>
            </a:r>
          </a:p>
          <a:p>
            <a:pPr marL="342900" indent="-342900">
              <a:lnSpc>
                <a:spcPct val="160000"/>
              </a:lnSpc>
              <a:buFontTx/>
              <a:buChar char="•"/>
            </a:pPr>
            <a:r>
              <a:rPr lang="it-IT" sz="1600" dirty="0">
                <a:solidFill>
                  <a:srgbClr val="3366FF"/>
                </a:solidFill>
              </a:rPr>
              <a:t>tendenza a condotte </a:t>
            </a:r>
            <a:r>
              <a:rPr lang="it-IT" sz="1600" dirty="0" err="1">
                <a:solidFill>
                  <a:srgbClr val="3366FF"/>
                </a:solidFill>
              </a:rPr>
              <a:t>decontestuali</a:t>
            </a:r>
            <a:r>
              <a:rPr lang="it-IT" sz="1600" dirty="0">
                <a:solidFill>
                  <a:srgbClr val="3366FF"/>
                </a:solidFill>
              </a:rPr>
              <a:t>;</a:t>
            </a:r>
          </a:p>
          <a:p>
            <a:pPr marL="342900" indent="-342900">
              <a:lnSpc>
                <a:spcPct val="160000"/>
              </a:lnSpc>
              <a:buFontTx/>
              <a:buChar char="•"/>
            </a:pPr>
            <a:r>
              <a:rPr lang="it-IT" sz="1600" dirty="0">
                <a:solidFill>
                  <a:srgbClr val="3366FF"/>
                </a:solidFill>
              </a:rPr>
              <a:t>non rispetto di turni e di regole;</a:t>
            </a:r>
          </a:p>
          <a:p>
            <a:pPr marL="342900" indent="-342900">
              <a:lnSpc>
                <a:spcPct val="160000"/>
              </a:lnSpc>
              <a:buFontTx/>
              <a:buChar char="•"/>
            </a:pPr>
            <a:r>
              <a:rPr lang="it-IT" sz="1600" dirty="0">
                <a:solidFill>
                  <a:srgbClr val="3366FF"/>
                </a:solidFill>
              </a:rPr>
              <a:t>disorganizzazione in azioni complesse;</a:t>
            </a:r>
          </a:p>
          <a:p>
            <a:pPr marL="342900" indent="-342900">
              <a:lnSpc>
                <a:spcPct val="160000"/>
              </a:lnSpc>
              <a:buFontTx/>
              <a:buChar char="•"/>
            </a:pPr>
            <a:r>
              <a:rPr lang="it-IT" sz="1600" dirty="0">
                <a:solidFill>
                  <a:srgbClr val="3366FF"/>
                </a:solidFill>
              </a:rPr>
              <a:t>dimenticanze;</a:t>
            </a:r>
          </a:p>
          <a:p>
            <a:pPr marL="342900" indent="-342900">
              <a:lnSpc>
                <a:spcPct val="160000"/>
              </a:lnSpc>
              <a:buFontTx/>
              <a:buChar char="•"/>
            </a:pPr>
            <a:r>
              <a:rPr lang="it-IT" sz="1600" dirty="0">
                <a:solidFill>
                  <a:srgbClr val="3366FF"/>
                </a:solidFill>
              </a:rPr>
              <a:t>non completamento di azioni e compiti.</a:t>
            </a:r>
          </a:p>
        </p:txBody>
      </p:sp>
      <p:sp>
        <p:nvSpPr>
          <p:cNvPr id="116739" name="Text Box 3"/>
          <p:cNvSpPr txBox="1">
            <a:spLocks noChangeArrowheads="1"/>
          </p:cNvSpPr>
          <p:nvPr/>
        </p:nvSpPr>
        <p:spPr bwMode="auto">
          <a:xfrm>
            <a:off x="1295400" y="2057400"/>
            <a:ext cx="6477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it-IT"/>
          </a:p>
        </p:txBody>
      </p:sp>
      <p:sp>
        <p:nvSpPr>
          <p:cNvPr id="5" name="AutoShape 5"/>
          <p:cNvSpPr>
            <a:spLocks noChangeArrowheads="1"/>
          </p:cNvSpPr>
          <p:nvPr/>
        </p:nvSpPr>
        <p:spPr bwMode="auto">
          <a:xfrm>
            <a:off x="1479735" y="228600"/>
            <a:ext cx="5701410" cy="1143000"/>
          </a:xfrm>
          <a:prstGeom prst="roundRect">
            <a:avLst>
              <a:gd name="adj" fmla="val 16667"/>
            </a:avLst>
          </a:prstGeom>
          <a:solidFill>
            <a:srgbClr val="FFFFFF"/>
          </a:solidFill>
          <a:ln w="9525">
            <a:solidFill>
              <a:schemeClr val="bg1"/>
            </a:solidFill>
            <a:round/>
            <a:headEnd/>
            <a:tailEnd/>
          </a:ln>
          <a:effectLst/>
        </p:spPr>
        <p:txBody>
          <a:bodyPr wrap="none" anchor="ctr"/>
          <a:lstStyle/>
          <a:p>
            <a:pPr algn="ctr">
              <a:lnSpc>
                <a:spcPct val="140000"/>
              </a:lnSpc>
            </a:pPr>
            <a:r>
              <a:rPr lang="it-IT" sz="2400" b="1" i="1" dirty="0" smtClean="0">
                <a:solidFill>
                  <a:srgbClr val="FF0000"/>
                </a:solidFill>
              </a:rPr>
              <a:t>PROFILO TIPICO DEL SOGGETTO ADHD</a:t>
            </a:r>
            <a:endParaRPr lang="it-IT" sz="2400" b="1" i="1" dirty="0">
              <a:solidFill>
                <a:srgbClr val="FF0000"/>
              </a:solidFill>
            </a:endParaRPr>
          </a:p>
        </p:txBody>
      </p:sp>
    </p:spTree>
    <p:extLst>
      <p:ext uri="{BB962C8B-B14F-4D97-AF65-F5344CB8AC3E}">
        <p14:creationId xmlns:p14="http://schemas.microsoft.com/office/powerpoint/2010/main" val="3784341641"/>
      </p:ext>
    </p:extLst>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AutoShape 2"/>
          <p:cNvSpPr>
            <a:spLocks noChangeArrowheads="1"/>
          </p:cNvSpPr>
          <p:nvPr/>
        </p:nvSpPr>
        <p:spPr bwMode="auto">
          <a:xfrm>
            <a:off x="539750" y="1601788"/>
            <a:ext cx="8021638" cy="4064000"/>
          </a:xfrm>
          <a:prstGeom prst="roundRect">
            <a:avLst>
              <a:gd name="adj" fmla="val 16667"/>
            </a:avLst>
          </a:prstGeom>
          <a:solidFill>
            <a:srgbClr val="FFFFFF"/>
          </a:solidFill>
          <a:ln w="9525">
            <a:solidFill>
              <a:srgbClr val="000000"/>
            </a:solidFill>
            <a:round/>
            <a:headEnd/>
            <a:tailEnd/>
          </a:ln>
          <a:effectLst/>
        </p:spPr>
        <p:txBody>
          <a:bodyPr anchor="ctr">
            <a:spAutoFit/>
          </a:bodyPr>
          <a:lstStyle/>
          <a:p>
            <a:pPr marL="342900" indent="-342900" algn="ctr">
              <a:lnSpc>
                <a:spcPct val="150000"/>
              </a:lnSpc>
            </a:pPr>
            <a:r>
              <a:rPr lang="it-IT" sz="1600" b="1" dirty="0"/>
              <a:t>Disattenzione</a:t>
            </a:r>
          </a:p>
          <a:p>
            <a:pPr marL="342900" indent="-342900">
              <a:lnSpc>
                <a:spcPct val="150000"/>
              </a:lnSpc>
              <a:buFontTx/>
              <a:buChar char="•"/>
            </a:pPr>
            <a:r>
              <a:rPr lang="it-IT" sz="1600" dirty="0">
                <a:solidFill>
                  <a:srgbClr val="3366FF"/>
                </a:solidFill>
              </a:rPr>
              <a:t>scarsa tenuta </a:t>
            </a:r>
            <a:r>
              <a:rPr lang="it-IT" sz="1600" dirty="0" err="1">
                <a:solidFill>
                  <a:srgbClr val="3366FF"/>
                </a:solidFill>
              </a:rPr>
              <a:t>dell</a:t>
            </a:r>
            <a:r>
              <a:rPr lang="ja-JP" altLang="it-IT" sz="1600" dirty="0">
                <a:solidFill>
                  <a:srgbClr val="3366FF"/>
                </a:solidFill>
                <a:latin typeface="Arial"/>
              </a:rPr>
              <a:t>’</a:t>
            </a:r>
            <a:r>
              <a:rPr lang="it-IT" sz="1600" dirty="0">
                <a:solidFill>
                  <a:srgbClr val="3366FF"/>
                </a:solidFill>
              </a:rPr>
              <a:t>attenzione;</a:t>
            </a:r>
          </a:p>
          <a:p>
            <a:pPr marL="342900" indent="-342900">
              <a:lnSpc>
                <a:spcPct val="150000"/>
              </a:lnSpc>
              <a:buFontTx/>
              <a:buChar char="•"/>
            </a:pPr>
            <a:r>
              <a:rPr lang="it-IT" sz="1600" dirty="0">
                <a:solidFill>
                  <a:srgbClr val="3366FF"/>
                </a:solidFill>
              </a:rPr>
              <a:t>distrazione;</a:t>
            </a:r>
          </a:p>
          <a:p>
            <a:pPr marL="342900" indent="-342900">
              <a:lnSpc>
                <a:spcPct val="150000"/>
              </a:lnSpc>
              <a:buFontTx/>
              <a:buChar char="•"/>
            </a:pPr>
            <a:r>
              <a:rPr lang="it-IT" sz="1600" dirty="0">
                <a:solidFill>
                  <a:srgbClr val="3366FF"/>
                </a:solidFill>
              </a:rPr>
              <a:t>tendenziale trascuratezza dei particolari;</a:t>
            </a:r>
          </a:p>
          <a:p>
            <a:pPr marL="342900" indent="-342900">
              <a:lnSpc>
                <a:spcPct val="150000"/>
              </a:lnSpc>
              <a:buFontTx/>
              <a:buChar char="•"/>
            </a:pPr>
            <a:r>
              <a:rPr lang="it-IT" sz="1600" dirty="0">
                <a:solidFill>
                  <a:srgbClr val="3366FF"/>
                </a:solidFill>
              </a:rPr>
              <a:t>lenta o discontinua focalizzazione del globale;</a:t>
            </a:r>
          </a:p>
          <a:p>
            <a:pPr marL="342900" indent="-342900">
              <a:lnSpc>
                <a:spcPct val="150000"/>
              </a:lnSpc>
              <a:buFontTx/>
              <a:buChar char="•"/>
            </a:pPr>
            <a:r>
              <a:rPr lang="it-IT" sz="1600" dirty="0">
                <a:solidFill>
                  <a:srgbClr val="3366FF"/>
                </a:solidFill>
              </a:rPr>
              <a:t>dimenticanze;</a:t>
            </a:r>
          </a:p>
          <a:p>
            <a:pPr marL="342900" indent="-342900">
              <a:lnSpc>
                <a:spcPct val="150000"/>
              </a:lnSpc>
              <a:buFontTx/>
              <a:buChar char="•"/>
            </a:pPr>
            <a:r>
              <a:rPr lang="it-IT" sz="1600" dirty="0">
                <a:solidFill>
                  <a:srgbClr val="3366FF"/>
                </a:solidFill>
              </a:rPr>
              <a:t>tendenziale discontinuità del pensiero;</a:t>
            </a:r>
          </a:p>
          <a:p>
            <a:pPr marL="342900" indent="-342900">
              <a:lnSpc>
                <a:spcPct val="150000"/>
              </a:lnSpc>
              <a:buFontTx/>
              <a:buChar char="•"/>
            </a:pPr>
            <a:r>
              <a:rPr lang="it-IT" sz="1600" dirty="0">
                <a:solidFill>
                  <a:srgbClr val="3366FF"/>
                </a:solidFill>
              </a:rPr>
              <a:t>tendenziale perdita delle istruzioni verbali e </a:t>
            </a:r>
            <a:r>
              <a:rPr lang="it-IT" sz="1600" dirty="0" err="1">
                <a:solidFill>
                  <a:srgbClr val="3366FF"/>
                </a:solidFill>
              </a:rPr>
              <a:t>dell</a:t>
            </a:r>
            <a:r>
              <a:rPr lang="ja-JP" altLang="it-IT" sz="1600" dirty="0">
                <a:solidFill>
                  <a:srgbClr val="3366FF"/>
                </a:solidFill>
                <a:latin typeface="Arial"/>
              </a:rPr>
              <a:t>’</a:t>
            </a:r>
            <a:r>
              <a:rPr lang="it-IT" sz="1600" dirty="0">
                <a:solidFill>
                  <a:srgbClr val="3366FF"/>
                </a:solidFill>
              </a:rPr>
              <a:t>organizzazione delle situazioni/attività.</a:t>
            </a:r>
          </a:p>
          <a:p>
            <a:pPr marL="342900" indent="-342900"/>
            <a:endParaRPr lang="it-IT" dirty="0"/>
          </a:p>
        </p:txBody>
      </p:sp>
      <p:sp>
        <p:nvSpPr>
          <p:cNvPr id="117763" name="Text Box 3"/>
          <p:cNvSpPr txBox="1">
            <a:spLocks noChangeArrowheads="1"/>
          </p:cNvSpPr>
          <p:nvPr/>
        </p:nvSpPr>
        <p:spPr bwMode="auto">
          <a:xfrm>
            <a:off x="1002315" y="1959700"/>
            <a:ext cx="6477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it-IT" dirty="0"/>
          </a:p>
        </p:txBody>
      </p:sp>
      <p:sp>
        <p:nvSpPr>
          <p:cNvPr id="5" name="AutoShape 5"/>
          <p:cNvSpPr>
            <a:spLocks noChangeArrowheads="1"/>
          </p:cNvSpPr>
          <p:nvPr/>
        </p:nvSpPr>
        <p:spPr bwMode="auto">
          <a:xfrm>
            <a:off x="1479735" y="228600"/>
            <a:ext cx="5701410" cy="1143000"/>
          </a:xfrm>
          <a:prstGeom prst="roundRect">
            <a:avLst>
              <a:gd name="adj" fmla="val 16667"/>
            </a:avLst>
          </a:prstGeom>
          <a:solidFill>
            <a:srgbClr val="FFFFFF"/>
          </a:solidFill>
          <a:ln w="9525">
            <a:solidFill>
              <a:schemeClr val="bg1"/>
            </a:solidFill>
            <a:round/>
            <a:headEnd/>
            <a:tailEnd/>
          </a:ln>
          <a:effectLst/>
        </p:spPr>
        <p:txBody>
          <a:bodyPr wrap="none" anchor="ctr"/>
          <a:lstStyle/>
          <a:p>
            <a:pPr algn="ctr">
              <a:lnSpc>
                <a:spcPct val="140000"/>
              </a:lnSpc>
            </a:pPr>
            <a:r>
              <a:rPr lang="it-IT" sz="2400" b="1" i="1" dirty="0" smtClean="0">
                <a:solidFill>
                  <a:srgbClr val="FF0000"/>
                </a:solidFill>
              </a:rPr>
              <a:t>PROFILO TIPICO DEL SOGGETTO ADHD</a:t>
            </a:r>
            <a:endParaRPr lang="it-IT" sz="2400" b="1" i="1" dirty="0">
              <a:solidFill>
                <a:srgbClr val="FF0000"/>
              </a:solidFill>
            </a:endParaRPr>
          </a:p>
        </p:txBody>
      </p:sp>
    </p:spTree>
    <p:extLst>
      <p:ext uri="{BB962C8B-B14F-4D97-AF65-F5344CB8AC3E}">
        <p14:creationId xmlns:p14="http://schemas.microsoft.com/office/powerpoint/2010/main" val="3331802266"/>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58935" y="495665"/>
            <a:ext cx="7930091" cy="584776"/>
          </a:xfrm>
          <a:prstGeom prst="rect">
            <a:avLst/>
          </a:prstGeom>
          <a:noFill/>
        </p:spPr>
        <p:txBody>
          <a:bodyPr wrap="square" rtlCol="0">
            <a:spAutoFit/>
          </a:bodyPr>
          <a:lstStyle/>
          <a:p>
            <a:pPr algn="ctr"/>
            <a:r>
              <a:rPr lang="it-IT" sz="3200" b="1" i="1" dirty="0" smtClean="0">
                <a:solidFill>
                  <a:srgbClr val="FF0000"/>
                </a:solidFill>
              </a:rPr>
              <a:t>Il bambino al centro</a:t>
            </a:r>
            <a:endParaRPr lang="it-IT" sz="3200" b="1" dirty="0">
              <a:solidFill>
                <a:srgbClr val="FF0000"/>
              </a:solidFill>
            </a:endParaRPr>
          </a:p>
        </p:txBody>
      </p:sp>
      <p:sp>
        <p:nvSpPr>
          <p:cNvPr id="6" name="Rettangolo 5"/>
          <p:cNvSpPr/>
          <p:nvPr/>
        </p:nvSpPr>
        <p:spPr>
          <a:xfrm>
            <a:off x="423259" y="326387"/>
            <a:ext cx="8379257" cy="1200329"/>
          </a:xfrm>
          <a:prstGeom prst="rect">
            <a:avLst/>
          </a:prstGeom>
        </p:spPr>
        <p:txBody>
          <a:bodyPr wrap="square">
            <a:spAutoFit/>
          </a:bodyPr>
          <a:lstStyle/>
          <a:p>
            <a:endParaRPr lang="it-IT" dirty="0" smtClean="0"/>
          </a:p>
          <a:p>
            <a:endParaRPr lang="it-IT" dirty="0" smtClean="0"/>
          </a:p>
          <a:p>
            <a:endParaRPr lang="it-IT" dirty="0" smtClean="0"/>
          </a:p>
          <a:p>
            <a:endParaRPr lang="it-IT" dirty="0"/>
          </a:p>
        </p:txBody>
      </p:sp>
      <p:sp>
        <p:nvSpPr>
          <p:cNvPr id="3" name="Rettangolo 2"/>
          <p:cNvSpPr/>
          <p:nvPr/>
        </p:nvSpPr>
        <p:spPr>
          <a:xfrm>
            <a:off x="493889" y="1193455"/>
            <a:ext cx="8195137" cy="923330"/>
          </a:xfrm>
          <a:prstGeom prst="rect">
            <a:avLst/>
          </a:prstGeom>
        </p:spPr>
        <p:txBody>
          <a:bodyPr wrap="square">
            <a:spAutoFit/>
          </a:bodyPr>
          <a:lstStyle/>
          <a:p>
            <a:endParaRPr lang="it-IT" dirty="0" smtClean="0"/>
          </a:p>
          <a:p>
            <a:endParaRPr lang="it-IT" dirty="0"/>
          </a:p>
          <a:p>
            <a:endParaRPr lang="it-IT" dirty="0"/>
          </a:p>
        </p:txBody>
      </p:sp>
      <p:sp>
        <p:nvSpPr>
          <p:cNvPr id="8" name="Rettangolo 7"/>
          <p:cNvSpPr/>
          <p:nvPr/>
        </p:nvSpPr>
        <p:spPr>
          <a:xfrm>
            <a:off x="758935" y="1221796"/>
            <a:ext cx="7930091" cy="2246769"/>
          </a:xfrm>
          <a:prstGeom prst="rect">
            <a:avLst/>
          </a:prstGeom>
        </p:spPr>
        <p:txBody>
          <a:bodyPr wrap="square">
            <a:spAutoFit/>
          </a:bodyPr>
          <a:lstStyle/>
          <a:p>
            <a:r>
              <a:rPr lang="it-IT" sz="2000" dirty="0" smtClean="0">
                <a:solidFill>
                  <a:srgbClr val="FF0000"/>
                </a:solidFill>
              </a:rPr>
              <a:t>Nel ‘900 l’attenzione verso gli alunni “anormali” è supportata da ricerche scientifiche e sperimentali promosse di professionisti internazionali. Nascono le scuole attive.</a:t>
            </a:r>
          </a:p>
          <a:p>
            <a:endParaRPr lang="it-IT" sz="2000" dirty="0" smtClean="0">
              <a:solidFill>
                <a:srgbClr val="FF0000"/>
              </a:solidFill>
            </a:endParaRPr>
          </a:p>
          <a:p>
            <a:r>
              <a:rPr lang="it-IT" sz="2000" dirty="0" smtClean="0">
                <a:solidFill>
                  <a:srgbClr val="FF0000"/>
                </a:solidFill>
              </a:rPr>
              <a:t>Principi: </a:t>
            </a:r>
            <a:r>
              <a:rPr lang="it-IT" sz="2000" dirty="0" err="1" smtClean="0">
                <a:solidFill>
                  <a:srgbClr val="FF0000"/>
                </a:solidFill>
              </a:rPr>
              <a:t>puerocentrismo</a:t>
            </a:r>
            <a:r>
              <a:rPr lang="it-IT" sz="2000" dirty="0" smtClean="0">
                <a:solidFill>
                  <a:srgbClr val="FF0000"/>
                </a:solidFill>
              </a:rPr>
              <a:t>, “fare”, ambiente, interessi, socializzazione, anti-autoritarismo, </a:t>
            </a:r>
            <a:r>
              <a:rPr lang="it-IT" sz="2000" dirty="0" err="1" smtClean="0">
                <a:solidFill>
                  <a:srgbClr val="FF0000"/>
                </a:solidFill>
              </a:rPr>
              <a:t>anti-intelettualismo</a:t>
            </a:r>
            <a:endParaRPr lang="it-IT" sz="2000" dirty="0" smtClean="0">
              <a:solidFill>
                <a:srgbClr val="FF0000"/>
              </a:solidFill>
            </a:endParaRPr>
          </a:p>
          <a:p>
            <a:endParaRPr lang="it-IT" sz="2000" dirty="0" smtClean="0">
              <a:solidFill>
                <a:srgbClr val="FF0000"/>
              </a:solidFill>
            </a:endParaRPr>
          </a:p>
        </p:txBody>
      </p:sp>
      <p:sp>
        <p:nvSpPr>
          <p:cNvPr id="2" name="CasellaDiTesto 1"/>
          <p:cNvSpPr txBox="1"/>
          <p:nvPr/>
        </p:nvSpPr>
        <p:spPr>
          <a:xfrm>
            <a:off x="309769" y="2568222"/>
            <a:ext cx="184666" cy="215444"/>
          </a:xfrm>
          <a:prstGeom prst="rect">
            <a:avLst/>
          </a:prstGeom>
          <a:noFill/>
        </p:spPr>
        <p:txBody>
          <a:bodyPr wrap="none" rtlCol="0">
            <a:spAutoFit/>
          </a:bodyPr>
          <a:lstStyle/>
          <a:p>
            <a:pPr algn="ctr"/>
            <a:endParaRPr lang="it-IT" sz="800" dirty="0" smtClean="0">
              <a:latin typeface="Cambria"/>
            </a:endParaRPr>
          </a:p>
        </p:txBody>
      </p:sp>
      <p:sp>
        <p:nvSpPr>
          <p:cNvPr id="7" name="CasellaDiTesto 6"/>
          <p:cNvSpPr txBox="1"/>
          <p:nvPr/>
        </p:nvSpPr>
        <p:spPr>
          <a:xfrm>
            <a:off x="758935" y="4343678"/>
            <a:ext cx="8490924" cy="369332"/>
          </a:xfrm>
          <a:prstGeom prst="rect">
            <a:avLst/>
          </a:prstGeom>
          <a:noFill/>
        </p:spPr>
        <p:txBody>
          <a:bodyPr wrap="square" rtlCol="0">
            <a:spAutoFit/>
          </a:bodyPr>
          <a:lstStyle/>
          <a:p>
            <a:r>
              <a:rPr lang="it-IT" dirty="0" err="1" smtClean="0">
                <a:solidFill>
                  <a:srgbClr val="FF0000"/>
                </a:solidFill>
              </a:rPr>
              <a:t>Decroly</a:t>
            </a:r>
            <a:r>
              <a:rPr lang="it-IT" dirty="0">
                <a:solidFill>
                  <a:srgbClr val="FF0000"/>
                </a:solidFill>
              </a:rPr>
              <a:t>:</a:t>
            </a:r>
            <a:r>
              <a:rPr lang="it-IT" dirty="0" smtClean="0">
                <a:solidFill>
                  <a:srgbClr val="FF0000"/>
                </a:solidFill>
              </a:rPr>
              <a:t> Metodo globale e “centri d’interesse”</a:t>
            </a:r>
            <a:endParaRPr lang="it-IT" dirty="0">
              <a:solidFill>
                <a:srgbClr val="FF0000"/>
              </a:solidFill>
            </a:endParaRPr>
          </a:p>
        </p:txBody>
      </p:sp>
      <p:sp>
        <p:nvSpPr>
          <p:cNvPr id="9" name="CasellaDiTesto 8"/>
          <p:cNvSpPr txBox="1"/>
          <p:nvPr/>
        </p:nvSpPr>
        <p:spPr>
          <a:xfrm>
            <a:off x="758935" y="5014568"/>
            <a:ext cx="8194591" cy="369332"/>
          </a:xfrm>
          <a:prstGeom prst="rect">
            <a:avLst/>
          </a:prstGeom>
          <a:noFill/>
        </p:spPr>
        <p:txBody>
          <a:bodyPr wrap="square" rtlCol="0">
            <a:spAutoFit/>
          </a:bodyPr>
          <a:lstStyle/>
          <a:p>
            <a:r>
              <a:rPr lang="it-IT" dirty="0" smtClean="0">
                <a:solidFill>
                  <a:srgbClr val="FF0000"/>
                </a:solidFill>
              </a:rPr>
              <a:t>Montessori: “Il metodo della pedagogia scientifica” attuato ne le case dei bambini </a:t>
            </a:r>
            <a:endParaRPr lang="it-IT" sz="800" dirty="0">
              <a:solidFill>
                <a:srgbClr val="FF0000"/>
              </a:solidFill>
            </a:endParaRPr>
          </a:p>
        </p:txBody>
      </p:sp>
      <p:sp>
        <p:nvSpPr>
          <p:cNvPr id="10" name="CasellaDiTesto 9"/>
          <p:cNvSpPr txBox="1"/>
          <p:nvPr/>
        </p:nvSpPr>
        <p:spPr>
          <a:xfrm>
            <a:off x="758935" y="5660899"/>
            <a:ext cx="8194591" cy="369332"/>
          </a:xfrm>
          <a:prstGeom prst="rect">
            <a:avLst/>
          </a:prstGeom>
          <a:noFill/>
        </p:spPr>
        <p:txBody>
          <a:bodyPr wrap="square" rtlCol="0">
            <a:spAutoFit/>
          </a:bodyPr>
          <a:lstStyle/>
          <a:p>
            <a:r>
              <a:rPr lang="it-IT" dirty="0" err="1" smtClean="0">
                <a:solidFill>
                  <a:srgbClr val="FF0000"/>
                </a:solidFill>
              </a:rPr>
              <a:t>Claparede</a:t>
            </a:r>
            <a:r>
              <a:rPr lang="it-IT" dirty="0" smtClean="0">
                <a:solidFill>
                  <a:srgbClr val="FF0000"/>
                </a:solidFill>
              </a:rPr>
              <a:t>: Scuola su misura, individualizzazione </a:t>
            </a:r>
            <a:endParaRPr lang="it-IT" sz="800" dirty="0">
              <a:solidFill>
                <a:srgbClr val="FF0000"/>
              </a:solidFill>
            </a:endParaRPr>
          </a:p>
        </p:txBody>
      </p:sp>
    </p:spTree>
    <p:extLst>
      <p:ext uri="{BB962C8B-B14F-4D97-AF65-F5344CB8AC3E}">
        <p14:creationId xmlns:p14="http://schemas.microsoft.com/office/powerpoint/2010/main" val="357543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AutoShape 2"/>
          <p:cNvSpPr>
            <a:spLocks noChangeArrowheads="1"/>
          </p:cNvSpPr>
          <p:nvPr/>
        </p:nvSpPr>
        <p:spPr bwMode="auto">
          <a:xfrm>
            <a:off x="441755" y="1528088"/>
            <a:ext cx="8310531" cy="4238324"/>
          </a:xfrm>
          <a:prstGeom prst="roundRect">
            <a:avLst>
              <a:gd name="adj" fmla="val 16667"/>
            </a:avLst>
          </a:prstGeom>
          <a:solidFill>
            <a:srgbClr val="FFFFFF"/>
          </a:solidFill>
          <a:ln w="9525">
            <a:solidFill>
              <a:srgbClr val="000000"/>
            </a:solidFill>
            <a:round/>
            <a:headEnd/>
            <a:tailEnd/>
          </a:ln>
          <a:effectLst/>
        </p:spPr>
        <p:txBody>
          <a:bodyPr wrap="square" anchor="ctr">
            <a:spAutoFit/>
          </a:bodyPr>
          <a:lstStyle/>
          <a:p>
            <a:pPr marL="342900" indent="-342900">
              <a:lnSpc>
                <a:spcPct val="170000"/>
              </a:lnSpc>
            </a:pPr>
            <a:r>
              <a:rPr lang="it-IT" sz="1600" dirty="0">
                <a:solidFill>
                  <a:srgbClr val="3366FF"/>
                </a:solidFill>
              </a:rPr>
              <a:t>Le manifestazioni di tale </a:t>
            </a:r>
            <a:r>
              <a:rPr lang="it-IT" sz="1600" dirty="0" smtClean="0">
                <a:solidFill>
                  <a:srgbClr val="3366FF"/>
                </a:solidFill>
              </a:rPr>
              <a:t>disturbo cambiano rispetto </a:t>
            </a:r>
            <a:r>
              <a:rPr lang="it-IT" sz="1600" dirty="0" err="1" smtClean="0">
                <a:solidFill>
                  <a:srgbClr val="3366FF"/>
                </a:solidFill>
              </a:rPr>
              <a:t>all</a:t>
            </a:r>
            <a:r>
              <a:rPr lang="ja-JP" altLang="it-IT" sz="1600" dirty="0" smtClean="0">
                <a:solidFill>
                  <a:srgbClr val="3366FF"/>
                </a:solidFill>
                <a:latin typeface="Arial"/>
              </a:rPr>
              <a:t>’</a:t>
            </a:r>
            <a:r>
              <a:rPr lang="it-IT" sz="1600" dirty="0" smtClean="0">
                <a:solidFill>
                  <a:srgbClr val="3366FF"/>
                </a:solidFill>
              </a:rPr>
              <a:t>età:</a:t>
            </a:r>
          </a:p>
          <a:p>
            <a:pPr marL="342900" indent="-342900">
              <a:lnSpc>
                <a:spcPct val="170000"/>
              </a:lnSpc>
              <a:buFontTx/>
              <a:buChar char="•"/>
            </a:pPr>
            <a:r>
              <a:rPr lang="it-IT" sz="1600" dirty="0" smtClean="0">
                <a:solidFill>
                  <a:srgbClr val="3366FF"/>
                </a:solidFill>
              </a:rPr>
              <a:t>in </a:t>
            </a:r>
            <a:r>
              <a:rPr lang="it-IT" sz="1600" b="1" dirty="0" smtClean="0">
                <a:solidFill>
                  <a:srgbClr val="3366FF"/>
                </a:solidFill>
              </a:rPr>
              <a:t>età prescolare</a:t>
            </a:r>
            <a:r>
              <a:rPr lang="it-IT" sz="1600" dirty="0" smtClean="0">
                <a:solidFill>
                  <a:srgbClr val="3366FF"/>
                </a:solidFill>
              </a:rPr>
              <a:t> vi è irrequietezza soprattutto motoria (saltellano, corrono per casa, non partecipano ad attività sedentarie);</a:t>
            </a:r>
          </a:p>
          <a:p>
            <a:pPr marL="342900" indent="-342900">
              <a:lnSpc>
                <a:spcPct val="170000"/>
              </a:lnSpc>
              <a:buFontTx/>
              <a:buChar char="•"/>
            </a:pPr>
            <a:r>
              <a:rPr lang="it-IT" sz="1600" dirty="0" smtClean="0">
                <a:solidFill>
                  <a:srgbClr val="3366FF"/>
                </a:solidFill>
              </a:rPr>
              <a:t>in </a:t>
            </a:r>
            <a:r>
              <a:rPr lang="it-IT" sz="1600" b="1" dirty="0">
                <a:solidFill>
                  <a:srgbClr val="3366FF"/>
                </a:solidFill>
              </a:rPr>
              <a:t>età scolare</a:t>
            </a:r>
            <a:r>
              <a:rPr lang="it-IT" sz="1600" dirty="0">
                <a:solidFill>
                  <a:srgbClr val="3366FF"/>
                </a:solidFill>
              </a:rPr>
              <a:t> i comportamenti sono simili ma meno frequenti ed intensi, permangono forte irrequietezza, instabilità motoria e motricità diffusa;</a:t>
            </a:r>
          </a:p>
          <a:p>
            <a:pPr marL="342900" indent="-342900">
              <a:lnSpc>
                <a:spcPct val="170000"/>
              </a:lnSpc>
              <a:buFontTx/>
              <a:buChar char="•"/>
            </a:pPr>
            <a:r>
              <a:rPr lang="it-IT" sz="1600" dirty="0">
                <a:solidFill>
                  <a:srgbClr val="3366FF"/>
                </a:solidFill>
              </a:rPr>
              <a:t>in </a:t>
            </a:r>
            <a:r>
              <a:rPr lang="it-IT" sz="1600" b="1" dirty="0">
                <a:solidFill>
                  <a:srgbClr val="3366FF"/>
                </a:solidFill>
              </a:rPr>
              <a:t>età adolescenziale/adulta</a:t>
            </a:r>
            <a:r>
              <a:rPr lang="it-IT" sz="1600" dirty="0">
                <a:solidFill>
                  <a:srgbClr val="3366FF"/>
                </a:solidFill>
              </a:rPr>
              <a:t> i sintomi assumono la forma di sensazione di irrequietezza e difficoltà a dedicarsi ad attività tranquille e sedentarie;</a:t>
            </a:r>
          </a:p>
          <a:p>
            <a:pPr marL="342900" indent="-342900">
              <a:lnSpc>
                <a:spcPct val="170000"/>
              </a:lnSpc>
              <a:buFontTx/>
              <a:buChar char="•"/>
            </a:pPr>
            <a:r>
              <a:rPr lang="it-IT" sz="1600" dirty="0">
                <a:solidFill>
                  <a:srgbClr val="3366FF"/>
                </a:solidFill>
              </a:rPr>
              <a:t>in </a:t>
            </a:r>
            <a:r>
              <a:rPr lang="it-IT" sz="1600" b="1" dirty="0">
                <a:solidFill>
                  <a:srgbClr val="3366FF"/>
                </a:solidFill>
              </a:rPr>
              <a:t>età adulta</a:t>
            </a:r>
            <a:r>
              <a:rPr lang="it-IT" sz="1600" dirty="0">
                <a:solidFill>
                  <a:srgbClr val="3366FF"/>
                </a:solidFill>
              </a:rPr>
              <a:t> il disturbo di deficit </a:t>
            </a:r>
            <a:r>
              <a:rPr lang="it-IT" sz="1600" dirty="0" err="1">
                <a:solidFill>
                  <a:srgbClr val="3366FF"/>
                </a:solidFill>
              </a:rPr>
              <a:t>dell</a:t>
            </a:r>
            <a:r>
              <a:rPr lang="ja-JP" altLang="it-IT" sz="1600" dirty="0">
                <a:solidFill>
                  <a:srgbClr val="3366FF"/>
                </a:solidFill>
                <a:latin typeface="Arial"/>
              </a:rPr>
              <a:t>’</a:t>
            </a:r>
            <a:r>
              <a:rPr lang="it-IT" sz="1600" dirty="0">
                <a:solidFill>
                  <a:srgbClr val="3366FF"/>
                </a:solidFill>
              </a:rPr>
              <a:t>attenzione e/o iperattività-impulsività può sfociare in comportamenti antisociali di disadattamento o di trasgressione</a:t>
            </a:r>
            <a:r>
              <a:rPr lang="it-IT" sz="1600" dirty="0">
                <a:solidFill>
                  <a:srgbClr val="000000"/>
                </a:solidFill>
              </a:rPr>
              <a:t>.</a:t>
            </a:r>
          </a:p>
        </p:txBody>
      </p:sp>
      <p:sp>
        <p:nvSpPr>
          <p:cNvPr id="4" name="AutoShape 5"/>
          <p:cNvSpPr>
            <a:spLocks noChangeArrowheads="1"/>
          </p:cNvSpPr>
          <p:nvPr/>
        </p:nvSpPr>
        <p:spPr bwMode="auto">
          <a:xfrm>
            <a:off x="1479735" y="228600"/>
            <a:ext cx="5701410" cy="1143000"/>
          </a:xfrm>
          <a:prstGeom prst="roundRect">
            <a:avLst>
              <a:gd name="adj" fmla="val 16667"/>
            </a:avLst>
          </a:prstGeom>
          <a:solidFill>
            <a:srgbClr val="FFFFFF"/>
          </a:solidFill>
          <a:ln w="9525">
            <a:solidFill>
              <a:schemeClr val="bg1"/>
            </a:solidFill>
            <a:round/>
            <a:headEnd/>
            <a:tailEnd/>
          </a:ln>
          <a:effectLst/>
        </p:spPr>
        <p:txBody>
          <a:bodyPr wrap="none" anchor="ctr"/>
          <a:lstStyle/>
          <a:p>
            <a:pPr algn="ctr">
              <a:lnSpc>
                <a:spcPct val="140000"/>
              </a:lnSpc>
            </a:pPr>
            <a:r>
              <a:rPr lang="it-IT" sz="2400" b="1" i="1" dirty="0" smtClean="0">
                <a:solidFill>
                  <a:srgbClr val="FF0000"/>
                </a:solidFill>
              </a:rPr>
              <a:t>PROFILO TIPICO DEL SOGGETTO ADHD</a:t>
            </a:r>
            <a:endParaRPr lang="it-IT" sz="2400" b="1" i="1" dirty="0">
              <a:solidFill>
                <a:srgbClr val="FF0000"/>
              </a:solidFill>
            </a:endParaRPr>
          </a:p>
        </p:txBody>
      </p:sp>
    </p:spTree>
    <p:extLst>
      <p:ext uri="{BB962C8B-B14F-4D97-AF65-F5344CB8AC3E}">
        <p14:creationId xmlns:p14="http://schemas.microsoft.com/office/powerpoint/2010/main" val="3130496079"/>
      </p:ext>
    </p:extLst>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AutoShape 2"/>
          <p:cNvSpPr>
            <a:spLocks noChangeArrowheads="1"/>
          </p:cNvSpPr>
          <p:nvPr/>
        </p:nvSpPr>
        <p:spPr bwMode="auto">
          <a:xfrm>
            <a:off x="493713" y="1156640"/>
            <a:ext cx="8156575" cy="4817771"/>
          </a:xfrm>
          <a:prstGeom prst="roundRect">
            <a:avLst>
              <a:gd name="adj" fmla="val 16667"/>
            </a:avLst>
          </a:prstGeom>
          <a:solidFill>
            <a:srgbClr val="FFFFFF"/>
          </a:solidFill>
          <a:ln w="9525">
            <a:solidFill>
              <a:srgbClr val="000000"/>
            </a:solidFill>
            <a:round/>
            <a:headEnd/>
            <a:tailEnd/>
          </a:ln>
          <a:effectLst/>
        </p:spPr>
        <p:txBody>
          <a:bodyPr anchor="ctr">
            <a:spAutoFit/>
          </a:bodyPr>
          <a:lstStyle/>
          <a:p>
            <a:pPr marL="342900" indent="-342900">
              <a:lnSpc>
                <a:spcPct val="110000"/>
              </a:lnSpc>
            </a:pPr>
            <a:r>
              <a:rPr lang="it-IT" sz="1400" b="1" i="1" dirty="0">
                <a:solidFill>
                  <a:srgbClr val="3366FF"/>
                </a:solidFill>
              </a:rPr>
              <a:t>Condotte in famiglia</a:t>
            </a:r>
            <a:endParaRPr lang="it-IT" sz="1400" b="1" dirty="0">
              <a:solidFill>
                <a:srgbClr val="3366FF"/>
              </a:solidFill>
            </a:endParaRPr>
          </a:p>
          <a:p>
            <a:pPr marL="342900" indent="-342900">
              <a:lnSpc>
                <a:spcPct val="110000"/>
              </a:lnSpc>
              <a:buFontTx/>
              <a:buChar char="•"/>
            </a:pPr>
            <a:r>
              <a:rPr lang="it-IT" sz="1400" dirty="0">
                <a:solidFill>
                  <a:srgbClr val="3366FF"/>
                </a:solidFill>
              </a:rPr>
              <a:t>distrazione;</a:t>
            </a:r>
          </a:p>
          <a:p>
            <a:pPr marL="342900" indent="-342900">
              <a:lnSpc>
                <a:spcPct val="110000"/>
              </a:lnSpc>
              <a:buFontTx/>
              <a:buChar char="•"/>
            </a:pPr>
            <a:r>
              <a:rPr lang="it-IT" sz="1400" dirty="0">
                <a:solidFill>
                  <a:srgbClr val="3366FF"/>
                </a:solidFill>
              </a:rPr>
              <a:t>tendenza alla disorganizzazione;</a:t>
            </a:r>
          </a:p>
          <a:p>
            <a:pPr marL="342900" indent="-342900">
              <a:lnSpc>
                <a:spcPct val="110000"/>
              </a:lnSpc>
              <a:buFontTx/>
              <a:buChar char="•"/>
            </a:pPr>
            <a:r>
              <a:rPr lang="it-IT" sz="1400" dirty="0">
                <a:solidFill>
                  <a:srgbClr val="3366FF"/>
                </a:solidFill>
              </a:rPr>
              <a:t>tendenza al disordine;</a:t>
            </a:r>
          </a:p>
          <a:p>
            <a:pPr marL="342900" indent="-342900">
              <a:lnSpc>
                <a:spcPct val="110000"/>
              </a:lnSpc>
              <a:buFontTx/>
              <a:buChar char="•"/>
            </a:pPr>
            <a:r>
              <a:rPr lang="it-IT" sz="1400" dirty="0">
                <a:solidFill>
                  <a:srgbClr val="3366FF"/>
                </a:solidFill>
              </a:rPr>
              <a:t>tendenziale conflittualità;</a:t>
            </a:r>
          </a:p>
          <a:p>
            <a:pPr marL="342900" indent="-342900">
              <a:lnSpc>
                <a:spcPct val="110000"/>
              </a:lnSpc>
              <a:buFontTx/>
              <a:buChar char="•"/>
            </a:pPr>
            <a:r>
              <a:rPr lang="it-IT" sz="1400" dirty="0">
                <a:solidFill>
                  <a:srgbClr val="3366FF"/>
                </a:solidFill>
              </a:rPr>
              <a:t>lenta o discontinua focalizzazione delle situazioni. </a:t>
            </a:r>
          </a:p>
          <a:p>
            <a:pPr marL="342900" indent="-342900">
              <a:lnSpc>
                <a:spcPct val="110000"/>
              </a:lnSpc>
            </a:pPr>
            <a:r>
              <a:rPr lang="it-IT" sz="1400" b="1" i="1" dirty="0">
                <a:solidFill>
                  <a:srgbClr val="3366FF"/>
                </a:solidFill>
              </a:rPr>
              <a:t>Condotte a scuola</a:t>
            </a:r>
            <a:endParaRPr lang="it-IT" sz="1400" b="1" dirty="0">
              <a:solidFill>
                <a:srgbClr val="3366FF"/>
              </a:solidFill>
            </a:endParaRPr>
          </a:p>
          <a:p>
            <a:pPr marL="342900" indent="-342900">
              <a:lnSpc>
                <a:spcPct val="110000"/>
              </a:lnSpc>
              <a:buFontTx/>
              <a:buChar char="•"/>
            </a:pPr>
            <a:r>
              <a:rPr lang="it-IT" sz="1400" dirty="0">
                <a:solidFill>
                  <a:srgbClr val="3366FF"/>
                </a:solidFill>
              </a:rPr>
              <a:t>distrazione;</a:t>
            </a:r>
          </a:p>
          <a:p>
            <a:pPr marL="342900" indent="-342900">
              <a:lnSpc>
                <a:spcPct val="110000"/>
              </a:lnSpc>
              <a:buFontTx/>
              <a:buChar char="•"/>
            </a:pPr>
            <a:r>
              <a:rPr lang="it-IT" sz="1400" dirty="0">
                <a:solidFill>
                  <a:srgbClr val="3366FF"/>
                </a:solidFill>
              </a:rPr>
              <a:t>tendenza a disperdere le consegne;</a:t>
            </a:r>
          </a:p>
          <a:p>
            <a:pPr marL="342900" indent="-342900">
              <a:lnSpc>
                <a:spcPct val="110000"/>
              </a:lnSpc>
              <a:buFontTx/>
              <a:buChar char="•"/>
            </a:pPr>
            <a:r>
              <a:rPr lang="it-IT" sz="1400" dirty="0">
                <a:solidFill>
                  <a:srgbClr val="3366FF"/>
                </a:solidFill>
              </a:rPr>
              <a:t>tendenza alla disorganizzazione e al disordine;</a:t>
            </a:r>
          </a:p>
          <a:p>
            <a:pPr marL="342900" indent="-342900">
              <a:lnSpc>
                <a:spcPct val="110000"/>
              </a:lnSpc>
              <a:buFontTx/>
              <a:buChar char="•"/>
            </a:pPr>
            <a:r>
              <a:rPr lang="it-IT" sz="1400" dirty="0">
                <a:solidFill>
                  <a:srgbClr val="3366FF"/>
                </a:solidFill>
              </a:rPr>
              <a:t>alternanza di riluttanza e di impulsivo coinvolgimento;</a:t>
            </a:r>
          </a:p>
          <a:p>
            <a:pPr marL="342900" indent="-342900">
              <a:lnSpc>
                <a:spcPct val="110000"/>
              </a:lnSpc>
              <a:buFontTx/>
              <a:buChar char="•"/>
            </a:pPr>
            <a:r>
              <a:rPr lang="it-IT" sz="1400" dirty="0">
                <a:solidFill>
                  <a:srgbClr val="3366FF"/>
                </a:solidFill>
              </a:rPr>
              <a:t>tendenza a non portare a termine i compiti;</a:t>
            </a:r>
          </a:p>
          <a:p>
            <a:pPr marL="342900" indent="-342900">
              <a:lnSpc>
                <a:spcPct val="110000"/>
              </a:lnSpc>
              <a:buFontTx/>
              <a:buChar char="•"/>
            </a:pPr>
            <a:r>
              <a:rPr lang="it-IT" sz="1400" dirty="0">
                <a:solidFill>
                  <a:srgbClr val="3366FF"/>
                </a:solidFill>
              </a:rPr>
              <a:t>forte </a:t>
            </a:r>
            <a:r>
              <a:rPr lang="it-IT" sz="1400" dirty="0" err="1">
                <a:solidFill>
                  <a:srgbClr val="3366FF"/>
                </a:solidFill>
              </a:rPr>
              <a:t>attraibilità</a:t>
            </a:r>
            <a:r>
              <a:rPr lang="it-IT" sz="1400" dirty="0">
                <a:solidFill>
                  <a:srgbClr val="3366FF"/>
                </a:solidFill>
              </a:rPr>
              <a:t> ai </a:t>
            </a:r>
            <a:r>
              <a:rPr lang="it-IT" sz="1400" dirty="0" err="1">
                <a:solidFill>
                  <a:srgbClr val="3366FF"/>
                </a:solidFill>
              </a:rPr>
              <a:t>distrattori</a:t>
            </a:r>
            <a:r>
              <a:rPr lang="it-IT" sz="1400" dirty="0">
                <a:solidFill>
                  <a:srgbClr val="3366FF"/>
                </a:solidFill>
              </a:rPr>
              <a:t>;</a:t>
            </a:r>
          </a:p>
          <a:p>
            <a:pPr marL="342900" indent="-342900">
              <a:lnSpc>
                <a:spcPct val="110000"/>
              </a:lnSpc>
              <a:buFontTx/>
              <a:buChar char="•"/>
            </a:pPr>
            <a:r>
              <a:rPr lang="it-IT" sz="1400" dirty="0">
                <a:solidFill>
                  <a:srgbClr val="3366FF"/>
                </a:solidFill>
              </a:rPr>
              <a:t>imprecisione e </a:t>
            </a:r>
            <a:r>
              <a:rPr lang="it-IT" sz="1400" dirty="0" err="1">
                <a:solidFill>
                  <a:srgbClr val="3366FF"/>
                </a:solidFill>
              </a:rPr>
              <a:t>sbadatezza</a:t>
            </a:r>
            <a:r>
              <a:rPr lang="it-IT" sz="1400" dirty="0">
                <a:solidFill>
                  <a:srgbClr val="3366FF"/>
                </a:solidFill>
              </a:rPr>
              <a:t>;</a:t>
            </a:r>
          </a:p>
          <a:p>
            <a:pPr marL="342900" indent="-342900">
              <a:lnSpc>
                <a:spcPct val="110000"/>
              </a:lnSpc>
              <a:buFontTx/>
              <a:buChar char="•"/>
            </a:pPr>
            <a:r>
              <a:rPr lang="it-IT" sz="1400" dirty="0">
                <a:solidFill>
                  <a:srgbClr val="3366FF"/>
                </a:solidFill>
              </a:rPr>
              <a:t>frettolosità </a:t>
            </a:r>
            <a:r>
              <a:rPr lang="it-IT" sz="1400" dirty="0" err="1">
                <a:solidFill>
                  <a:srgbClr val="3366FF"/>
                </a:solidFill>
              </a:rPr>
              <a:t>nell</a:t>
            </a:r>
            <a:r>
              <a:rPr lang="ja-JP" altLang="it-IT" sz="1400" dirty="0">
                <a:solidFill>
                  <a:srgbClr val="3366FF"/>
                </a:solidFill>
                <a:latin typeface="Arial"/>
              </a:rPr>
              <a:t>’</a:t>
            </a:r>
            <a:r>
              <a:rPr lang="it-IT" sz="1400" dirty="0">
                <a:solidFill>
                  <a:srgbClr val="3366FF"/>
                </a:solidFill>
              </a:rPr>
              <a:t>esecuzione dei compiti;</a:t>
            </a:r>
          </a:p>
          <a:p>
            <a:pPr marL="342900" indent="-342900">
              <a:lnSpc>
                <a:spcPct val="110000"/>
              </a:lnSpc>
              <a:buFontTx/>
              <a:buChar char="•"/>
            </a:pPr>
            <a:r>
              <a:rPr lang="it-IT" sz="1400" dirty="0">
                <a:solidFill>
                  <a:srgbClr val="3366FF"/>
                </a:solidFill>
              </a:rPr>
              <a:t>tendenza a rispondere a voce alta</a:t>
            </a:r>
          </a:p>
          <a:p>
            <a:pPr marL="342900" indent="-342900">
              <a:lnSpc>
                <a:spcPct val="110000"/>
              </a:lnSpc>
              <a:buFontTx/>
              <a:buChar char="•"/>
            </a:pPr>
            <a:r>
              <a:rPr lang="it-IT" sz="1400" dirty="0">
                <a:solidFill>
                  <a:srgbClr val="3366FF"/>
                </a:solidFill>
              </a:rPr>
              <a:t>tendenziale conflittualità;</a:t>
            </a:r>
          </a:p>
          <a:p>
            <a:pPr marL="342900" indent="-342900">
              <a:lnSpc>
                <a:spcPct val="110000"/>
              </a:lnSpc>
              <a:buFontTx/>
              <a:buChar char="•"/>
            </a:pPr>
            <a:r>
              <a:rPr lang="it-IT" sz="1400" dirty="0">
                <a:solidFill>
                  <a:srgbClr val="3366FF"/>
                </a:solidFill>
              </a:rPr>
              <a:t>lenta o discontinua focalizzazione del compito.</a:t>
            </a:r>
          </a:p>
        </p:txBody>
      </p:sp>
      <p:sp>
        <p:nvSpPr>
          <p:cNvPr id="4" name="AutoShape 4"/>
          <p:cNvSpPr>
            <a:spLocks noChangeArrowheads="1"/>
          </p:cNvSpPr>
          <p:nvPr/>
        </p:nvSpPr>
        <p:spPr bwMode="auto">
          <a:xfrm>
            <a:off x="1242438" y="221049"/>
            <a:ext cx="6764386" cy="828344"/>
          </a:xfrm>
          <a:prstGeom prst="roundRect">
            <a:avLst>
              <a:gd name="adj" fmla="val 16667"/>
            </a:avLst>
          </a:prstGeom>
          <a:solidFill>
            <a:srgbClr val="FFFFFF"/>
          </a:solidFill>
          <a:ln w="9525">
            <a:solidFill>
              <a:schemeClr val="bg1"/>
            </a:solidFill>
            <a:round/>
            <a:headEnd/>
            <a:tailEnd/>
          </a:ln>
          <a:effectLst/>
        </p:spPr>
        <p:txBody>
          <a:bodyPr wrap="none" anchor="ctr"/>
          <a:lstStyle/>
          <a:p>
            <a:pPr algn="ctr">
              <a:lnSpc>
                <a:spcPct val="140000"/>
              </a:lnSpc>
            </a:pPr>
            <a:r>
              <a:rPr lang="it-IT" sz="2400" b="1" i="1" dirty="0">
                <a:solidFill>
                  <a:srgbClr val="FF0000"/>
                </a:solidFill>
              </a:rPr>
              <a:t>SINTOMI PRIMARI </a:t>
            </a:r>
            <a:r>
              <a:rPr lang="it-IT" sz="2400" b="1" i="1" dirty="0" smtClean="0">
                <a:solidFill>
                  <a:srgbClr val="FF0000"/>
                </a:solidFill>
              </a:rPr>
              <a:t>DEL DISTURDO </a:t>
            </a:r>
            <a:r>
              <a:rPr lang="it-IT" sz="2400" b="1" i="1" dirty="0">
                <a:solidFill>
                  <a:srgbClr val="FF0000"/>
                </a:solidFill>
              </a:rPr>
              <a:t>DA ADHD</a:t>
            </a:r>
          </a:p>
        </p:txBody>
      </p:sp>
    </p:spTree>
    <p:extLst>
      <p:ext uri="{BB962C8B-B14F-4D97-AF65-F5344CB8AC3E}">
        <p14:creationId xmlns:p14="http://schemas.microsoft.com/office/powerpoint/2010/main" val="2709440179"/>
      </p:ext>
    </p:extLst>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AutoShape 2"/>
          <p:cNvSpPr>
            <a:spLocks noChangeArrowheads="1"/>
          </p:cNvSpPr>
          <p:nvPr/>
        </p:nvSpPr>
        <p:spPr bwMode="auto">
          <a:xfrm>
            <a:off x="527050" y="1584432"/>
            <a:ext cx="8089900" cy="4098711"/>
          </a:xfrm>
          <a:prstGeom prst="roundRect">
            <a:avLst>
              <a:gd name="adj" fmla="val 16667"/>
            </a:avLst>
          </a:prstGeom>
          <a:solidFill>
            <a:srgbClr val="FFFFFF"/>
          </a:solidFill>
          <a:ln w="9525">
            <a:solidFill>
              <a:srgbClr val="000000"/>
            </a:solidFill>
            <a:round/>
            <a:headEnd/>
            <a:tailEnd/>
          </a:ln>
          <a:effectLst/>
        </p:spPr>
        <p:txBody>
          <a:bodyPr anchor="ctr">
            <a:spAutoFit/>
          </a:bodyPr>
          <a:lstStyle/>
          <a:p>
            <a:pPr marL="342900" indent="-342900">
              <a:lnSpc>
                <a:spcPct val="120000"/>
              </a:lnSpc>
            </a:pPr>
            <a:r>
              <a:rPr lang="it-IT" sz="1400" b="1" i="1" dirty="0">
                <a:solidFill>
                  <a:srgbClr val="3366FF"/>
                </a:solidFill>
              </a:rPr>
              <a:t>Condotte sociali</a:t>
            </a:r>
            <a:endParaRPr lang="it-IT" sz="1400" b="1" dirty="0">
              <a:solidFill>
                <a:srgbClr val="3366FF"/>
              </a:solidFill>
            </a:endParaRPr>
          </a:p>
          <a:p>
            <a:pPr marL="342900" indent="-342900">
              <a:lnSpc>
                <a:spcPct val="120000"/>
              </a:lnSpc>
              <a:buFontTx/>
              <a:buChar char="•"/>
            </a:pPr>
            <a:r>
              <a:rPr lang="it-IT" sz="1400" dirty="0">
                <a:solidFill>
                  <a:srgbClr val="3366FF"/>
                </a:solidFill>
              </a:rPr>
              <a:t>distrazione;</a:t>
            </a:r>
          </a:p>
          <a:p>
            <a:pPr marL="342900" indent="-342900">
              <a:lnSpc>
                <a:spcPct val="120000"/>
              </a:lnSpc>
              <a:buFontTx/>
              <a:buChar char="•"/>
            </a:pPr>
            <a:r>
              <a:rPr lang="it-IT" sz="1400" dirty="0">
                <a:solidFill>
                  <a:srgbClr val="3366FF"/>
                </a:solidFill>
              </a:rPr>
              <a:t>tendenza a disperdere le regole;</a:t>
            </a:r>
          </a:p>
          <a:p>
            <a:pPr marL="342900" indent="-342900">
              <a:lnSpc>
                <a:spcPct val="120000"/>
              </a:lnSpc>
              <a:buFontTx/>
              <a:buChar char="•"/>
            </a:pPr>
            <a:r>
              <a:rPr lang="it-IT" sz="1400" dirty="0">
                <a:solidFill>
                  <a:srgbClr val="3366FF"/>
                </a:solidFill>
              </a:rPr>
              <a:t>tendenza alla disorganizzazione e al disordine;</a:t>
            </a:r>
          </a:p>
          <a:p>
            <a:pPr marL="342900" indent="-342900">
              <a:lnSpc>
                <a:spcPct val="120000"/>
              </a:lnSpc>
              <a:buFontTx/>
              <a:buChar char="•"/>
            </a:pPr>
            <a:r>
              <a:rPr lang="it-IT" sz="1400" dirty="0">
                <a:solidFill>
                  <a:srgbClr val="3366FF"/>
                </a:solidFill>
              </a:rPr>
              <a:t>tendenza alla riluttanza;</a:t>
            </a:r>
          </a:p>
          <a:p>
            <a:pPr marL="342900" indent="-342900">
              <a:lnSpc>
                <a:spcPct val="120000"/>
              </a:lnSpc>
              <a:buFontTx/>
              <a:buChar char="•"/>
            </a:pPr>
            <a:r>
              <a:rPr lang="it-IT" sz="1400" dirty="0">
                <a:solidFill>
                  <a:srgbClr val="3366FF"/>
                </a:solidFill>
              </a:rPr>
              <a:t>tendenza a non portare a termine gli impegni;</a:t>
            </a:r>
          </a:p>
          <a:p>
            <a:pPr marL="342900" indent="-342900">
              <a:lnSpc>
                <a:spcPct val="120000"/>
              </a:lnSpc>
              <a:buFontTx/>
              <a:buChar char="•"/>
            </a:pPr>
            <a:r>
              <a:rPr lang="it-IT" sz="1400" dirty="0">
                <a:solidFill>
                  <a:srgbClr val="3366FF"/>
                </a:solidFill>
              </a:rPr>
              <a:t>forte </a:t>
            </a:r>
            <a:r>
              <a:rPr lang="it-IT" sz="1400" dirty="0" err="1">
                <a:solidFill>
                  <a:srgbClr val="3366FF"/>
                </a:solidFill>
              </a:rPr>
              <a:t>attraibilità</a:t>
            </a:r>
            <a:r>
              <a:rPr lang="it-IT" sz="1400" dirty="0">
                <a:solidFill>
                  <a:srgbClr val="3366FF"/>
                </a:solidFill>
              </a:rPr>
              <a:t> ai </a:t>
            </a:r>
            <a:r>
              <a:rPr lang="it-IT" sz="1400" dirty="0" err="1">
                <a:solidFill>
                  <a:srgbClr val="3366FF"/>
                </a:solidFill>
              </a:rPr>
              <a:t>distrattori</a:t>
            </a:r>
            <a:r>
              <a:rPr lang="it-IT" sz="1400" dirty="0">
                <a:solidFill>
                  <a:srgbClr val="3366FF"/>
                </a:solidFill>
              </a:rPr>
              <a:t>;</a:t>
            </a:r>
          </a:p>
          <a:p>
            <a:pPr marL="342900" indent="-342900">
              <a:lnSpc>
                <a:spcPct val="120000"/>
              </a:lnSpc>
              <a:buFontTx/>
              <a:buChar char="•"/>
            </a:pPr>
            <a:r>
              <a:rPr lang="it-IT" sz="1400" dirty="0">
                <a:solidFill>
                  <a:srgbClr val="3366FF"/>
                </a:solidFill>
              </a:rPr>
              <a:t>continua alternanza di interessi, amicizie, hobby, ecc.;</a:t>
            </a:r>
          </a:p>
          <a:p>
            <a:pPr marL="342900" indent="-342900">
              <a:lnSpc>
                <a:spcPct val="120000"/>
              </a:lnSpc>
              <a:buFontTx/>
              <a:buChar char="•"/>
            </a:pPr>
            <a:r>
              <a:rPr lang="it-IT" sz="1400" dirty="0">
                <a:solidFill>
                  <a:srgbClr val="3366FF"/>
                </a:solidFill>
              </a:rPr>
              <a:t>scarsa attitudine ad ascoltare gli altri;</a:t>
            </a:r>
          </a:p>
          <a:p>
            <a:pPr marL="342900" indent="-342900">
              <a:lnSpc>
                <a:spcPct val="120000"/>
              </a:lnSpc>
              <a:buFontTx/>
              <a:buChar char="•"/>
            </a:pPr>
            <a:r>
              <a:rPr lang="it-IT" sz="1400" dirty="0">
                <a:solidFill>
                  <a:srgbClr val="3366FF"/>
                </a:solidFill>
              </a:rPr>
              <a:t>tendenza a cambiare discorso con frequenza;</a:t>
            </a:r>
          </a:p>
          <a:p>
            <a:pPr marL="342900" indent="-342900">
              <a:lnSpc>
                <a:spcPct val="120000"/>
              </a:lnSpc>
              <a:buFontTx/>
              <a:buChar char="•"/>
            </a:pPr>
            <a:r>
              <a:rPr lang="it-IT" sz="1400" dirty="0">
                <a:solidFill>
                  <a:srgbClr val="3366FF"/>
                </a:solidFill>
              </a:rPr>
              <a:t>tendenziale conflittualità;</a:t>
            </a:r>
          </a:p>
          <a:p>
            <a:pPr marL="342900" indent="-342900">
              <a:lnSpc>
                <a:spcPct val="120000"/>
              </a:lnSpc>
              <a:buFontTx/>
              <a:buChar char="•"/>
            </a:pPr>
            <a:r>
              <a:rPr lang="it-IT" sz="1400" dirty="0">
                <a:solidFill>
                  <a:srgbClr val="3366FF"/>
                </a:solidFill>
              </a:rPr>
              <a:t>tendenza a condotte inadeguate (bullismo, estromissione, provocazioni, prepotenze).</a:t>
            </a:r>
          </a:p>
          <a:p>
            <a:pPr marL="342900" indent="-342900">
              <a:lnSpc>
                <a:spcPct val="120000"/>
              </a:lnSpc>
              <a:buFontTx/>
              <a:buChar char="•"/>
            </a:pPr>
            <a:r>
              <a:rPr lang="it-IT" sz="1400" dirty="0">
                <a:solidFill>
                  <a:srgbClr val="3366FF"/>
                </a:solidFill>
              </a:rPr>
              <a:t>lenta o discontinua focalizzazione delle situazioni relazionali.</a:t>
            </a:r>
          </a:p>
          <a:p>
            <a:pPr marL="342900" indent="-342900">
              <a:lnSpc>
                <a:spcPct val="120000"/>
              </a:lnSpc>
            </a:pPr>
            <a:endParaRPr lang="it-IT" sz="1400" dirty="0">
              <a:solidFill>
                <a:srgbClr val="3366FF"/>
              </a:solidFill>
            </a:endParaRPr>
          </a:p>
        </p:txBody>
      </p:sp>
      <p:sp>
        <p:nvSpPr>
          <p:cNvPr id="4" name="AutoShape 4"/>
          <p:cNvSpPr>
            <a:spLocks noChangeArrowheads="1"/>
          </p:cNvSpPr>
          <p:nvPr/>
        </p:nvSpPr>
        <p:spPr bwMode="auto">
          <a:xfrm>
            <a:off x="1242438" y="400366"/>
            <a:ext cx="6764386" cy="828344"/>
          </a:xfrm>
          <a:prstGeom prst="roundRect">
            <a:avLst>
              <a:gd name="adj" fmla="val 16667"/>
            </a:avLst>
          </a:prstGeom>
          <a:solidFill>
            <a:srgbClr val="FFFFFF"/>
          </a:solidFill>
          <a:ln w="9525">
            <a:solidFill>
              <a:schemeClr val="bg1"/>
            </a:solidFill>
            <a:round/>
            <a:headEnd/>
            <a:tailEnd/>
          </a:ln>
          <a:effectLst/>
        </p:spPr>
        <p:txBody>
          <a:bodyPr wrap="none" anchor="ctr"/>
          <a:lstStyle/>
          <a:p>
            <a:pPr algn="ctr">
              <a:lnSpc>
                <a:spcPct val="140000"/>
              </a:lnSpc>
            </a:pPr>
            <a:r>
              <a:rPr lang="it-IT" sz="2400" b="1" i="1" dirty="0">
                <a:solidFill>
                  <a:srgbClr val="FF0000"/>
                </a:solidFill>
              </a:rPr>
              <a:t>SINTOMI PRIMARI </a:t>
            </a:r>
            <a:r>
              <a:rPr lang="it-IT" sz="2400" b="1" i="1" dirty="0" smtClean="0">
                <a:solidFill>
                  <a:srgbClr val="FF0000"/>
                </a:solidFill>
              </a:rPr>
              <a:t>DEL DISTURDO </a:t>
            </a:r>
            <a:r>
              <a:rPr lang="it-IT" sz="2400" b="1" i="1" dirty="0">
                <a:solidFill>
                  <a:srgbClr val="FF0000"/>
                </a:solidFill>
              </a:rPr>
              <a:t>DA ADHD</a:t>
            </a:r>
          </a:p>
        </p:txBody>
      </p:sp>
    </p:spTree>
    <p:extLst>
      <p:ext uri="{BB962C8B-B14F-4D97-AF65-F5344CB8AC3E}">
        <p14:creationId xmlns:p14="http://schemas.microsoft.com/office/powerpoint/2010/main" val="642217566"/>
      </p:ext>
    </p:extLst>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AutoShape 2"/>
          <p:cNvSpPr>
            <a:spLocks noChangeArrowheads="1"/>
          </p:cNvSpPr>
          <p:nvPr/>
        </p:nvSpPr>
        <p:spPr bwMode="auto">
          <a:xfrm>
            <a:off x="358927" y="1252315"/>
            <a:ext cx="8407165" cy="4758182"/>
          </a:xfrm>
          <a:prstGeom prst="roundRect">
            <a:avLst>
              <a:gd name="adj" fmla="val 16667"/>
            </a:avLst>
          </a:prstGeom>
          <a:solidFill>
            <a:srgbClr val="FFFFFF"/>
          </a:solidFill>
          <a:ln w="9525">
            <a:solidFill>
              <a:srgbClr val="000000"/>
            </a:solidFill>
            <a:round/>
            <a:headEnd/>
            <a:tailEnd/>
          </a:ln>
          <a:effectLst/>
        </p:spPr>
        <p:txBody>
          <a:bodyPr wrap="square" anchor="ctr">
            <a:spAutoFit/>
          </a:bodyPr>
          <a:lstStyle/>
          <a:p>
            <a:pPr marL="342900" indent="-342900">
              <a:lnSpc>
                <a:spcPct val="140000"/>
              </a:lnSpc>
              <a:buFontTx/>
              <a:buChar char="•"/>
            </a:pPr>
            <a:r>
              <a:rPr lang="it-IT" sz="1400" dirty="0">
                <a:solidFill>
                  <a:srgbClr val="3366FF"/>
                </a:solidFill>
              </a:rPr>
              <a:t>difficoltà nel seguire le sequenze nella comunicazione e nelle consegne plurime;</a:t>
            </a:r>
          </a:p>
          <a:p>
            <a:pPr marL="342900" indent="-342900">
              <a:lnSpc>
                <a:spcPct val="140000"/>
              </a:lnSpc>
              <a:buFontTx/>
              <a:buChar char="•"/>
            </a:pPr>
            <a:r>
              <a:rPr lang="it-IT" sz="1400" dirty="0">
                <a:solidFill>
                  <a:srgbClr val="3366FF"/>
                </a:solidFill>
              </a:rPr>
              <a:t>difficoltà nel seguire sequenze di azioni di gruppo o nei compiti con consegne plurime;</a:t>
            </a:r>
          </a:p>
          <a:p>
            <a:pPr marL="342900" indent="-342900">
              <a:lnSpc>
                <a:spcPct val="140000"/>
              </a:lnSpc>
              <a:buFontTx/>
              <a:buChar char="•"/>
            </a:pPr>
            <a:r>
              <a:rPr lang="it-IT" sz="1400" dirty="0" err="1">
                <a:solidFill>
                  <a:srgbClr val="3366FF"/>
                </a:solidFill>
              </a:rPr>
              <a:t>stancabilità</a:t>
            </a:r>
            <a:r>
              <a:rPr lang="it-IT" sz="1400" dirty="0">
                <a:solidFill>
                  <a:srgbClr val="3366FF"/>
                </a:solidFill>
              </a:rPr>
              <a:t>,  insofferenza alle regole e alla routine, ai compiti lunghi;</a:t>
            </a:r>
          </a:p>
          <a:p>
            <a:pPr marL="342900" indent="-342900">
              <a:lnSpc>
                <a:spcPct val="140000"/>
              </a:lnSpc>
              <a:buFontTx/>
              <a:buChar char="•"/>
            </a:pPr>
            <a:r>
              <a:rPr lang="it-IT" sz="1400" dirty="0">
                <a:solidFill>
                  <a:srgbClr val="3366FF"/>
                </a:solidFill>
              </a:rPr>
              <a:t>fuga  dal   compito;</a:t>
            </a:r>
          </a:p>
          <a:p>
            <a:pPr marL="342900" indent="-342900">
              <a:lnSpc>
                <a:spcPct val="140000"/>
              </a:lnSpc>
              <a:buFontTx/>
              <a:buChar char="•"/>
            </a:pPr>
            <a:r>
              <a:rPr lang="it-IT" sz="1400" dirty="0">
                <a:solidFill>
                  <a:srgbClr val="3366FF"/>
                </a:solidFill>
              </a:rPr>
              <a:t>rabbia,  irritabilità;</a:t>
            </a:r>
          </a:p>
          <a:p>
            <a:pPr marL="342900" indent="-342900">
              <a:lnSpc>
                <a:spcPct val="140000"/>
              </a:lnSpc>
              <a:buFontTx/>
              <a:buChar char="•"/>
            </a:pPr>
            <a:r>
              <a:rPr lang="it-IT" sz="1400" dirty="0">
                <a:solidFill>
                  <a:srgbClr val="3366FF"/>
                </a:solidFill>
              </a:rPr>
              <a:t>disorganizzazione personale (vestirsi, tenere in ordine, programmare azioni, ecc.);</a:t>
            </a:r>
          </a:p>
          <a:p>
            <a:pPr marL="342900" indent="-342900">
              <a:lnSpc>
                <a:spcPct val="140000"/>
              </a:lnSpc>
              <a:buFontTx/>
              <a:buChar char="•"/>
            </a:pPr>
            <a:r>
              <a:rPr lang="it-IT" sz="1400" dirty="0">
                <a:solidFill>
                  <a:srgbClr val="3366FF"/>
                </a:solidFill>
              </a:rPr>
              <a:t>difficile rispetto di orari e scadenze;</a:t>
            </a:r>
          </a:p>
          <a:p>
            <a:pPr marL="342900" indent="-342900">
              <a:lnSpc>
                <a:spcPct val="140000"/>
              </a:lnSpc>
              <a:buFontTx/>
              <a:buChar char="•"/>
            </a:pPr>
            <a:r>
              <a:rPr lang="it-IT" sz="1400" dirty="0">
                <a:solidFill>
                  <a:srgbClr val="3366FF"/>
                </a:solidFill>
              </a:rPr>
              <a:t>disistima;</a:t>
            </a:r>
          </a:p>
          <a:p>
            <a:pPr marL="342900" indent="-342900">
              <a:lnSpc>
                <a:spcPct val="140000"/>
              </a:lnSpc>
              <a:buFontTx/>
              <a:buChar char="•"/>
            </a:pPr>
            <a:r>
              <a:rPr lang="it-IT" sz="1400" dirty="0">
                <a:solidFill>
                  <a:srgbClr val="3366FF"/>
                </a:solidFill>
              </a:rPr>
              <a:t>sensibilità  emozionale;</a:t>
            </a:r>
          </a:p>
          <a:p>
            <a:pPr marL="342900" indent="-342900">
              <a:lnSpc>
                <a:spcPct val="140000"/>
              </a:lnSpc>
              <a:buFontTx/>
              <a:buChar char="•"/>
            </a:pPr>
            <a:r>
              <a:rPr lang="it-IT" sz="1400" dirty="0">
                <a:solidFill>
                  <a:srgbClr val="3366FF"/>
                </a:solidFill>
              </a:rPr>
              <a:t>tacito  </a:t>
            </a:r>
            <a:r>
              <a:rPr lang="it-IT" sz="1400" i="1" dirty="0">
                <a:solidFill>
                  <a:srgbClr val="3366FF"/>
                </a:solidFill>
              </a:rPr>
              <a:t>locus of control</a:t>
            </a:r>
            <a:r>
              <a:rPr lang="it-IT" sz="1400" dirty="0">
                <a:solidFill>
                  <a:srgbClr val="3366FF"/>
                </a:solidFill>
              </a:rPr>
              <a:t>;</a:t>
            </a:r>
          </a:p>
          <a:p>
            <a:pPr marL="342900" indent="-342900">
              <a:lnSpc>
                <a:spcPct val="140000"/>
              </a:lnSpc>
              <a:buFontTx/>
              <a:buChar char="•"/>
            </a:pPr>
            <a:r>
              <a:rPr lang="it-IT" sz="1400" dirty="0">
                <a:solidFill>
                  <a:srgbClr val="3366FF"/>
                </a:solidFill>
              </a:rPr>
              <a:t>eccessiva tendenza al lavoro intuitivo o predittivo;</a:t>
            </a:r>
          </a:p>
          <a:p>
            <a:pPr marL="342900" indent="-342900">
              <a:lnSpc>
                <a:spcPct val="140000"/>
              </a:lnSpc>
              <a:buFontTx/>
              <a:buChar char="•"/>
            </a:pPr>
            <a:r>
              <a:rPr lang="it-IT" sz="1400" dirty="0">
                <a:solidFill>
                  <a:srgbClr val="3366FF"/>
                </a:solidFill>
              </a:rPr>
              <a:t>difficoltà </a:t>
            </a:r>
            <a:r>
              <a:rPr lang="it-IT" sz="1400" dirty="0" err="1">
                <a:solidFill>
                  <a:srgbClr val="3366FF"/>
                </a:solidFill>
              </a:rPr>
              <a:t>nell</a:t>
            </a:r>
            <a:r>
              <a:rPr lang="ja-JP" altLang="it-IT" sz="1400" dirty="0">
                <a:solidFill>
                  <a:srgbClr val="3366FF"/>
                </a:solidFill>
                <a:latin typeface="Arial"/>
              </a:rPr>
              <a:t>’</a:t>
            </a:r>
            <a:r>
              <a:rPr lang="it-IT" sz="1400" dirty="0">
                <a:solidFill>
                  <a:srgbClr val="3366FF"/>
                </a:solidFill>
              </a:rPr>
              <a:t>apprendimento scolastico;</a:t>
            </a:r>
          </a:p>
          <a:p>
            <a:pPr marL="342900" indent="-342900">
              <a:lnSpc>
                <a:spcPct val="140000"/>
              </a:lnSpc>
              <a:buFontTx/>
              <a:buChar char="•"/>
            </a:pPr>
            <a:r>
              <a:rPr lang="it-IT" sz="1400" dirty="0">
                <a:solidFill>
                  <a:srgbClr val="3366FF"/>
                </a:solidFill>
              </a:rPr>
              <a:t>lenta o discontinua focalizzazione delle richieste;</a:t>
            </a:r>
          </a:p>
          <a:p>
            <a:pPr marL="342900" indent="-342900">
              <a:lnSpc>
                <a:spcPct val="140000"/>
              </a:lnSpc>
              <a:buFontTx/>
              <a:buChar char="•"/>
            </a:pPr>
            <a:r>
              <a:rPr lang="it-IT" sz="1400" dirty="0">
                <a:solidFill>
                  <a:srgbClr val="3366FF"/>
                </a:solidFill>
              </a:rPr>
              <a:t>scarso rendimento scolastico.</a:t>
            </a:r>
          </a:p>
        </p:txBody>
      </p:sp>
      <p:sp>
        <p:nvSpPr>
          <p:cNvPr id="4" name="AutoShape 4"/>
          <p:cNvSpPr>
            <a:spLocks noChangeArrowheads="1"/>
          </p:cNvSpPr>
          <p:nvPr/>
        </p:nvSpPr>
        <p:spPr bwMode="auto">
          <a:xfrm>
            <a:off x="1242438" y="151863"/>
            <a:ext cx="6764386" cy="538424"/>
          </a:xfrm>
          <a:prstGeom prst="roundRect">
            <a:avLst>
              <a:gd name="adj" fmla="val 16667"/>
            </a:avLst>
          </a:prstGeom>
          <a:solidFill>
            <a:srgbClr val="FFFFFF"/>
          </a:solidFill>
          <a:ln w="9525">
            <a:solidFill>
              <a:schemeClr val="bg1"/>
            </a:solidFill>
            <a:round/>
            <a:headEnd/>
            <a:tailEnd/>
          </a:ln>
          <a:effectLst/>
        </p:spPr>
        <p:txBody>
          <a:bodyPr wrap="none" anchor="ctr"/>
          <a:lstStyle/>
          <a:p>
            <a:pPr algn="ctr">
              <a:lnSpc>
                <a:spcPct val="140000"/>
              </a:lnSpc>
            </a:pPr>
            <a:r>
              <a:rPr lang="it-IT" sz="2400" b="1" i="1" dirty="0">
                <a:solidFill>
                  <a:srgbClr val="FF0000"/>
                </a:solidFill>
              </a:rPr>
              <a:t>SINTOMI </a:t>
            </a:r>
            <a:r>
              <a:rPr lang="it-IT" sz="2400" b="1" i="1" dirty="0" smtClean="0">
                <a:solidFill>
                  <a:srgbClr val="FF0000"/>
                </a:solidFill>
              </a:rPr>
              <a:t>SECONDARI DEL DISTURDO </a:t>
            </a:r>
            <a:r>
              <a:rPr lang="it-IT" sz="2400" b="1" i="1" dirty="0">
                <a:solidFill>
                  <a:srgbClr val="FF0000"/>
                </a:solidFill>
              </a:rPr>
              <a:t>DA ADHD</a:t>
            </a:r>
          </a:p>
        </p:txBody>
      </p:sp>
    </p:spTree>
    <p:extLst>
      <p:ext uri="{BB962C8B-B14F-4D97-AF65-F5344CB8AC3E}">
        <p14:creationId xmlns:p14="http://schemas.microsoft.com/office/powerpoint/2010/main" val="3994137000"/>
      </p:ext>
    </p:extLst>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AutoShape 2"/>
          <p:cNvSpPr>
            <a:spLocks noChangeArrowheads="1"/>
          </p:cNvSpPr>
          <p:nvPr/>
        </p:nvSpPr>
        <p:spPr bwMode="auto">
          <a:xfrm>
            <a:off x="495300" y="1276350"/>
            <a:ext cx="8151813" cy="4710113"/>
          </a:xfrm>
          <a:prstGeom prst="roundRect">
            <a:avLst>
              <a:gd name="adj" fmla="val 16667"/>
            </a:avLst>
          </a:prstGeom>
          <a:solidFill>
            <a:srgbClr val="FFFFFF"/>
          </a:solidFill>
          <a:ln w="9525">
            <a:solidFill>
              <a:srgbClr val="000000"/>
            </a:solidFill>
            <a:round/>
            <a:headEnd/>
            <a:tailEnd/>
          </a:ln>
          <a:effectLst/>
        </p:spPr>
        <p:txBody>
          <a:bodyPr anchor="ctr">
            <a:spAutoFit/>
          </a:bodyPr>
          <a:lstStyle/>
          <a:p>
            <a:pPr marL="342900" indent="-342900">
              <a:lnSpc>
                <a:spcPct val="170000"/>
              </a:lnSpc>
            </a:pPr>
            <a:r>
              <a:rPr lang="it-IT" sz="1600" i="1" dirty="0">
                <a:solidFill>
                  <a:srgbClr val="3366FF"/>
                </a:solidFill>
              </a:rPr>
              <a:t>Le situazioni critiche</a:t>
            </a:r>
            <a:endParaRPr lang="it-IT" sz="1600" dirty="0">
              <a:solidFill>
                <a:srgbClr val="3366FF"/>
              </a:solidFill>
            </a:endParaRPr>
          </a:p>
          <a:p>
            <a:pPr marL="342900" indent="-342900">
              <a:lnSpc>
                <a:spcPct val="170000"/>
              </a:lnSpc>
              <a:buFontTx/>
              <a:buChar char="•"/>
            </a:pPr>
            <a:r>
              <a:rPr lang="it-IT" sz="1600" dirty="0">
                <a:solidFill>
                  <a:srgbClr val="3366FF"/>
                </a:solidFill>
              </a:rPr>
              <a:t>Attività o giochi di gruppo.</a:t>
            </a:r>
          </a:p>
          <a:p>
            <a:pPr marL="342900" indent="-342900">
              <a:lnSpc>
                <a:spcPct val="170000"/>
              </a:lnSpc>
              <a:buFontTx/>
              <a:buChar char="•"/>
            </a:pPr>
            <a:r>
              <a:rPr lang="it-IT" sz="1600" dirty="0">
                <a:solidFill>
                  <a:srgbClr val="3366FF"/>
                </a:solidFill>
              </a:rPr>
              <a:t>Richiesta di azioni simultanee, sequenziali, organizzate.</a:t>
            </a:r>
          </a:p>
          <a:p>
            <a:pPr marL="342900" indent="-342900">
              <a:lnSpc>
                <a:spcPct val="170000"/>
              </a:lnSpc>
              <a:buFontTx/>
              <a:buChar char="•"/>
            </a:pPr>
            <a:r>
              <a:rPr lang="it-IT" sz="1600" dirty="0">
                <a:solidFill>
                  <a:srgbClr val="3366FF"/>
                </a:solidFill>
              </a:rPr>
              <a:t>Cambiamenti improvvisi, novità.</a:t>
            </a:r>
          </a:p>
          <a:p>
            <a:pPr marL="342900" indent="-342900">
              <a:lnSpc>
                <a:spcPct val="170000"/>
              </a:lnSpc>
              <a:buFontTx/>
              <a:buChar char="•"/>
            </a:pPr>
            <a:r>
              <a:rPr lang="it-IT" sz="1600" dirty="0">
                <a:solidFill>
                  <a:srgbClr val="3366FF"/>
                </a:solidFill>
              </a:rPr>
              <a:t>Situazioni incerte, ansiogene.</a:t>
            </a:r>
          </a:p>
          <a:p>
            <a:pPr marL="342900" indent="-342900">
              <a:lnSpc>
                <a:spcPct val="170000"/>
              </a:lnSpc>
              <a:buFontTx/>
              <a:buChar char="•"/>
            </a:pPr>
            <a:r>
              <a:rPr lang="it-IT" sz="1600" dirty="0">
                <a:solidFill>
                  <a:srgbClr val="3366FF"/>
                </a:solidFill>
              </a:rPr>
              <a:t>Copiatura   dalla   lavagna.</a:t>
            </a:r>
          </a:p>
          <a:p>
            <a:pPr marL="342900" indent="-342900">
              <a:lnSpc>
                <a:spcPct val="170000"/>
              </a:lnSpc>
              <a:buFontTx/>
              <a:buChar char="•"/>
            </a:pPr>
            <a:r>
              <a:rPr lang="it-IT" sz="1600" dirty="0">
                <a:solidFill>
                  <a:srgbClr val="3366FF"/>
                </a:solidFill>
              </a:rPr>
              <a:t>Scrittura   da   dettatura.</a:t>
            </a:r>
          </a:p>
          <a:p>
            <a:pPr marL="342900" indent="-342900">
              <a:lnSpc>
                <a:spcPct val="170000"/>
              </a:lnSpc>
              <a:buFontTx/>
              <a:buChar char="•"/>
            </a:pPr>
            <a:r>
              <a:rPr lang="it-IT" sz="1600" dirty="0">
                <a:solidFill>
                  <a:srgbClr val="3366FF"/>
                </a:solidFill>
              </a:rPr>
              <a:t>Richiesta   di   esattezza   formale.</a:t>
            </a:r>
          </a:p>
          <a:p>
            <a:pPr marL="342900" indent="-342900">
              <a:lnSpc>
                <a:spcPct val="170000"/>
              </a:lnSpc>
              <a:buFontTx/>
              <a:buChar char="•"/>
            </a:pPr>
            <a:r>
              <a:rPr lang="it-IT" sz="1600" dirty="0">
                <a:solidFill>
                  <a:srgbClr val="3366FF"/>
                </a:solidFill>
              </a:rPr>
              <a:t>Attesa di eventi (visite, verifiche scolastiche, regali, uscite, ecc.).</a:t>
            </a:r>
          </a:p>
          <a:p>
            <a:pPr marL="342900" indent="-342900">
              <a:lnSpc>
                <a:spcPct val="170000"/>
              </a:lnSpc>
              <a:buFontTx/>
              <a:buChar char="•"/>
            </a:pPr>
            <a:r>
              <a:rPr lang="it-IT" sz="1600" dirty="0">
                <a:solidFill>
                  <a:srgbClr val="3366FF"/>
                </a:solidFill>
              </a:rPr>
              <a:t>Situazioni pressanti (affrettarsi, recitare, rispondere </a:t>
            </a:r>
          </a:p>
        </p:txBody>
      </p:sp>
      <p:sp>
        <p:nvSpPr>
          <p:cNvPr id="4" name="AutoShape 4"/>
          <p:cNvSpPr>
            <a:spLocks noChangeArrowheads="1"/>
          </p:cNvSpPr>
          <p:nvPr/>
        </p:nvSpPr>
        <p:spPr bwMode="auto">
          <a:xfrm>
            <a:off x="1242438" y="538424"/>
            <a:ext cx="6764386" cy="538424"/>
          </a:xfrm>
          <a:prstGeom prst="roundRect">
            <a:avLst>
              <a:gd name="adj" fmla="val 16667"/>
            </a:avLst>
          </a:prstGeom>
          <a:solidFill>
            <a:srgbClr val="FFFFFF"/>
          </a:solidFill>
          <a:ln w="9525">
            <a:solidFill>
              <a:schemeClr val="bg1"/>
            </a:solidFill>
            <a:round/>
            <a:headEnd/>
            <a:tailEnd/>
          </a:ln>
          <a:effectLst/>
        </p:spPr>
        <p:txBody>
          <a:bodyPr wrap="none" anchor="ctr"/>
          <a:lstStyle/>
          <a:p>
            <a:pPr algn="ctr">
              <a:lnSpc>
                <a:spcPct val="140000"/>
              </a:lnSpc>
            </a:pPr>
            <a:r>
              <a:rPr lang="it-IT" sz="2400" b="1" i="1" dirty="0" smtClean="0">
                <a:solidFill>
                  <a:srgbClr val="FF0000"/>
                </a:solidFill>
              </a:rPr>
              <a:t>SITUAZIONI CRITICHE</a:t>
            </a:r>
            <a:endParaRPr lang="it-IT" sz="2400" b="1" i="1" dirty="0">
              <a:solidFill>
                <a:srgbClr val="FF0000"/>
              </a:solidFill>
            </a:endParaRPr>
          </a:p>
        </p:txBody>
      </p:sp>
    </p:spTree>
    <p:extLst>
      <p:ext uri="{BB962C8B-B14F-4D97-AF65-F5344CB8AC3E}">
        <p14:creationId xmlns:p14="http://schemas.microsoft.com/office/powerpoint/2010/main" val="1796153813"/>
      </p:ext>
    </p:extLst>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AutoShape 2"/>
          <p:cNvSpPr>
            <a:spLocks noChangeArrowheads="1"/>
          </p:cNvSpPr>
          <p:nvPr/>
        </p:nvSpPr>
        <p:spPr bwMode="auto">
          <a:xfrm>
            <a:off x="496888" y="1371600"/>
            <a:ext cx="8148637" cy="4675188"/>
          </a:xfrm>
          <a:prstGeom prst="roundRect">
            <a:avLst>
              <a:gd name="adj" fmla="val 16667"/>
            </a:avLst>
          </a:prstGeom>
          <a:solidFill>
            <a:srgbClr val="FFFFFF"/>
          </a:solidFill>
          <a:ln w="9525">
            <a:solidFill>
              <a:srgbClr val="000000"/>
            </a:solidFill>
            <a:round/>
            <a:headEnd/>
            <a:tailEnd/>
          </a:ln>
          <a:effectLst/>
        </p:spPr>
        <p:txBody>
          <a:bodyPr anchor="ctr">
            <a:spAutoFit/>
          </a:bodyPr>
          <a:lstStyle/>
          <a:p>
            <a:pPr marL="342900" indent="-342900">
              <a:lnSpc>
                <a:spcPct val="130000"/>
              </a:lnSpc>
              <a:buFontTx/>
              <a:buChar char="•"/>
            </a:pPr>
            <a:r>
              <a:rPr lang="it-IT" sz="1600" dirty="0">
                <a:solidFill>
                  <a:srgbClr val="3366FF"/>
                </a:solidFill>
              </a:rPr>
              <a:t>disordine della condotta generale (lavoro, gioco, studio, organizzazione personale e dei propri oggetti);</a:t>
            </a:r>
          </a:p>
          <a:p>
            <a:pPr marL="342900" indent="-342900">
              <a:lnSpc>
                <a:spcPct val="130000"/>
              </a:lnSpc>
              <a:buFontTx/>
              <a:buChar char="•"/>
            </a:pPr>
            <a:r>
              <a:rPr lang="it-IT" sz="1600" dirty="0">
                <a:solidFill>
                  <a:srgbClr val="3366FF"/>
                </a:solidFill>
              </a:rPr>
              <a:t>mancato completamento dei compiti;</a:t>
            </a:r>
          </a:p>
          <a:p>
            <a:pPr marL="342900" indent="-342900">
              <a:lnSpc>
                <a:spcPct val="130000"/>
              </a:lnSpc>
              <a:buFontTx/>
              <a:buChar char="•"/>
            </a:pPr>
            <a:r>
              <a:rPr lang="it-IT" sz="1600" dirty="0">
                <a:solidFill>
                  <a:srgbClr val="3366FF"/>
                </a:solidFill>
              </a:rPr>
              <a:t>difficoltà a seguire/ascoltare;</a:t>
            </a:r>
          </a:p>
          <a:p>
            <a:pPr marL="342900" indent="-342900">
              <a:lnSpc>
                <a:spcPct val="130000"/>
              </a:lnSpc>
              <a:buFontTx/>
              <a:buChar char="•"/>
            </a:pPr>
            <a:r>
              <a:rPr lang="it-IT" sz="1600" dirty="0">
                <a:solidFill>
                  <a:srgbClr val="3366FF"/>
                </a:solidFill>
              </a:rPr>
              <a:t>facile distraibilità;</a:t>
            </a:r>
          </a:p>
          <a:p>
            <a:pPr marL="342900" indent="-342900">
              <a:lnSpc>
                <a:spcPct val="130000"/>
              </a:lnSpc>
              <a:buFontTx/>
              <a:buChar char="•"/>
            </a:pPr>
            <a:r>
              <a:rPr lang="it-IT" sz="1600" dirty="0">
                <a:solidFill>
                  <a:srgbClr val="3366FF"/>
                </a:solidFill>
              </a:rPr>
              <a:t>facile migrazione da un</a:t>
            </a:r>
            <a:r>
              <a:rPr lang="ja-JP" altLang="it-IT" sz="1600" dirty="0">
                <a:solidFill>
                  <a:srgbClr val="3366FF"/>
                </a:solidFill>
                <a:latin typeface="Arial"/>
              </a:rPr>
              <a:t>’</a:t>
            </a:r>
            <a:r>
              <a:rPr lang="it-IT" sz="1600" dirty="0">
                <a:solidFill>
                  <a:srgbClr val="3366FF"/>
                </a:solidFill>
              </a:rPr>
              <a:t>attività </a:t>
            </a:r>
            <a:r>
              <a:rPr lang="it-IT" sz="1600" dirty="0" err="1">
                <a:solidFill>
                  <a:srgbClr val="3366FF"/>
                </a:solidFill>
              </a:rPr>
              <a:t>all</a:t>
            </a:r>
            <a:r>
              <a:rPr lang="ja-JP" altLang="it-IT" sz="1600" dirty="0">
                <a:solidFill>
                  <a:srgbClr val="3366FF"/>
                </a:solidFill>
                <a:latin typeface="Arial"/>
              </a:rPr>
              <a:t>’</a:t>
            </a:r>
            <a:r>
              <a:rPr lang="it-IT" sz="1600" dirty="0">
                <a:solidFill>
                  <a:srgbClr val="3366FF"/>
                </a:solidFill>
              </a:rPr>
              <a:t>altra;</a:t>
            </a:r>
          </a:p>
          <a:p>
            <a:pPr marL="342900" indent="-342900">
              <a:lnSpc>
                <a:spcPct val="130000"/>
              </a:lnSpc>
              <a:buFontTx/>
              <a:buChar char="•"/>
            </a:pPr>
            <a:r>
              <a:rPr lang="it-IT" sz="1600" dirty="0">
                <a:solidFill>
                  <a:srgbClr val="3366FF"/>
                </a:solidFill>
              </a:rPr>
              <a:t>mancato rispetto delle istruzioni (regole, consegne, indicazioni procedurali, passi </a:t>
            </a:r>
            <a:r>
              <a:rPr lang="it-IT" sz="1600" dirty="0" err="1">
                <a:solidFill>
                  <a:srgbClr val="3366FF"/>
                </a:solidFill>
              </a:rPr>
              <a:t>istruzionali</a:t>
            </a:r>
            <a:r>
              <a:rPr lang="it-IT" sz="1600" dirty="0">
                <a:solidFill>
                  <a:srgbClr val="3366FF"/>
                </a:solidFill>
              </a:rPr>
              <a:t>);</a:t>
            </a:r>
          </a:p>
          <a:p>
            <a:pPr marL="342900" indent="-342900">
              <a:lnSpc>
                <a:spcPct val="130000"/>
              </a:lnSpc>
              <a:buFontTx/>
              <a:buChar char="•"/>
            </a:pPr>
            <a:r>
              <a:rPr lang="it-IT" sz="1600" dirty="0" err="1">
                <a:solidFill>
                  <a:srgbClr val="3366FF"/>
                </a:solidFill>
              </a:rPr>
              <a:t>stancabilità</a:t>
            </a:r>
            <a:r>
              <a:rPr lang="it-IT" sz="1600" dirty="0">
                <a:solidFill>
                  <a:srgbClr val="3366FF"/>
                </a:solidFill>
              </a:rPr>
              <a:t> mentale;</a:t>
            </a:r>
          </a:p>
          <a:p>
            <a:pPr marL="342900" indent="-342900">
              <a:lnSpc>
                <a:spcPct val="130000"/>
              </a:lnSpc>
              <a:buFontTx/>
              <a:buChar char="•"/>
            </a:pPr>
            <a:r>
              <a:rPr lang="it-IT" sz="1600" dirty="0" err="1">
                <a:solidFill>
                  <a:srgbClr val="3366FF"/>
                </a:solidFill>
              </a:rPr>
              <a:t>evitamento</a:t>
            </a:r>
            <a:r>
              <a:rPr lang="it-IT" sz="1600" dirty="0">
                <a:solidFill>
                  <a:srgbClr val="3366FF"/>
                </a:solidFill>
              </a:rPr>
              <a:t> di compiti/impegni;</a:t>
            </a:r>
          </a:p>
          <a:p>
            <a:pPr marL="342900" indent="-342900">
              <a:lnSpc>
                <a:spcPct val="130000"/>
              </a:lnSpc>
              <a:buFontTx/>
              <a:buChar char="•"/>
            </a:pPr>
            <a:r>
              <a:rPr lang="it-IT" sz="1600" dirty="0">
                <a:solidFill>
                  <a:srgbClr val="3366FF"/>
                </a:solidFill>
              </a:rPr>
              <a:t>sbadataggine e dimenticanze;</a:t>
            </a:r>
          </a:p>
          <a:p>
            <a:pPr marL="342900" indent="-342900">
              <a:lnSpc>
                <a:spcPct val="130000"/>
              </a:lnSpc>
              <a:buFontTx/>
              <a:buChar char="•"/>
            </a:pPr>
            <a:r>
              <a:rPr lang="it-IT" sz="1600" dirty="0">
                <a:solidFill>
                  <a:srgbClr val="3366FF"/>
                </a:solidFill>
              </a:rPr>
              <a:t>instabilità motoria sul banco, </a:t>
            </a:r>
            <a:r>
              <a:rPr lang="it-IT" sz="1600" dirty="0" err="1">
                <a:solidFill>
                  <a:srgbClr val="3366FF"/>
                </a:solidFill>
              </a:rPr>
              <a:t>nell</a:t>
            </a:r>
            <a:r>
              <a:rPr lang="ja-JP" altLang="it-IT" sz="1600" dirty="0">
                <a:solidFill>
                  <a:srgbClr val="3366FF"/>
                </a:solidFill>
                <a:latin typeface="Arial"/>
              </a:rPr>
              <a:t>’</a:t>
            </a:r>
            <a:r>
              <a:rPr lang="it-IT" sz="1600" dirty="0">
                <a:solidFill>
                  <a:srgbClr val="3366FF"/>
                </a:solidFill>
              </a:rPr>
              <a:t>aula;</a:t>
            </a:r>
          </a:p>
          <a:p>
            <a:pPr marL="342900" indent="-342900">
              <a:lnSpc>
                <a:spcPct val="130000"/>
              </a:lnSpc>
              <a:buFontTx/>
              <a:buChar char="•"/>
            </a:pPr>
            <a:r>
              <a:rPr lang="it-IT" sz="1600" dirty="0">
                <a:solidFill>
                  <a:srgbClr val="3366FF"/>
                </a:solidFill>
              </a:rPr>
              <a:t>incontinenza verbale (parlare di continuo).</a:t>
            </a:r>
            <a:endParaRPr lang="it-IT" dirty="0">
              <a:solidFill>
                <a:srgbClr val="3366FF"/>
              </a:solidFill>
            </a:endParaRPr>
          </a:p>
        </p:txBody>
      </p:sp>
      <p:sp>
        <p:nvSpPr>
          <p:cNvPr id="4" name="AutoShape 4"/>
          <p:cNvSpPr>
            <a:spLocks noChangeArrowheads="1"/>
          </p:cNvSpPr>
          <p:nvPr/>
        </p:nvSpPr>
        <p:spPr bwMode="auto">
          <a:xfrm>
            <a:off x="1242438" y="421075"/>
            <a:ext cx="6764386" cy="538424"/>
          </a:xfrm>
          <a:prstGeom prst="roundRect">
            <a:avLst>
              <a:gd name="adj" fmla="val 16667"/>
            </a:avLst>
          </a:prstGeom>
          <a:solidFill>
            <a:srgbClr val="FFFFFF"/>
          </a:solidFill>
          <a:ln w="9525">
            <a:solidFill>
              <a:schemeClr val="bg1"/>
            </a:solidFill>
            <a:round/>
            <a:headEnd/>
            <a:tailEnd/>
          </a:ln>
          <a:effectLst/>
        </p:spPr>
        <p:txBody>
          <a:bodyPr wrap="none" anchor="ctr"/>
          <a:lstStyle/>
          <a:p>
            <a:pPr algn="ctr">
              <a:lnSpc>
                <a:spcPct val="140000"/>
              </a:lnSpc>
            </a:pPr>
            <a:r>
              <a:rPr lang="it-IT" sz="2400" b="1" i="1" dirty="0" smtClean="0">
                <a:solidFill>
                  <a:srgbClr val="FF0000"/>
                </a:solidFill>
              </a:rPr>
              <a:t>CONDOTTE SCOLASTICHE</a:t>
            </a:r>
            <a:endParaRPr lang="it-IT" sz="2400" b="1" i="1" dirty="0">
              <a:solidFill>
                <a:srgbClr val="FF0000"/>
              </a:solidFill>
            </a:endParaRPr>
          </a:p>
        </p:txBody>
      </p:sp>
    </p:spTree>
    <p:extLst>
      <p:ext uri="{BB962C8B-B14F-4D97-AF65-F5344CB8AC3E}">
        <p14:creationId xmlns:p14="http://schemas.microsoft.com/office/powerpoint/2010/main" val="538350538"/>
      </p:ext>
    </p:extLst>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AutoShape 2"/>
          <p:cNvSpPr>
            <a:spLocks noChangeArrowheads="1"/>
          </p:cNvSpPr>
          <p:nvPr/>
        </p:nvSpPr>
        <p:spPr bwMode="auto">
          <a:xfrm>
            <a:off x="628650" y="1508125"/>
            <a:ext cx="7753350" cy="4435475"/>
          </a:xfrm>
          <a:prstGeom prst="roundRect">
            <a:avLst>
              <a:gd name="adj" fmla="val 16667"/>
            </a:avLst>
          </a:prstGeom>
          <a:solidFill>
            <a:srgbClr val="FFFFFF"/>
          </a:solidFill>
          <a:ln w="9525">
            <a:solidFill>
              <a:srgbClr val="000000"/>
            </a:solidFill>
            <a:round/>
            <a:headEnd/>
            <a:tailEnd/>
          </a:ln>
          <a:effectLst/>
        </p:spPr>
        <p:txBody>
          <a:bodyPr anchor="ctr">
            <a:spAutoFit/>
          </a:bodyPr>
          <a:lstStyle/>
          <a:p>
            <a:pPr marL="342900" indent="-342900" algn="ctr">
              <a:lnSpc>
                <a:spcPct val="200000"/>
              </a:lnSpc>
            </a:pPr>
            <a:r>
              <a:rPr lang="it-IT" sz="1600" dirty="0">
                <a:solidFill>
                  <a:srgbClr val="3366FF"/>
                </a:solidFill>
              </a:rPr>
              <a:t>Possibili  conseguenze	</a:t>
            </a:r>
          </a:p>
          <a:p>
            <a:pPr marL="342900" indent="-342900" algn="ctr">
              <a:lnSpc>
                <a:spcPct val="200000"/>
              </a:lnSpc>
            </a:pPr>
            <a:r>
              <a:rPr lang="it-IT" sz="1600" dirty="0">
                <a:solidFill>
                  <a:srgbClr val="3366FF"/>
                </a:solidFill>
              </a:rPr>
              <a:t>- disturbi non specifici dell'apprendimento;</a:t>
            </a:r>
          </a:p>
          <a:p>
            <a:pPr marL="342900" indent="-342900" algn="ctr">
              <a:lnSpc>
                <a:spcPct val="200000"/>
              </a:lnSpc>
            </a:pPr>
            <a:r>
              <a:rPr lang="it-IT" sz="1600" dirty="0">
                <a:solidFill>
                  <a:srgbClr val="3366FF"/>
                </a:solidFill>
              </a:rPr>
              <a:t>- difficoltà di adattamento scolastico;</a:t>
            </a:r>
          </a:p>
          <a:p>
            <a:pPr marL="342900" indent="-342900" algn="ctr">
              <a:lnSpc>
                <a:spcPct val="200000"/>
              </a:lnSpc>
            </a:pPr>
            <a:r>
              <a:rPr lang="it-IT" sz="1600" dirty="0">
                <a:solidFill>
                  <a:srgbClr val="3366FF"/>
                </a:solidFill>
              </a:rPr>
              <a:t>- scarso rendimento;</a:t>
            </a:r>
          </a:p>
          <a:p>
            <a:pPr marL="342900" indent="-342900" algn="ctr">
              <a:lnSpc>
                <a:spcPct val="200000"/>
              </a:lnSpc>
            </a:pPr>
            <a:r>
              <a:rPr lang="it-IT" sz="1600" dirty="0">
                <a:solidFill>
                  <a:srgbClr val="3366FF"/>
                </a:solidFill>
              </a:rPr>
              <a:t>- non ottemperanza ai compiti ed alle regole;</a:t>
            </a:r>
          </a:p>
          <a:p>
            <a:pPr marL="342900" indent="-342900" algn="ctr">
              <a:lnSpc>
                <a:spcPct val="200000"/>
              </a:lnSpc>
            </a:pPr>
            <a:r>
              <a:rPr lang="it-IT" sz="1600" dirty="0">
                <a:solidFill>
                  <a:srgbClr val="3366FF"/>
                </a:solidFill>
              </a:rPr>
              <a:t>- insufficiente consapevolezza metacognitiva;</a:t>
            </a:r>
          </a:p>
          <a:p>
            <a:pPr marL="342900" indent="-342900" algn="ctr">
              <a:lnSpc>
                <a:spcPct val="200000"/>
              </a:lnSpc>
            </a:pPr>
            <a:r>
              <a:rPr lang="it-IT" sz="1600" dirty="0">
                <a:solidFill>
                  <a:srgbClr val="3366FF"/>
                </a:solidFill>
              </a:rPr>
              <a:t>- lenta o discontinua focalizzazione delle richieste</a:t>
            </a:r>
            <a:r>
              <a:rPr lang="it-IT" sz="1600" dirty="0">
                <a:solidFill>
                  <a:srgbClr val="000000"/>
                </a:solidFill>
              </a:rPr>
              <a:t> </a:t>
            </a:r>
            <a:br>
              <a:rPr lang="it-IT" sz="1600" dirty="0">
                <a:solidFill>
                  <a:srgbClr val="000000"/>
                </a:solidFill>
              </a:rPr>
            </a:br>
            <a:endParaRPr lang="it-IT" sz="1600" dirty="0">
              <a:solidFill>
                <a:srgbClr val="000000"/>
              </a:solidFill>
            </a:endParaRPr>
          </a:p>
        </p:txBody>
      </p:sp>
      <p:sp>
        <p:nvSpPr>
          <p:cNvPr id="4" name="AutoShape 4"/>
          <p:cNvSpPr>
            <a:spLocks noChangeArrowheads="1"/>
          </p:cNvSpPr>
          <p:nvPr/>
        </p:nvSpPr>
        <p:spPr bwMode="auto">
          <a:xfrm>
            <a:off x="1242438" y="421075"/>
            <a:ext cx="6764386" cy="538424"/>
          </a:xfrm>
          <a:prstGeom prst="roundRect">
            <a:avLst>
              <a:gd name="adj" fmla="val 16667"/>
            </a:avLst>
          </a:prstGeom>
          <a:solidFill>
            <a:srgbClr val="FFFFFF"/>
          </a:solidFill>
          <a:ln w="9525">
            <a:solidFill>
              <a:schemeClr val="bg1"/>
            </a:solidFill>
            <a:round/>
            <a:headEnd/>
            <a:tailEnd/>
          </a:ln>
          <a:effectLst/>
        </p:spPr>
        <p:txBody>
          <a:bodyPr wrap="none" anchor="ctr"/>
          <a:lstStyle/>
          <a:p>
            <a:pPr algn="ctr">
              <a:lnSpc>
                <a:spcPct val="140000"/>
              </a:lnSpc>
            </a:pPr>
            <a:r>
              <a:rPr lang="it-IT" sz="2400" b="1" i="1" dirty="0" smtClean="0">
                <a:solidFill>
                  <a:srgbClr val="FF0000"/>
                </a:solidFill>
              </a:rPr>
              <a:t>POSSIBILI CONSEGUENZE</a:t>
            </a:r>
            <a:endParaRPr lang="it-IT" sz="2400" b="1" i="1" dirty="0">
              <a:solidFill>
                <a:srgbClr val="FF0000"/>
              </a:solidFill>
            </a:endParaRPr>
          </a:p>
        </p:txBody>
      </p:sp>
    </p:spTree>
    <p:extLst>
      <p:ext uri="{BB962C8B-B14F-4D97-AF65-F5344CB8AC3E}">
        <p14:creationId xmlns:p14="http://schemas.microsoft.com/office/powerpoint/2010/main" val="2426671908"/>
      </p:ext>
    </p:extLst>
  </p:cSld>
  <p:clrMapOvr>
    <a:masterClrMapping/>
  </p:clrMapOv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58935" y="495665"/>
            <a:ext cx="7930091" cy="430887"/>
          </a:xfrm>
          <a:prstGeom prst="rect">
            <a:avLst/>
          </a:prstGeom>
          <a:noFill/>
        </p:spPr>
        <p:txBody>
          <a:bodyPr wrap="square" rtlCol="0">
            <a:spAutoFit/>
          </a:bodyPr>
          <a:lstStyle/>
          <a:p>
            <a:r>
              <a:rPr lang="it-IT" sz="2200" b="1" i="1" dirty="0">
                <a:solidFill>
                  <a:srgbClr val="FF0000"/>
                </a:solidFill>
              </a:rPr>
              <a:t>G</a:t>
            </a:r>
            <a:r>
              <a:rPr lang="it-IT" sz="2200" b="1" i="1" dirty="0" smtClean="0">
                <a:solidFill>
                  <a:srgbClr val="FF0000"/>
                </a:solidFill>
              </a:rPr>
              <a:t>li allievi con Bisogni educativi speciali </a:t>
            </a:r>
            <a:r>
              <a:rPr lang="mr-IN" sz="2200" b="1" i="1" dirty="0" smtClean="0">
                <a:solidFill>
                  <a:srgbClr val="FF0000"/>
                </a:solidFill>
              </a:rPr>
              <a:t>–</a:t>
            </a:r>
            <a:r>
              <a:rPr lang="it-IT" sz="2200" b="1" i="1" dirty="0" smtClean="0">
                <a:solidFill>
                  <a:srgbClr val="FF0000"/>
                </a:solidFill>
              </a:rPr>
              <a:t> FIL</a:t>
            </a:r>
            <a:endParaRPr lang="it-IT" sz="2200" dirty="0">
              <a:solidFill>
                <a:srgbClr val="FF0000"/>
              </a:solidFill>
            </a:endParaRPr>
          </a:p>
        </p:txBody>
      </p:sp>
      <p:sp>
        <p:nvSpPr>
          <p:cNvPr id="3" name="Rettangolo 2"/>
          <p:cNvSpPr/>
          <p:nvPr/>
        </p:nvSpPr>
        <p:spPr>
          <a:xfrm>
            <a:off x="493889" y="1193455"/>
            <a:ext cx="8195137" cy="923330"/>
          </a:xfrm>
          <a:prstGeom prst="rect">
            <a:avLst/>
          </a:prstGeom>
        </p:spPr>
        <p:txBody>
          <a:bodyPr wrap="square">
            <a:spAutoFit/>
          </a:bodyPr>
          <a:lstStyle/>
          <a:p>
            <a:endParaRPr lang="it-IT" dirty="0" smtClean="0"/>
          </a:p>
          <a:p>
            <a:endParaRPr lang="it-IT" dirty="0"/>
          </a:p>
          <a:p>
            <a:endParaRPr lang="it-IT" dirty="0"/>
          </a:p>
        </p:txBody>
      </p:sp>
      <p:sp>
        <p:nvSpPr>
          <p:cNvPr id="2" name="CasellaDiTesto 1"/>
          <p:cNvSpPr txBox="1"/>
          <p:nvPr/>
        </p:nvSpPr>
        <p:spPr>
          <a:xfrm>
            <a:off x="309769" y="2568222"/>
            <a:ext cx="184666" cy="215444"/>
          </a:xfrm>
          <a:prstGeom prst="rect">
            <a:avLst/>
          </a:prstGeom>
          <a:noFill/>
        </p:spPr>
        <p:txBody>
          <a:bodyPr wrap="none" rtlCol="0">
            <a:spAutoFit/>
          </a:bodyPr>
          <a:lstStyle/>
          <a:p>
            <a:pPr algn="ctr"/>
            <a:endParaRPr lang="it-IT" sz="800" dirty="0" smtClean="0">
              <a:latin typeface="Cambria"/>
            </a:endParaRPr>
          </a:p>
        </p:txBody>
      </p:sp>
      <p:sp>
        <p:nvSpPr>
          <p:cNvPr id="6" name="Rettangolo 5"/>
          <p:cNvSpPr/>
          <p:nvPr/>
        </p:nvSpPr>
        <p:spPr>
          <a:xfrm>
            <a:off x="634999" y="1047677"/>
            <a:ext cx="7732889" cy="2585323"/>
          </a:xfrm>
          <a:prstGeom prst="rect">
            <a:avLst/>
          </a:prstGeom>
        </p:spPr>
        <p:txBody>
          <a:bodyPr wrap="square">
            <a:spAutoFit/>
          </a:bodyPr>
          <a:lstStyle/>
          <a:p>
            <a:pPr algn="just"/>
            <a:r>
              <a:rPr lang="it-IT" dirty="0" smtClean="0">
                <a:solidFill>
                  <a:srgbClr val="3366FF"/>
                </a:solidFill>
              </a:rPr>
              <a:t>Situazioni </a:t>
            </a:r>
            <a:r>
              <a:rPr lang="it-IT" dirty="0">
                <a:solidFill>
                  <a:srgbClr val="3366FF"/>
                </a:solidFill>
              </a:rPr>
              <a:t>cognitive identificate anche come borderline, comprendenti variegate fenomenologie. </a:t>
            </a:r>
          </a:p>
          <a:p>
            <a:pPr algn="just"/>
            <a:r>
              <a:rPr lang="it-IT" dirty="0">
                <a:solidFill>
                  <a:srgbClr val="3366FF"/>
                </a:solidFill>
              </a:rPr>
              <a:t>Una diagnosi di FIL dovrebbe essere effettuata non solo con riferimento al criterio del QI ma anche </a:t>
            </a:r>
            <a:r>
              <a:rPr lang="it-IT" dirty="0" smtClean="0">
                <a:solidFill>
                  <a:srgbClr val="3366FF"/>
                </a:solidFill>
              </a:rPr>
              <a:t>alla presenza </a:t>
            </a:r>
            <a:r>
              <a:rPr lang="it-IT" dirty="0">
                <a:solidFill>
                  <a:srgbClr val="3366FF"/>
                </a:solidFill>
              </a:rPr>
              <a:t>di difficoltà di adattamento, alla insorgenza prima dei 18 anni, agli aspetti cognitivi e prestazionali</a:t>
            </a:r>
            <a:r>
              <a:rPr lang="it-IT" dirty="0" smtClean="0">
                <a:solidFill>
                  <a:srgbClr val="3366FF"/>
                </a:solidFill>
              </a:rPr>
              <a:t>, emotivi</a:t>
            </a:r>
            <a:r>
              <a:rPr lang="it-IT" dirty="0">
                <a:solidFill>
                  <a:srgbClr val="3366FF"/>
                </a:solidFill>
              </a:rPr>
              <a:t>, motivazionali, </a:t>
            </a:r>
            <a:r>
              <a:rPr lang="it-IT" dirty="0" err="1">
                <a:solidFill>
                  <a:srgbClr val="3366FF"/>
                </a:solidFill>
              </a:rPr>
              <a:t>attribuzionali</a:t>
            </a:r>
            <a:r>
              <a:rPr lang="it-IT" dirty="0">
                <a:solidFill>
                  <a:srgbClr val="3366FF"/>
                </a:solidFill>
              </a:rPr>
              <a:t>, oltre alla valutazione scolastica e al sostegno </a:t>
            </a:r>
            <a:r>
              <a:rPr lang="it-IT" dirty="0" smtClean="0">
                <a:solidFill>
                  <a:srgbClr val="3366FF"/>
                </a:solidFill>
              </a:rPr>
              <a:t>familiare.</a:t>
            </a:r>
          </a:p>
          <a:p>
            <a:pPr algn="just"/>
            <a:endParaRPr lang="it-IT" dirty="0">
              <a:solidFill>
                <a:srgbClr val="3366FF"/>
              </a:solidFill>
            </a:endParaRPr>
          </a:p>
          <a:p>
            <a:pPr algn="just"/>
            <a:r>
              <a:rPr lang="it-IT" dirty="0" smtClean="0">
                <a:solidFill>
                  <a:srgbClr val="3366FF"/>
                </a:solidFill>
              </a:rPr>
              <a:t>Spesso si presenta in associazione ad altri disturbi.</a:t>
            </a:r>
            <a:endParaRPr lang="it-IT" dirty="0">
              <a:solidFill>
                <a:srgbClr val="3366FF"/>
              </a:solidFill>
            </a:endParaRPr>
          </a:p>
        </p:txBody>
      </p:sp>
    </p:spTree>
    <p:extLst>
      <p:ext uri="{BB962C8B-B14F-4D97-AF65-F5344CB8AC3E}">
        <p14:creationId xmlns:p14="http://schemas.microsoft.com/office/powerpoint/2010/main" val="3481903544"/>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759890"/>
            <a:ext cx="8229600" cy="5366274"/>
          </a:xfrm>
        </p:spPr>
        <p:txBody>
          <a:bodyPr>
            <a:normAutofit fontScale="92500" lnSpcReduction="10000"/>
          </a:bodyPr>
          <a:lstStyle/>
          <a:p>
            <a:pPr marL="0" indent="0">
              <a:buNone/>
            </a:pPr>
            <a:r>
              <a:rPr lang="it-IT" b="1" dirty="0" smtClean="0">
                <a:solidFill>
                  <a:srgbClr val="FF0000"/>
                </a:solidFill>
              </a:rPr>
              <a:t>3. Alunni con SVANTAGGIO socio-economico. Linguistico, culturale.</a:t>
            </a:r>
          </a:p>
          <a:p>
            <a:pPr marL="0" indent="0" algn="just">
              <a:buNone/>
            </a:pPr>
            <a:r>
              <a:rPr lang="it-IT" dirty="0">
                <a:solidFill>
                  <a:srgbClr val="3366FF"/>
                </a:solidFill>
              </a:rPr>
              <a:t>La macro-categoria dei BES comprende anche  tutte quelle difficoltà educative e </a:t>
            </a:r>
            <a:r>
              <a:rPr lang="it-IT" dirty="0" err="1">
                <a:solidFill>
                  <a:srgbClr val="3366FF"/>
                </a:solidFill>
              </a:rPr>
              <a:t>apprenditive</a:t>
            </a:r>
            <a:r>
              <a:rPr lang="it-IT" dirty="0">
                <a:solidFill>
                  <a:srgbClr val="3366FF"/>
                </a:solidFill>
              </a:rPr>
              <a:t> non riconducibili ad una diagnosi clinica (non normate dalla 104 e 170).</a:t>
            </a:r>
          </a:p>
          <a:p>
            <a:pPr algn="just"/>
            <a:endParaRPr lang="it-IT" dirty="0">
              <a:solidFill>
                <a:srgbClr val="3366FF"/>
              </a:solidFill>
            </a:endParaRPr>
          </a:p>
          <a:p>
            <a:pPr marL="0" indent="0" algn="just">
              <a:buNone/>
            </a:pPr>
            <a:r>
              <a:rPr lang="it-IT" dirty="0">
                <a:solidFill>
                  <a:srgbClr val="3366FF"/>
                </a:solidFill>
              </a:rPr>
              <a:t>Accanto a bambini con difficoltà di apprendimento e nello sviluppo di rilevanza clinica, ne troviamo altri che hanno soltanto un apprendimento difficile, rallentato, uno scarso rendimento scolastico. </a:t>
            </a:r>
          </a:p>
          <a:p>
            <a:pPr marL="0" indent="0">
              <a:buNone/>
            </a:pPr>
            <a:endParaRPr lang="it-IT" b="1" dirty="0">
              <a:solidFill>
                <a:srgbClr val="FF0000"/>
              </a:solidFill>
            </a:endParaRPr>
          </a:p>
          <a:p>
            <a:pPr marL="0" indent="0">
              <a:buNone/>
            </a:pPr>
            <a:endParaRPr lang="it-IT" b="1" dirty="0">
              <a:solidFill>
                <a:srgbClr val="FF0000"/>
              </a:solidFill>
            </a:endParaRPr>
          </a:p>
        </p:txBody>
      </p:sp>
    </p:spTree>
    <p:extLst>
      <p:ext uri="{BB962C8B-B14F-4D97-AF65-F5344CB8AC3E}">
        <p14:creationId xmlns:p14="http://schemas.microsoft.com/office/powerpoint/2010/main" val="386585010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09769" y="2568222"/>
            <a:ext cx="184666" cy="215444"/>
          </a:xfrm>
          <a:prstGeom prst="rect">
            <a:avLst/>
          </a:prstGeom>
          <a:noFill/>
        </p:spPr>
        <p:txBody>
          <a:bodyPr wrap="none" rtlCol="0">
            <a:spAutoFit/>
          </a:bodyPr>
          <a:lstStyle/>
          <a:p>
            <a:pPr algn="ctr"/>
            <a:endParaRPr lang="it-IT" sz="800" dirty="0" smtClean="0">
              <a:latin typeface="Cambria"/>
            </a:endParaRPr>
          </a:p>
        </p:txBody>
      </p:sp>
      <p:sp>
        <p:nvSpPr>
          <p:cNvPr id="5" name="AutoShape 7"/>
          <p:cNvSpPr>
            <a:spLocks noChangeArrowheads="1"/>
          </p:cNvSpPr>
          <p:nvPr/>
        </p:nvSpPr>
        <p:spPr bwMode="auto">
          <a:xfrm>
            <a:off x="847988" y="749034"/>
            <a:ext cx="7628999" cy="5194063"/>
          </a:xfrm>
          <a:prstGeom prst="roundRect">
            <a:avLst>
              <a:gd name="adj" fmla="val 16667"/>
            </a:avLst>
          </a:prstGeom>
          <a:solidFill>
            <a:srgbClr val="FFFFFF"/>
          </a:solidFill>
          <a:ln w="12700">
            <a:solidFill>
              <a:schemeClr val="tx1"/>
            </a:solidFill>
            <a:round/>
            <a:headEnd/>
            <a:tailEnd/>
          </a:ln>
        </p:spPr>
        <p:txBody>
          <a:bodyPr anchor="ctr">
            <a:prstTxWarp prst="textNoShape">
              <a:avLst/>
            </a:prstTxWarp>
          </a:bodyPr>
          <a:lstStyle/>
          <a:p>
            <a:pPr>
              <a:buNone/>
            </a:pPr>
            <a:r>
              <a:rPr lang="it-IT" dirty="0" smtClean="0">
                <a:solidFill>
                  <a:srgbClr val="3366FF"/>
                </a:solidFill>
              </a:rPr>
              <a:t>In questa categoria confluiscono:</a:t>
            </a:r>
          </a:p>
          <a:p>
            <a:pPr>
              <a:buNone/>
            </a:pPr>
            <a:endParaRPr lang="it-IT" dirty="0" smtClean="0">
              <a:solidFill>
                <a:srgbClr val="3366FF"/>
              </a:solidFill>
            </a:endParaRPr>
          </a:p>
          <a:p>
            <a:pPr>
              <a:buNone/>
            </a:pPr>
            <a:r>
              <a:rPr lang="it-IT" dirty="0" smtClean="0">
                <a:solidFill>
                  <a:srgbClr val="3366FF"/>
                </a:solidFill>
              </a:rPr>
              <a:t>1)Studenti che </a:t>
            </a:r>
            <a:r>
              <a:rPr lang="it-IT" dirty="0">
                <a:solidFill>
                  <a:srgbClr val="3366FF"/>
                </a:solidFill>
              </a:rPr>
              <a:t>fanno progressi limitati a motivo della loro ridotta </a:t>
            </a:r>
            <a:r>
              <a:rPr lang="it-IT" dirty="0" smtClean="0">
                <a:solidFill>
                  <a:srgbClr val="3366FF"/>
                </a:solidFill>
              </a:rPr>
              <a:t>abilità;</a:t>
            </a:r>
          </a:p>
          <a:p>
            <a:r>
              <a:rPr lang="it-IT" dirty="0" smtClean="0">
                <a:solidFill>
                  <a:srgbClr val="3366FF"/>
                </a:solidFill>
              </a:rPr>
              <a:t>2)</a:t>
            </a:r>
            <a:r>
              <a:rPr lang="it-IT" dirty="0">
                <a:solidFill>
                  <a:srgbClr val="3366FF"/>
                </a:solidFill>
              </a:rPr>
              <a:t> </a:t>
            </a:r>
            <a:r>
              <a:rPr lang="it-IT" dirty="0" smtClean="0">
                <a:solidFill>
                  <a:srgbClr val="3366FF"/>
                </a:solidFill>
              </a:rPr>
              <a:t>Studenti </a:t>
            </a:r>
            <a:r>
              <a:rPr lang="it-IT" dirty="0">
                <a:solidFill>
                  <a:srgbClr val="3366FF"/>
                </a:solidFill>
              </a:rPr>
              <a:t>con </a:t>
            </a:r>
            <a:r>
              <a:rPr lang="it-IT" dirty="0" smtClean="0">
                <a:solidFill>
                  <a:srgbClr val="3366FF"/>
                </a:solidFill>
              </a:rPr>
              <a:t>la sindrome </a:t>
            </a:r>
            <a:r>
              <a:rPr lang="it-IT" dirty="0">
                <a:solidFill>
                  <a:srgbClr val="3366FF"/>
                </a:solidFill>
              </a:rPr>
              <a:t>da </a:t>
            </a:r>
            <a:r>
              <a:rPr lang="it-IT" dirty="0" smtClean="0">
                <a:solidFill>
                  <a:srgbClr val="3366FF"/>
                </a:solidFill>
              </a:rPr>
              <a:t>fallimento;</a:t>
            </a:r>
          </a:p>
          <a:p>
            <a:r>
              <a:rPr lang="it-IT" dirty="0" smtClean="0">
                <a:solidFill>
                  <a:srgbClr val="3366FF"/>
                </a:solidFill>
              </a:rPr>
              <a:t>3) Studenti perfezionisti, più attenti a non sbagliare che ad apprendere;</a:t>
            </a:r>
          </a:p>
          <a:p>
            <a:r>
              <a:rPr lang="it-IT" dirty="0" smtClean="0">
                <a:solidFill>
                  <a:srgbClr val="3366FF"/>
                </a:solidFill>
              </a:rPr>
              <a:t>4)Studenti ostili, prepotenti o aggressivi;</a:t>
            </a:r>
          </a:p>
          <a:p>
            <a:r>
              <a:rPr lang="it-IT" dirty="0" smtClean="0">
                <a:solidFill>
                  <a:srgbClr val="3366FF"/>
                </a:solidFill>
              </a:rPr>
              <a:t>5)Studenti iperattivi, distraibili;</a:t>
            </a:r>
          </a:p>
          <a:p>
            <a:r>
              <a:rPr lang="it-IT" dirty="0" smtClean="0">
                <a:solidFill>
                  <a:srgbClr val="3366FF"/>
                </a:solidFill>
              </a:rPr>
              <a:t>6)Studenti immaturi;</a:t>
            </a:r>
          </a:p>
          <a:p>
            <a:r>
              <a:rPr lang="it-IT" dirty="0" smtClean="0">
                <a:solidFill>
                  <a:srgbClr val="3366FF"/>
                </a:solidFill>
              </a:rPr>
              <a:t>7)Studenti con difficoltà relazionali;</a:t>
            </a:r>
          </a:p>
          <a:p>
            <a:pPr>
              <a:buNone/>
            </a:pPr>
            <a:endParaRPr lang="it-IT" dirty="0" smtClean="0"/>
          </a:p>
        </p:txBody>
      </p:sp>
    </p:spTree>
    <p:extLst>
      <p:ext uri="{BB962C8B-B14F-4D97-AF65-F5344CB8AC3E}">
        <p14:creationId xmlns:p14="http://schemas.microsoft.com/office/powerpoint/2010/main" val="29836858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479444"/>
            <a:ext cx="8229600" cy="5646719"/>
          </a:xfrm>
        </p:spPr>
        <p:txBody>
          <a:bodyPr>
            <a:normAutofit fontScale="92500" lnSpcReduction="10000"/>
          </a:bodyPr>
          <a:lstStyle/>
          <a:p>
            <a:pPr marL="0" indent="0">
              <a:buNone/>
            </a:pPr>
            <a:r>
              <a:rPr lang="it-IT" dirty="0" smtClean="0">
                <a:solidFill>
                  <a:srgbClr val="FF0000"/>
                </a:solidFill>
              </a:rPr>
              <a:t>Tuttavia, tale modello era  ancora basato sul deficit= difettosi!</a:t>
            </a:r>
          </a:p>
          <a:p>
            <a:pPr marL="0" indent="0">
              <a:buNone/>
            </a:pPr>
            <a:r>
              <a:rPr lang="it-IT" dirty="0" smtClean="0">
                <a:solidFill>
                  <a:srgbClr val="3366FF"/>
                </a:solidFill>
              </a:rPr>
              <a:t>Pertanto, l’intervento educativo speciale era volto a </a:t>
            </a:r>
            <a:r>
              <a:rPr lang="it-IT" dirty="0" smtClean="0">
                <a:solidFill>
                  <a:srgbClr val="FF0000"/>
                </a:solidFill>
              </a:rPr>
              <a:t>“</a:t>
            </a:r>
            <a:r>
              <a:rPr lang="it-IT" b="1" dirty="0" smtClean="0">
                <a:solidFill>
                  <a:srgbClr val="FF0000"/>
                </a:solidFill>
              </a:rPr>
              <a:t>normalizzare”</a:t>
            </a:r>
            <a:r>
              <a:rPr lang="it-IT" dirty="0" smtClean="0">
                <a:solidFill>
                  <a:srgbClr val="FF0000"/>
                </a:solidFill>
              </a:rPr>
              <a:t> </a:t>
            </a:r>
            <a:r>
              <a:rPr lang="it-IT" dirty="0" smtClean="0">
                <a:solidFill>
                  <a:srgbClr val="3366FF"/>
                </a:solidFill>
              </a:rPr>
              <a:t>la persona con disabilità, portandolo a correggere i difetti e ad insegnare a comportarsi come gli altri, sfruttando  le cosiddette  abilità residue.</a:t>
            </a:r>
          </a:p>
          <a:p>
            <a:pPr marL="0" indent="0">
              <a:buNone/>
            </a:pPr>
            <a:endParaRPr lang="it-IT" dirty="0">
              <a:solidFill>
                <a:srgbClr val="3366FF"/>
              </a:solidFill>
            </a:endParaRPr>
          </a:p>
          <a:p>
            <a:pPr marL="0" indent="0">
              <a:buNone/>
            </a:pPr>
            <a:r>
              <a:rPr lang="it-IT" dirty="0" smtClean="0">
                <a:solidFill>
                  <a:srgbClr val="3366FF"/>
                </a:solidFill>
              </a:rPr>
              <a:t>Questa la radice da cui si sviluppa la “concezione segregativa” dell’educazione speciale, sulla base della quale sono nati e si sono </a:t>
            </a:r>
            <a:r>
              <a:rPr lang="it-IT" dirty="0" smtClean="0">
                <a:solidFill>
                  <a:srgbClr val="FF0000"/>
                </a:solidFill>
              </a:rPr>
              <a:t>sviluppati gli istituti e la scuola speciali.</a:t>
            </a:r>
            <a:endParaRPr lang="it-IT" dirty="0">
              <a:solidFill>
                <a:srgbClr val="FF0000"/>
              </a:solidFill>
            </a:endParaRPr>
          </a:p>
        </p:txBody>
      </p:sp>
    </p:spTree>
    <p:extLst>
      <p:ext uri="{BB962C8B-B14F-4D97-AF65-F5344CB8AC3E}">
        <p14:creationId xmlns:p14="http://schemas.microsoft.com/office/powerpoint/2010/main" val="206203569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09769" y="2568222"/>
            <a:ext cx="184666" cy="215444"/>
          </a:xfrm>
          <a:prstGeom prst="rect">
            <a:avLst/>
          </a:prstGeom>
          <a:noFill/>
        </p:spPr>
        <p:txBody>
          <a:bodyPr wrap="none" rtlCol="0">
            <a:spAutoFit/>
          </a:bodyPr>
          <a:lstStyle/>
          <a:p>
            <a:pPr algn="ctr"/>
            <a:endParaRPr lang="it-IT" sz="800" dirty="0" smtClean="0">
              <a:latin typeface="Cambria"/>
            </a:endParaRPr>
          </a:p>
        </p:txBody>
      </p:sp>
      <p:sp>
        <p:nvSpPr>
          <p:cNvPr id="5" name="AutoShape 7"/>
          <p:cNvSpPr>
            <a:spLocks noChangeArrowheads="1"/>
          </p:cNvSpPr>
          <p:nvPr/>
        </p:nvSpPr>
        <p:spPr bwMode="auto">
          <a:xfrm>
            <a:off x="847988" y="417789"/>
            <a:ext cx="7807274" cy="6049580"/>
          </a:xfrm>
          <a:prstGeom prst="roundRect">
            <a:avLst>
              <a:gd name="adj" fmla="val 16667"/>
            </a:avLst>
          </a:prstGeom>
          <a:solidFill>
            <a:srgbClr val="FFFFFF"/>
          </a:solidFill>
          <a:ln w="12700">
            <a:solidFill>
              <a:schemeClr val="tx1"/>
            </a:solidFill>
            <a:round/>
            <a:headEnd/>
            <a:tailEnd/>
          </a:ln>
        </p:spPr>
        <p:txBody>
          <a:bodyPr anchor="ctr">
            <a:prstTxWarp prst="textNoShape">
              <a:avLst/>
            </a:prstTxWarp>
          </a:bodyPr>
          <a:lstStyle/>
          <a:p>
            <a:r>
              <a:rPr lang="it-IT" sz="2000" b="1" dirty="0" smtClean="0">
                <a:solidFill>
                  <a:srgbClr val="FF0000"/>
                </a:solidFill>
              </a:rPr>
              <a:t>ALUNNI STRANIERI</a:t>
            </a:r>
            <a:r>
              <a:rPr lang="it-IT" dirty="0" smtClean="0">
                <a:solidFill>
                  <a:srgbClr val="3366FF"/>
                </a:solidFill>
              </a:rPr>
              <a:t>→ Nell’ultimo </a:t>
            </a:r>
            <a:r>
              <a:rPr lang="it-IT" dirty="0">
                <a:solidFill>
                  <a:srgbClr val="3366FF"/>
                </a:solidFill>
              </a:rPr>
              <a:t>decennio </a:t>
            </a:r>
            <a:r>
              <a:rPr lang="it-IT" dirty="0" smtClean="0">
                <a:solidFill>
                  <a:srgbClr val="3366FF"/>
                </a:solidFill>
              </a:rPr>
              <a:t>in </a:t>
            </a:r>
            <a:r>
              <a:rPr lang="it-IT" dirty="0">
                <a:solidFill>
                  <a:srgbClr val="3366FF"/>
                </a:solidFill>
              </a:rPr>
              <a:t>Italia si è passati da 100 mila a oltre 800 mila allievi stranieri. </a:t>
            </a:r>
          </a:p>
          <a:p>
            <a:r>
              <a:rPr lang="it-IT" dirty="0">
                <a:solidFill>
                  <a:srgbClr val="3366FF"/>
                </a:solidFill>
              </a:rPr>
              <a:t>La scuola è orientata verso l'integrazione degli alunni di cittadinanza non italiana, riconoscendo nell'accesso</a:t>
            </a:r>
          </a:p>
          <a:p>
            <a:r>
              <a:rPr lang="it-IT" dirty="0">
                <a:solidFill>
                  <a:srgbClr val="3366FF"/>
                </a:solidFill>
              </a:rPr>
              <a:t>alla scolarizzazione l'attuazione del diritto universale all'educazione di ogni minore in quanto essere umano</a:t>
            </a:r>
            <a:r>
              <a:rPr lang="it-IT" dirty="0" smtClean="0">
                <a:solidFill>
                  <a:srgbClr val="3366FF"/>
                </a:solidFill>
              </a:rPr>
              <a:t>.</a:t>
            </a:r>
          </a:p>
          <a:p>
            <a:endParaRPr lang="it-IT" dirty="0">
              <a:solidFill>
                <a:srgbClr val="3366FF"/>
              </a:solidFill>
            </a:endParaRPr>
          </a:p>
          <a:p>
            <a:r>
              <a:rPr lang="it-IT" dirty="0" smtClean="0">
                <a:solidFill>
                  <a:srgbClr val="3366FF"/>
                </a:solidFill>
              </a:rPr>
              <a:t>In questa categoria:</a:t>
            </a:r>
          </a:p>
          <a:p>
            <a:r>
              <a:rPr lang="it-IT" dirty="0" smtClean="0">
                <a:solidFill>
                  <a:srgbClr val="3366FF"/>
                </a:solidFill>
              </a:rPr>
              <a:t>1)Studenti stranieri neo-arrivati in Italia;</a:t>
            </a:r>
          </a:p>
          <a:p>
            <a:r>
              <a:rPr lang="it-IT" dirty="0" smtClean="0">
                <a:solidFill>
                  <a:srgbClr val="3366FF"/>
                </a:solidFill>
              </a:rPr>
              <a:t>2) Studenti stranieri che svolgono da mediatori culturali per i genitori non alfabetizzati nella nella lingua del paese ospitante;</a:t>
            </a:r>
          </a:p>
          <a:p>
            <a:r>
              <a:rPr lang="it-IT" dirty="0" smtClean="0">
                <a:solidFill>
                  <a:srgbClr val="3366FF"/>
                </a:solidFill>
              </a:rPr>
              <a:t>3) Alunni italiani con ambiente familiare non </a:t>
            </a:r>
            <a:r>
              <a:rPr lang="it-IT" dirty="0" err="1" smtClean="0">
                <a:solidFill>
                  <a:srgbClr val="3366FF"/>
                </a:solidFill>
              </a:rPr>
              <a:t>italiofono</a:t>
            </a:r>
            <a:r>
              <a:rPr lang="it-IT" dirty="0" smtClean="0">
                <a:solidFill>
                  <a:srgbClr val="3366FF"/>
                </a:solidFill>
              </a:rPr>
              <a:t> dove i genitori non riescono a sostenere i figli nell’acquisizione delle strumentalità;</a:t>
            </a:r>
            <a:endParaRPr lang="it-IT" dirty="0">
              <a:solidFill>
                <a:srgbClr val="3366FF"/>
              </a:solidFill>
            </a:endParaRPr>
          </a:p>
          <a:p>
            <a:pPr>
              <a:buNone/>
            </a:pPr>
            <a:r>
              <a:rPr lang="it-IT" dirty="0" smtClean="0">
                <a:solidFill>
                  <a:srgbClr val="3366FF"/>
                </a:solidFill>
              </a:rPr>
              <a:t>4)Minori non accompagnati;</a:t>
            </a:r>
          </a:p>
          <a:p>
            <a:pPr>
              <a:buNone/>
            </a:pPr>
            <a:r>
              <a:rPr lang="it-IT" dirty="0" smtClean="0">
                <a:solidFill>
                  <a:srgbClr val="3366FF"/>
                </a:solidFill>
              </a:rPr>
              <a:t>5)Alunni figli di coppie miste;</a:t>
            </a:r>
          </a:p>
          <a:p>
            <a:pPr>
              <a:buNone/>
            </a:pPr>
            <a:r>
              <a:rPr lang="it-IT" dirty="0" smtClean="0">
                <a:solidFill>
                  <a:srgbClr val="3366FF"/>
                </a:solidFill>
              </a:rPr>
              <a:t>6)Alunni arrivati in Italia dopo adozione internazionale;</a:t>
            </a:r>
          </a:p>
          <a:p>
            <a:pPr>
              <a:buNone/>
            </a:pPr>
            <a:r>
              <a:rPr lang="it-IT" dirty="0" smtClean="0">
                <a:solidFill>
                  <a:srgbClr val="3366FF"/>
                </a:solidFill>
              </a:rPr>
              <a:t>7)Alunni rom </a:t>
            </a:r>
            <a:r>
              <a:rPr lang="it-IT" dirty="0">
                <a:solidFill>
                  <a:srgbClr val="3366FF"/>
                </a:solidFill>
              </a:rPr>
              <a:t>→ </a:t>
            </a:r>
            <a:r>
              <a:rPr lang="it-IT" dirty="0" smtClean="0">
                <a:solidFill>
                  <a:srgbClr val="3366FF"/>
                </a:solidFill>
              </a:rPr>
              <a:t>evasione scolastica, deprivazione socio-economica ma anche rifiuto di integrarsi per evitare di perdere la propria identità culturale.</a:t>
            </a:r>
          </a:p>
          <a:p>
            <a:pPr>
              <a:buNone/>
            </a:pPr>
            <a:endParaRPr lang="it-IT" dirty="0" smtClean="0"/>
          </a:p>
        </p:txBody>
      </p:sp>
    </p:spTree>
    <p:extLst>
      <p:ext uri="{BB962C8B-B14F-4D97-AF65-F5344CB8AC3E}">
        <p14:creationId xmlns:p14="http://schemas.microsoft.com/office/powerpoint/2010/main" val="3625017549"/>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09769" y="2568222"/>
            <a:ext cx="184666" cy="215444"/>
          </a:xfrm>
          <a:prstGeom prst="rect">
            <a:avLst/>
          </a:prstGeom>
          <a:noFill/>
        </p:spPr>
        <p:txBody>
          <a:bodyPr wrap="none" rtlCol="0">
            <a:spAutoFit/>
          </a:bodyPr>
          <a:lstStyle/>
          <a:p>
            <a:pPr algn="ctr"/>
            <a:endParaRPr lang="it-IT" sz="800" dirty="0" smtClean="0">
              <a:latin typeface="Cambria"/>
            </a:endParaRPr>
          </a:p>
        </p:txBody>
      </p:sp>
      <p:sp>
        <p:nvSpPr>
          <p:cNvPr id="5" name="AutoShape 7"/>
          <p:cNvSpPr>
            <a:spLocks noChangeArrowheads="1"/>
          </p:cNvSpPr>
          <p:nvPr/>
        </p:nvSpPr>
        <p:spPr bwMode="auto">
          <a:xfrm>
            <a:off x="847988" y="735308"/>
            <a:ext cx="7807274" cy="5046886"/>
          </a:xfrm>
          <a:prstGeom prst="roundRect">
            <a:avLst>
              <a:gd name="adj" fmla="val 16667"/>
            </a:avLst>
          </a:prstGeom>
          <a:solidFill>
            <a:srgbClr val="FFFFFF"/>
          </a:solidFill>
          <a:ln w="12700">
            <a:solidFill>
              <a:schemeClr val="tx1"/>
            </a:solidFill>
            <a:round/>
            <a:headEnd/>
            <a:tailEnd/>
          </a:ln>
        </p:spPr>
        <p:txBody>
          <a:bodyPr anchor="ctr">
            <a:prstTxWarp prst="textNoShape">
              <a:avLst/>
            </a:prstTxWarp>
          </a:bodyPr>
          <a:lstStyle/>
          <a:p>
            <a:r>
              <a:rPr lang="it-IT" sz="2000" b="1" dirty="0" smtClean="0">
                <a:solidFill>
                  <a:srgbClr val="FF0000"/>
                </a:solidFill>
              </a:rPr>
              <a:t>PROBLEMI DI ORIGINE FAMILIARE</a:t>
            </a:r>
            <a:r>
              <a:rPr lang="it-IT" dirty="0" smtClean="0">
                <a:solidFill>
                  <a:srgbClr val="3366FF"/>
                </a:solidFill>
              </a:rPr>
              <a:t>→ Ci sono studenti che esprimono disagio di tipo emozionale provocato da squilibri, carenze, frustrazioni sofferte nell’ambiente familiare di provenienza.</a:t>
            </a:r>
          </a:p>
          <a:p>
            <a:endParaRPr lang="it-IT" dirty="0">
              <a:solidFill>
                <a:srgbClr val="3366FF"/>
              </a:solidFill>
            </a:endParaRPr>
          </a:p>
          <a:p>
            <a:r>
              <a:rPr lang="it-IT" dirty="0" smtClean="0">
                <a:solidFill>
                  <a:srgbClr val="3366FF"/>
                </a:solidFill>
              </a:rPr>
              <a:t>In questa categoria possono confluire:</a:t>
            </a:r>
          </a:p>
          <a:p>
            <a:endParaRPr lang="it-IT" dirty="0">
              <a:solidFill>
                <a:srgbClr val="3366FF"/>
              </a:solidFill>
            </a:endParaRPr>
          </a:p>
          <a:p>
            <a:pPr marL="342900" indent="-342900">
              <a:buAutoNum type="arabicParenR"/>
            </a:pPr>
            <a:r>
              <a:rPr lang="it-IT" dirty="0" smtClean="0">
                <a:solidFill>
                  <a:srgbClr val="3366FF"/>
                </a:solidFill>
              </a:rPr>
              <a:t>Studenti adottati;</a:t>
            </a:r>
          </a:p>
          <a:p>
            <a:pPr marL="342900" indent="-342900">
              <a:buAutoNum type="arabicParenR"/>
            </a:pPr>
            <a:r>
              <a:rPr lang="it-IT" dirty="0" smtClean="0">
                <a:solidFill>
                  <a:srgbClr val="3366FF"/>
                </a:solidFill>
              </a:rPr>
              <a:t>Soggetti in affidamento;</a:t>
            </a:r>
          </a:p>
          <a:p>
            <a:pPr marL="342900" indent="-342900">
              <a:buAutoNum type="arabicParenR"/>
            </a:pPr>
            <a:r>
              <a:rPr lang="it-IT" dirty="0" smtClean="0">
                <a:solidFill>
                  <a:srgbClr val="3366FF"/>
                </a:solidFill>
              </a:rPr>
              <a:t>Studenti in comunità;</a:t>
            </a:r>
          </a:p>
          <a:p>
            <a:pPr marL="342900" indent="-342900">
              <a:buAutoNum type="arabicParenR"/>
            </a:pPr>
            <a:r>
              <a:rPr lang="it-IT" dirty="0" smtClean="0">
                <a:solidFill>
                  <a:srgbClr val="3366FF"/>
                </a:solidFill>
              </a:rPr>
              <a:t>Studenti maltrattati o abusati;</a:t>
            </a:r>
          </a:p>
          <a:p>
            <a:pPr marL="342900" indent="-342900">
              <a:buAutoNum type="arabicParenR"/>
            </a:pPr>
            <a:r>
              <a:rPr lang="it-IT" dirty="0" smtClean="0">
                <a:solidFill>
                  <a:srgbClr val="3366FF"/>
                </a:solidFill>
              </a:rPr>
              <a:t>Studenti che hanno subito un lutto;</a:t>
            </a:r>
          </a:p>
          <a:p>
            <a:pPr marL="342900" indent="-342900">
              <a:buAutoNum type="arabicParenR"/>
            </a:pPr>
            <a:r>
              <a:rPr lang="it-IT" dirty="0" smtClean="0">
                <a:solidFill>
                  <a:srgbClr val="3366FF"/>
                </a:solidFill>
              </a:rPr>
              <a:t>Studenti che hanno subito la carcerazione dei familiari;</a:t>
            </a:r>
          </a:p>
          <a:p>
            <a:pPr marL="342900" indent="-342900">
              <a:buAutoNum type="arabicParenR"/>
            </a:pPr>
            <a:r>
              <a:rPr lang="it-IT" dirty="0" smtClean="0">
                <a:solidFill>
                  <a:srgbClr val="3366FF"/>
                </a:solidFill>
              </a:rPr>
              <a:t>Studenti con genitori separati;</a:t>
            </a:r>
          </a:p>
        </p:txBody>
      </p:sp>
    </p:spTree>
    <p:extLst>
      <p:ext uri="{BB962C8B-B14F-4D97-AF65-F5344CB8AC3E}">
        <p14:creationId xmlns:p14="http://schemas.microsoft.com/office/powerpoint/2010/main" val="1528362543"/>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b="1" dirty="0" smtClean="0">
                <a:solidFill>
                  <a:srgbClr val="FF0000"/>
                </a:solidFill>
              </a:rPr>
              <a:t>Come intervenire?</a:t>
            </a:r>
            <a:br>
              <a:rPr lang="it-IT" b="1" dirty="0" smtClean="0">
                <a:solidFill>
                  <a:srgbClr val="FF0000"/>
                </a:solidFill>
              </a:rPr>
            </a:br>
            <a:endParaRPr lang="it-IT" b="1" dirty="0">
              <a:solidFill>
                <a:srgbClr val="FF0000"/>
              </a:solidFill>
            </a:endParaRPr>
          </a:p>
        </p:txBody>
      </p:sp>
      <p:sp>
        <p:nvSpPr>
          <p:cNvPr id="3" name="Segnaposto contenuto 2"/>
          <p:cNvSpPr>
            <a:spLocks noGrp="1"/>
          </p:cNvSpPr>
          <p:nvPr>
            <p:ph idx="1"/>
          </p:nvPr>
        </p:nvSpPr>
        <p:spPr>
          <a:xfrm>
            <a:off x="457200" y="1172400"/>
            <a:ext cx="8229600" cy="4953763"/>
          </a:xfrm>
        </p:spPr>
        <p:txBody>
          <a:bodyPr>
            <a:normAutofit fontScale="92500" lnSpcReduction="20000"/>
          </a:bodyPr>
          <a:lstStyle/>
          <a:p>
            <a:r>
              <a:rPr lang="it-IT" dirty="0" smtClean="0">
                <a:solidFill>
                  <a:srgbClr val="3366FF"/>
                </a:solidFill>
              </a:rPr>
              <a:t>Compilazione scheda BES dell’Istituto</a:t>
            </a:r>
          </a:p>
          <a:p>
            <a:r>
              <a:rPr lang="it-IT" dirty="0" smtClean="0">
                <a:solidFill>
                  <a:srgbClr val="3366FF"/>
                </a:solidFill>
              </a:rPr>
              <a:t>Incontro con la famiglia</a:t>
            </a:r>
          </a:p>
          <a:p>
            <a:r>
              <a:rPr lang="it-IT" dirty="0" smtClean="0">
                <a:solidFill>
                  <a:srgbClr val="3366FF"/>
                </a:solidFill>
              </a:rPr>
              <a:t>Invio allo sportello psicologico</a:t>
            </a:r>
          </a:p>
          <a:p>
            <a:r>
              <a:rPr lang="it-IT" dirty="0" smtClean="0">
                <a:solidFill>
                  <a:srgbClr val="3366FF"/>
                </a:solidFill>
              </a:rPr>
              <a:t>Invio allo sportello pedagogico</a:t>
            </a:r>
          </a:p>
          <a:p>
            <a:r>
              <a:rPr lang="it-IT" dirty="0" smtClean="0">
                <a:solidFill>
                  <a:srgbClr val="3366FF"/>
                </a:solidFill>
              </a:rPr>
              <a:t>Richiesta di valutazione funzionale dell’UMEE</a:t>
            </a:r>
          </a:p>
          <a:p>
            <a:r>
              <a:rPr lang="it-IT" dirty="0" smtClean="0">
                <a:solidFill>
                  <a:srgbClr val="3366FF"/>
                </a:solidFill>
              </a:rPr>
              <a:t>Richiesta intervento educativo comunale a casa</a:t>
            </a:r>
          </a:p>
          <a:p>
            <a:r>
              <a:rPr lang="it-IT" dirty="0" smtClean="0">
                <a:solidFill>
                  <a:srgbClr val="3366FF"/>
                </a:solidFill>
              </a:rPr>
              <a:t>Richiesta se l’alunno è straniero del sostegno linguistico comunale</a:t>
            </a:r>
          </a:p>
          <a:p>
            <a:r>
              <a:rPr lang="it-IT" dirty="0" smtClean="0">
                <a:solidFill>
                  <a:srgbClr val="3366FF"/>
                </a:solidFill>
              </a:rPr>
              <a:t>Progetti di inclusione scolastica ( PON, potenziamento didattico, progetti per classi parallele, attività sportive pomeridiane..)</a:t>
            </a:r>
            <a:endParaRPr lang="it-IT" dirty="0">
              <a:solidFill>
                <a:srgbClr val="3366FF"/>
              </a:solidFill>
            </a:endParaRPr>
          </a:p>
        </p:txBody>
      </p:sp>
    </p:spTree>
    <p:extLst>
      <p:ext uri="{BB962C8B-B14F-4D97-AF65-F5344CB8AC3E}">
        <p14:creationId xmlns:p14="http://schemas.microsoft.com/office/powerpoint/2010/main" val="297695290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510210"/>
            <a:ext cx="8229600" cy="5615953"/>
          </a:xfrm>
        </p:spPr>
        <p:txBody>
          <a:bodyPr/>
          <a:lstStyle/>
          <a:p>
            <a:pPr marL="0" indent="0">
              <a:buNone/>
            </a:pPr>
            <a:endParaRPr lang="it-IT" dirty="0" smtClean="0"/>
          </a:p>
          <a:p>
            <a:pPr marL="0" indent="0">
              <a:buNone/>
            </a:pPr>
            <a:endParaRPr lang="it-IT" dirty="0"/>
          </a:p>
          <a:p>
            <a:pPr marL="0" indent="0">
              <a:buNone/>
            </a:pPr>
            <a:r>
              <a:rPr lang="it-IT" dirty="0" smtClean="0"/>
              <a:t>        </a:t>
            </a:r>
            <a:r>
              <a:rPr lang="it-IT" b="1" dirty="0" smtClean="0">
                <a:solidFill>
                  <a:srgbClr val="FF0000"/>
                </a:solidFill>
              </a:rPr>
              <a:t>  Esempi di PDP</a:t>
            </a:r>
          </a:p>
          <a:p>
            <a:pPr marL="0" indent="0">
              <a:buNone/>
            </a:pPr>
            <a:endParaRPr lang="it-IT" b="1" dirty="0">
              <a:solidFill>
                <a:srgbClr val="FF0000"/>
              </a:solidFill>
            </a:endParaRPr>
          </a:p>
        </p:txBody>
      </p:sp>
    </p:spTree>
    <p:extLst>
      <p:ext uri="{BB962C8B-B14F-4D97-AF65-F5344CB8AC3E}">
        <p14:creationId xmlns:p14="http://schemas.microsoft.com/office/powerpoint/2010/main" val="231619675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344130"/>
          </a:xfrm>
        </p:spPr>
        <p:txBody>
          <a:bodyPr>
            <a:normAutofit fontScale="90000"/>
          </a:bodyPr>
          <a:lstStyle/>
          <a:p>
            <a:r>
              <a:rPr lang="it-IT" sz="2000" b="1" dirty="0" smtClean="0">
                <a:solidFill>
                  <a:srgbClr val="000000"/>
                </a:solidFill>
              </a:rPr>
              <a:t>INDICE</a:t>
            </a:r>
            <a:endParaRPr lang="it-IT" sz="2000" b="1" dirty="0">
              <a:solidFill>
                <a:srgbClr val="000000"/>
              </a:solidFill>
            </a:endParaRPr>
          </a:p>
        </p:txBody>
      </p:sp>
      <p:sp>
        <p:nvSpPr>
          <p:cNvPr id="3" name="Segnaposto contenuto 2"/>
          <p:cNvSpPr>
            <a:spLocks noGrp="1"/>
          </p:cNvSpPr>
          <p:nvPr>
            <p:ph idx="1"/>
          </p:nvPr>
        </p:nvSpPr>
        <p:spPr>
          <a:xfrm>
            <a:off x="457200" y="618768"/>
            <a:ext cx="8229600" cy="5507396"/>
          </a:xfrm>
        </p:spPr>
        <p:txBody>
          <a:bodyPr>
            <a:noAutofit/>
          </a:bodyPr>
          <a:lstStyle/>
          <a:p>
            <a:pPr marL="0" indent="0">
              <a:buNone/>
            </a:pPr>
            <a:r>
              <a:rPr lang="it-IT" sz="1200" dirty="0"/>
              <a:t>Hermes 2016. Glossario pedagogico professionale </a:t>
            </a:r>
            <a:r>
              <a:rPr lang="it-IT" sz="1200" dirty="0" err="1"/>
              <a:t>P.Crispiani</a:t>
            </a:r>
            <a:r>
              <a:rPr lang="it-IT" sz="1200" dirty="0" smtClean="0"/>
              <a:t>)</a:t>
            </a:r>
          </a:p>
          <a:p>
            <a:pPr marL="0" indent="0">
              <a:buNone/>
            </a:pPr>
            <a:endParaRPr lang="it-IT" sz="1200" dirty="0" smtClean="0"/>
          </a:p>
          <a:p>
            <a:pPr marL="0" indent="0">
              <a:buNone/>
            </a:pPr>
            <a:r>
              <a:rPr lang="it-IT" sz="1200" dirty="0" err="1" smtClean="0"/>
              <a:t>Boltanski</a:t>
            </a:r>
            <a:r>
              <a:rPr lang="it-IT" sz="1200" dirty="0" smtClean="0"/>
              <a:t> </a:t>
            </a:r>
            <a:r>
              <a:rPr lang="it-IT" sz="1200" dirty="0"/>
              <a:t>E., </a:t>
            </a:r>
            <a:r>
              <a:rPr lang="it-IT" sz="1200" i="1" dirty="0"/>
              <a:t>Dislessia e </a:t>
            </a:r>
            <a:r>
              <a:rPr lang="it-IT" sz="1200" i="1" dirty="0" err="1"/>
              <a:t>dislateralita</a:t>
            </a:r>
            <a:r>
              <a:rPr lang="it-IT" sz="1200" i="1" dirty="0"/>
              <a:t>̀</a:t>
            </a:r>
            <a:r>
              <a:rPr lang="it-IT" sz="1200" dirty="0"/>
              <a:t>, </a:t>
            </a:r>
            <a:r>
              <a:rPr lang="it-IT" sz="1200" dirty="0" err="1"/>
              <a:t>Marrapese</a:t>
            </a:r>
            <a:r>
              <a:rPr lang="it-IT" sz="1200" dirty="0"/>
              <a:t>, Roma 1984.</a:t>
            </a:r>
            <a:br>
              <a:rPr lang="it-IT" sz="1200" dirty="0"/>
            </a:br>
            <a:endParaRPr lang="it-IT" sz="1200" dirty="0" smtClean="0"/>
          </a:p>
          <a:p>
            <a:pPr marL="0" indent="0">
              <a:buNone/>
            </a:pPr>
            <a:r>
              <a:rPr lang="it-IT" sz="1200" dirty="0" err="1" smtClean="0"/>
              <a:t>Bonistalli</a:t>
            </a:r>
            <a:r>
              <a:rPr lang="it-IT" sz="1200" dirty="0" smtClean="0"/>
              <a:t> </a:t>
            </a:r>
            <a:r>
              <a:rPr lang="it-IT" sz="1200" dirty="0"/>
              <a:t>E., </a:t>
            </a:r>
            <a:r>
              <a:rPr lang="it-IT" sz="1200" i="1" dirty="0"/>
              <a:t>Prevenzione e trattamento della dislessia, </a:t>
            </a:r>
            <a:r>
              <a:rPr lang="it-IT" sz="1200" dirty="0"/>
              <a:t>La Nuova Italia, Firenze 1973. </a:t>
            </a:r>
            <a:r>
              <a:rPr lang="it-IT" sz="1200" dirty="0" err="1"/>
              <a:t>Cacciaguerra</a:t>
            </a:r>
            <a:r>
              <a:rPr lang="it-IT" sz="1200" dirty="0"/>
              <a:t> </a:t>
            </a:r>
            <a:r>
              <a:rPr lang="it-IT" sz="1200" dirty="0" err="1"/>
              <a:t>F</a:t>
            </a:r>
            <a:r>
              <a:rPr lang="it-IT" sz="1200" dirty="0"/>
              <a:t>., </a:t>
            </a:r>
            <a:endParaRPr lang="it-IT" sz="1200" dirty="0" smtClean="0"/>
          </a:p>
          <a:p>
            <a:pPr marL="0" indent="0">
              <a:buNone/>
            </a:pPr>
            <a:endParaRPr lang="it-IT" sz="1200" dirty="0" smtClean="0"/>
          </a:p>
          <a:p>
            <a:pPr marL="0" indent="0">
              <a:buNone/>
            </a:pPr>
            <a:r>
              <a:rPr lang="it-IT" sz="1200" dirty="0" err="1" smtClean="0"/>
              <a:t>Caforio</a:t>
            </a:r>
            <a:r>
              <a:rPr lang="it-IT" sz="1200" dirty="0" smtClean="0"/>
              <a:t> </a:t>
            </a:r>
            <a:r>
              <a:rPr lang="it-IT" sz="1200" dirty="0"/>
              <a:t>G.</a:t>
            </a:r>
            <a:r>
              <a:rPr lang="it-IT" sz="1200" i="1" dirty="0"/>
              <a:t>, Lotta alla Dislessia e ai Disturbi Specifici di Apprendimento: conoscere per </a:t>
            </a:r>
            <a:endParaRPr lang="it-IT" sz="1200" dirty="0"/>
          </a:p>
          <a:p>
            <a:pPr marL="0" indent="0">
              <a:buNone/>
            </a:pPr>
            <a:r>
              <a:rPr lang="it-IT" sz="1200" i="1" dirty="0"/>
              <a:t>intervenire</a:t>
            </a:r>
            <a:r>
              <a:rPr lang="it-IT" sz="1200" dirty="0"/>
              <a:t>, Lions Club Manduria, Manduria 2010.</a:t>
            </a:r>
            <a:br>
              <a:rPr lang="it-IT" sz="1200" dirty="0"/>
            </a:br>
            <a:endParaRPr lang="it-IT" sz="1200" dirty="0" smtClean="0"/>
          </a:p>
          <a:p>
            <a:pPr marL="0" indent="0">
              <a:buNone/>
            </a:pPr>
            <a:r>
              <a:rPr lang="it-IT" sz="1200" dirty="0" err="1" smtClean="0"/>
              <a:t>Caforio</a:t>
            </a:r>
            <a:r>
              <a:rPr lang="it-IT" sz="1200" dirty="0" smtClean="0"/>
              <a:t> </a:t>
            </a:r>
            <a:r>
              <a:rPr lang="it-IT" sz="1200" dirty="0"/>
              <a:t>G., </a:t>
            </a:r>
            <a:r>
              <a:rPr lang="it-IT" sz="1200" i="1" dirty="0"/>
              <a:t>I disturbi di apprendimento e i Bisogni Educativi Speciali</a:t>
            </a:r>
            <a:r>
              <a:rPr lang="it-IT" sz="1200" dirty="0"/>
              <a:t>, Lions Club, Di- </a:t>
            </a:r>
          </a:p>
          <a:p>
            <a:pPr marL="0" indent="0">
              <a:buNone/>
            </a:pPr>
            <a:r>
              <a:rPr lang="it-IT" sz="1200" dirty="0"/>
              <a:t>stretto 108 Ab, Altamura 2015.</a:t>
            </a:r>
            <a:br>
              <a:rPr lang="it-IT" sz="1200" dirty="0"/>
            </a:br>
            <a:endParaRPr lang="it-IT" sz="1200" dirty="0" smtClean="0"/>
          </a:p>
          <a:p>
            <a:pPr marL="0" indent="0">
              <a:buNone/>
            </a:pPr>
            <a:r>
              <a:rPr lang="it-IT" sz="1200" dirty="0" err="1" smtClean="0"/>
              <a:t>Chiarenza</a:t>
            </a:r>
            <a:r>
              <a:rPr lang="it-IT" sz="1200" dirty="0" smtClean="0"/>
              <a:t> </a:t>
            </a:r>
            <a:r>
              <a:rPr lang="it-IT" sz="1200" dirty="0"/>
              <a:t>G.A., </a:t>
            </a:r>
            <a:r>
              <a:rPr lang="it-IT" sz="1200" dirty="0" err="1"/>
              <a:t>Njiokiktjien</a:t>
            </a:r>
            <a:r>
              <a:rPr lang="it-IT" sz="1200" dirty="0"/>
              <a:t> C., </a:t>
            </a:r>
            <a:r>
              <a:rPr lang="it-IT" sz="1200" i="1" dirty="0"/>
              <a:t>Le </a:t>
            </a:r>
            <a:r>
              <a:rPr lang="it-IT" sz="1200" i="1" dirty="0" err="1"/>
              <a:t>disprassie</a:t>
            </a:r>
            <a:r>
              <a:rPr lang="it-IT" sz="1200" i="1" dirty="0"/>
              <a:t> dello sviluppo e i disturbi motori associati</a:t>
            </a:r>
            <a:r>
              <a:rPr lang="it-IT" sz="1200" dirty="0"/>
              <a:t>, </a:t>
            </a:r>
          </a:p>
          <a:p>
            <a:pPr marL="0" indent="0">
              <a:buNone/>
            </a:pPr>
            <a:r>
              <a:rPr lang="it-IT" sz="1200" dirty="0" err="1"/>
              <a:t>Suyi</a:t>
            </a:r>
            <a:r>
              <a:rPr lang="it-IT" sz="1200" dirty="0"/>
              <a:t>, Amsterdam 2008.</a:t>
            </a:r>
            <a:br>
              <a:rPr lang="it-IT" sz="1200" dirty="0"/>
            </a:br>
            <a:r>
              <a:rPr lang="it-IT" sz="1200" dirty="0" err="1" smtClean="0"/>
              <a:t>Crispiani</a:t>
            </a:r>
            <a:r>
              <a:rPr lang="it-IT" sz="1200" dirty="0" smtClean="0"/>
              <a:t> </a:t>
            </a:r>
            <a:r>
              <a:rPr lang="it-IT" sz="1200" dirty="0"/>
              <a:t>P., “Promuovere la lettura</a:t>
            </a:r>
            <a:r>
              <a:rPr lang="it-IT" sz="1200" i="1" dirty="0"/>
              <a:t>”</a:t>
            </a:r>
            <a:r>
              <a:rPr lang="it-IT" sz="1200" dirty="0"/>
              <a:t>, in </a:t>
            </a:r>
            <a:r>
              <a:rPr lang="it-IT" sz="1200" i="1" dirty="0" err="1"/>
              <a:t>Primascuola</a:t>
            </a:r>
            <a:r>
              <a:rPr lang="it-IT" sz="1200" i="1" dirty="0"/>
              <a:t>, </a:t>
            </a:r>
            <a:r>
              <a:rPr lang="it-IT" sz="1200" dirty="0"/>
              <a:t>n. 1, 1995.</a:t>
            </a:r>
            <a:br>
              <a:rPr lang="it-IT" sz="1200" dirty="0"/>
            </a:br>
            <a:endParaRPr lang="it-IT" sz="1200" dirty="0" smtClean="0"/>
          </a:p>
          <a:p>
            <a:pPr marL="0" indent="0">
              <a:buNone/>
            </a:pPr>
            <a:r>
              <a:rPr lang="it-IT" sz="1200" dirty="0" err="1" smtClean="0"/>
              <a:t>Crispiani</a:t>
            </a:r>
            <a:r>
              <a:rPr lang="it-IT" sz="1200" dirty="0" smtClean="0"/>
              <a:t> </a:t>
            </a:r>
            <a:r>
              <a:rPr lang="it-IT" sz="1200" dirty="0"/>
              <a:t>P.</a:t>
            </a:r>
            <a:r>
              <a:rPr lang="it-IT" sz="1200" i="1" dirty="0"/>
              <a:t>, </a:t>
            </a:r>
            <a:r>
              <a:rPr lang="it-IT" sz="1200" dirty="0"/>
              <a:t>“Il bambino disgrafico”, in </a:t>
            </a:r>
            <a:r>
              <a:rPr lang="it-IT" sz="1200" i="1" dirty="0" err="1"/>
              <a:t>Primascuola</a:t>
            </a:r>
            <a:r>
              <a:rPr lang="it-IT" sz="1200" dirty="0"/>
              <a:t>, n. 3, 1996.</a:t>
            </a:r>
            <a:br>
              <a:rPr lang="it-IT" sz="1200" dirty="0"/>
            </a:br>
            <a:endParaRPr lang="it-IT" sz="1200" dirty="0" smtClean="0"/>
          </a:p>
          <a:p>
            <a:pPr marL="0" indent="0">
              <a:buNone/>
            </a:pPr>
            <a:r>
              <a:rPr lang="it-IT" sz="1200" dirty="0" err="1" smtClean="0"/>
              <a:t>Crispiani</a:t>
            </a:r>
            <a:r>
              <a:rPr lang="it-IT" sz="1200" dirty="0" smtClean="0"/>
              <a:t> </a:t>
            </a:r>
            <a:r>
              <a:rPr lang="it-IT" sz="1200" dirty="0"/>
              <a:t>P., “Il bambino dislessico I”, in </a:t>
            </a:r>
            <a:r>
              <a:rPr lang="it-IT" sz="1200" i="1" dirty="0" err="1"/>
              <a:t>Primascuola</a:t>
            </a:r>
            <a:r>
              <a:rPr lang="it-IT" sz="1200" dirty="0"/>
              <a:t>, n. 4, 1996.</a:t>
            </a:r>
            <a:br>
              <a:rPr lang="it-IT" sz="1200" dirty="0"/>
            </a:br>
            <a:endParaRPr lang="it-IT" sz="1200" dirty="0" smtClean="0"/>
          </a:p>
          <a:p>
            <a:pPr marL="0" indent="0">
              <a:buNone/>
            </a:pPr>
            <a:r>
              <a:rPr lang="it-IT" sz="1200" dirty="0" err="1" smtClean="0"/>
              <a:t>Crispiani</a:t>
            </a:r>
            <a:r>
              <a:rPr lang="it-IT" sz="1200" dirty="0" smtClean="0"/>
              <a:t> </a:t>
            </a:r>
            <a:r>
              <a:rPr lang="it-IT" sz="1200" dirty="0"/>
              <a:t>P., </a:t>
            </a:r>
            <a:r>
              <a:rPr lang="it-IT" sz="1200" i="1" dirty="0" err="1"/>
              <a:t>Itard</a:t>
            </a:r>
            <a:r>
              <a:rPr lang="it-IT" sz="1200" i="1" dirty="0"/>
              <a:t> e la pedagogia clinica</a:t>
            </a:r>
            <a:r>
              <a:rPr lang="it-IT" sz="1200" dirty="0"/>
              <a:t>, </a:t>
            </a:r>
            <a:r>
              <a:rPr lang="it-IT" sz="1200" dirty="0" err="1"/>
              <a:t>Tecnodid</a:t>
            </a:r>
            <a:r>
              <a:rPr lang="it-IT" sz="1200" dirty="0"/>
              <a:t>, Napoli 1999.</a:t>
            </a:r>
            <a:br>
              <a:rPr lang="it-IT" sz="1200" dirty="0"/>
            </a:br>
            <a:endParaRPr lang="it-IT" sz="1200" dirty="0" smtClean="0"/>
          </a:p>
          <a:p>
            <a:pPr marL="0" indent="0">
              <a:buNone/>
            </a:pPr>
            <a:r>
              <a:rPr lang="it-IT" sz="1200" dirty="0" err="1" smtClean="0"/>
              <a:t>Crispiani</a:t>
            </a:r>
            <a:r>
              <a:rPr lang="it-IT" sz="1200" dirty="0" smtClean="0"/>
              <a:t> </a:t>
            </a:r>
            <a:r>
              <a:rPr lang="it-IT" sz="1200" dirty="0"/>
              <a:t>P.</a:t>
            </a:r>
            <a:r>
              <a:rPr lang="it-IT" sz="1200" i="1" dirty="0"/>
              <a:t>, Pedagogia clinica</a:t>
            </a:r>
            <a:r>
              <a:rPr lang="it-IT" sz="1200" dirty="0"/>
              <a:t>, Edizioni Junior, Azzano S. Paolo 2001.</a:t>
            </a:r>
            <a:br>
              <a:rPr lang="it-IT" sz="1200" dirty="0"/>
            </a:br>
            <a:endParaRPr lang="it-IT" sz="1200" dirty="0" smtClean="0"/>
          </a:p>
          <a:p>
            <a:pPr marL="0" indent="0">
              <a:buNone/>
            </a:pPr>
            <a:r>
              <a:rPr lang="it-IT" sz="1200" dirty="0" err="1" smtClean="0"/>
              <a:t>Crispiani</a:t>
            </a:r>
            <a:r>
              <a:rPr lang="it-IT" sz="1200" dirty="0" smtClean="0"/>
              <a:t> </a:t>
            </a:r>
            <a:r>
              <a:rPr lang="it-IT" sz="1200" dirty="0"/>
              <a:t>P., </a:t>
            </a:r>
            <a:r>
              <a:rPr lang="it-IT" sz="1200" i="1" dirty="0"/>
              <a:t>Lavorare con l’autismo</a:t>
            </a:r>
            <a:r>
              <a:rPr lang="it-IT" sz="1200" dirty="0"/>
              <a:t>, Edizioni Junior, Azzano S. Paolo 2003.</a:t>
            </a:r>
            <a:br>
              <a:rPr lang="it-IT" sz="1200" dirty="0"/>
            </a:br>
            <a:endParaRPr lang="it-IT" sz="1200" dirty="0" smtClean="0"/>
          </a:p>
          <a:p>
            <a:pPr marL="0" indent="0">
              <a:buNone/>
            </a:pPr>
            <a:r>
              <a:rPr lang="it-IT" sz="1200" dirty="0" err="1" smtClean="0"/>
              <a:t>Crispiani</a:t>
            </a:r>
            <a:r>
              <a:rPr lang="it-IT" sz="1200" dirty="0" smtClean="0"/>
              <a:t> </a:t>
            </a:r>
            <a:r>
              <a:rPr lang="it-IT" sz="1200" dirty="0"/>
              <a:t>P., “Cognizione e processi cognitivi”, in </a:t>
            </a:r>
            <a:r>
              <a:rPr lang="it-IT" sz="1200" i="1" dirty="0"/>
              <a:t>Innovazione e scuola</a:t>
            </a:r>
            <a:r>
              <a:rPr lang="it-IT" sz="1200" dirty="0"/>
              <a:t>, 2, 2004. </a:t>
            </a:r>
            <a:r>
              <a:rPr lang="it-IT" sz="1200" dirty="0" err="1"/>
              <a:t>Crispiani</a:t>
            </a:r>
            <a:r>
              <a:rPr lang="it-IT" sz="1200" dirty="0"/>
              <a:t> P., </a:t>
            </a:r>
            <a:r>
              <a:rPr lang="it-IT" sz="1200" dirty="0" err="1"/>
              <a:t>Capparucci</a:t>
            </a:r>
            <a:r>
              <a:rPr lang="it-IT" sz="1200" dirty="0"/>
              <a:t> M.L., </a:t>
            </a:r>
            <a:r>
              <a:rPr lang="it-IT" sz="1200" dirty="0" err="1"/>
              <a:t>Giaconi</a:t>
            </a:r>
            <a:r>
              <a:rPr lang="it-IT" sz="1200" dirty="0"/>
              <a:t> C., </a:t>
            </a:r>
            <a:r>
              <a:rPr lang="it-IT" sz="1200" i="1" dirty="0"/>
              <a:t>Lavorare con il disturbo di attenzione e </a:t>
            </a:r>
            <a:r>
              <a:rPr lang="it-IT" sz="1200" i="1" dirty="0" err="1"/>
              <a:t>iperat</a:t>
            </a:r>
            <a:r>
              <a:rPr lang="it-IT" sz="1200" i="1" dirty="0"/>
              <a:t>- </a:t>
            </a:r>
            <a:endParaRPr lang="it-IT" sz="1200" dirty="0"/>
          </a:p>
          <a:p>
            <a:pPr marL="0" indent="0">
              <a:buNone/>
            </a:pPr>
            <a:r>
              <a:rPr lang="it-IT" sz="1200" i="1" dirty="0" err="1"/>
              <a:t>tivita</a:t>
            </a:r>
            <a:r>
              <a:rPr lang="it-IT" sz="1200" i="1" dirty="0"/>
              <a:t>̀</a:t>
            </a:r>
            <a:r>
              <a:rPr lang="it-IT" sz="1200" dirty="0"/>
              <a:t>, Edizioni Junior, Azzano S. Paolo 2005. </a:t>
            </a:r>
          </a:p>
          <a:p>
            <a:pPr marL="0" indent="0">
              <a:buNone/>
            </a:pPr>
            <a:r>
              <a:rPr lang="it-IT" sz="1200" dirty="0" smtClean="0"/>
              <a:t> </a:t>
            </a:r>
            <a:endParaRPr lang="it-IT" sz="1200" dirty="0"/>
          </a:p>
          <a:p>
            <a:pPr marL="0" indent="0">
              <a:buNone/>
            </a:pPr>
            <a:endParaRPr lang="it-IT" sz="1200" dirty="0">
              <a:solidFill>
                <a:srgbClr val="000000"/>
              </a:solidFill>
            </a:endParaRPr>
          </a:p>
          <a:p>
            <a:pPr marL="0" indent="0">
              <a:buNone/>
            </a:pPr>
            <a:endParaRPr lang="it-IT" sz="1200" dirty="0"/>
          </a:p>
        </p:txBody>
      </p:sp>
    </p:spTree>
    <p:extLst>
      <p:ext uri="{BB962C8B-B14F-4D97-AF65-F5344CB8AC3E}">
        <p14:creationId xmlns:p14="http://schemas.microsoft.com/office/powerpoint/2010/main" val="7205028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542778"/>
            <a:ext cx="8229600" cy="5583385"/>
          </a:xfrm>
        </p:spPr>
        <p:txBody>
          <a:bodyPr>
            <a:normAutofit fontScale="40000" lnSpcReduction="20000"/>
          </a:bodyPr>
          <a:lstStyle/>
          <a:p>
            <a:pPr marL="0" indent="0">
              <a:buNone/>
            </a:pPr>
            <a:r>
              <a:rPr lang="it-IT" sz="4800" dirty="0" err="1"/>
              <a:t>Crispiani</a:t>
            </a:r>
            <a:r>
              <a:rPr lang="it-IT" sz="4800" dirty="0"/>
              <a:t> P., “Autismo: </a:t>
            </a:r>
            <a:r>
              <a:rPr lang="it-IT" sz="4800" dirty="0" err="1"/>
              <a:t>qualita</a:t>
            </a:r>
            <a:r>
              <a:rPr lang="it-IT" sz="4800" dirty="0"/>
              <a:t>̀ o </a:t>
            </a:r>
            <a:r>
              <a:rPr lang="it-IT" sz="4800" dirty="0" err="1"/>
              <a:t>quantita</a:t>
            </a:r>
            <a:r>
              <a:rPr lang="it-IT" sz="4800" dirty="0"/>
              <a:t>̀, deficit o disordine? Il radar starato!”, in </a:t>
            </a:r>
            <a:r>
              <a:rPr lang="it-IT" sz="4800" i="1" dirty="0" err="1"/>
              <a:t>Bollet</a:t>
            </a:r>
            <a:r>
              <a:rPr lang="it-IT" sz="4800" i="1" dirty="0"/>
              <a:t>- tino ANGSA</a:t>
            </a:r>
            <a:r>
              <a:rPr lang="it-IT" sz="4800" dirty="0"/>
              <a:t>, n. 1-2, 2005. </a:t>
            </a:r>
          </a:p>
          <a:p>
            <a:pPr marL="0" indent="0">
              <a:buNone/>
            </a:pPr>
            <a:r>
              <a:rPr lang="it-IT" sz="4800" dirty="0"/>
              <a:t/>
            </a:r>
            <a:br>
              <a:rPr lang="it-IT" sz="4800" dirty="0"/>
            </a:br>
            <a:r>
              <a:rPr lang="it-IT" sz="4800" dirty="0" err="1"/>
              <a:t>Crispiani</a:t>
            </a:r>
            <a:r>
              <a:rPr lang="it-IT" sz="4800" dirty="0"/>
              <a:t> P., </a:t>
            </a:r>
            <a:r>
              <a:rPr lang="it-IT" sz="4800" dirty="0" err="1"/>
              <a:t>Giaconi</a:t>
            </a:r>
            <a:r>
              <a:rPr lang="it-IT" sz="4800" dirty="0"/>
              <a:t> C., </a:t>
            </a:r>
            <a:r>
              <a:rPr lang="it-IT" sz="4800" i="1" dirty="0"/>
              <a:t>La sindrome di Jack, </a:t>
            </a:r>
            <a:r>
              <a:rPr lang="it-IT" sz="4800" dirty="0"/>
              <a:t>Edizioni Junior, Azzano S. Paolo 2008. </a:t>
            </a:r>
            <a:r>
              <a:rPr lang="it-IT" sz="4800" dirty="0" err="1"/>
              <a:t>Crispiani</a:t>
            </a:r>
            <a:r>
              <a:rPr lang="it-IT" sz="4800" dirty="0"/>
              <a:t> P., </a:t>
            </a:r>
            <a:endParaRPr lang="it-IT" sz="4800" dirty="0" smtClean="0"/>
          </a:p>
          <a:p>
            <a:pPr marL="0" indent="0">
              <a:buNone/>
            </a:pPr>
            <a:endParaRPr lang="it-IT" sz="4800" dirty="0"/>
          </a:p>
          <a:p>
            <a:pPr marL="0" indent="0">
              <a:buNone/>
            </a:pPr>
            <a:r>
              <a:rPr lang="it-IT" sz="4800" dirty="0" err="1" smtClean="0"/>
              <a:t>Crispiani</a:t>
            </a:r>
            <a:r>
              <a:rPr lang="it-IT" sz="4800" dirty="0" smtClean="0"/>
              <a:t> </a:t>
            </a:r>
            <a:r>
              <a:rPr lang="it-IT" sz="4800" dirty="0"/>
              <a:t>P., “Dislessia e </a:t>
            </a:r>
            <a:r>
              <a:rPr lang="it-IT" sz="4800" dirty="0" err="1"/>
              <a:t>motricita</a:t>
            </a:r>
            <a:r>
              <a:rPr lang="it-IT" sz="4800" dirty="0"/>
              <a:t>̀: materiali educativi”, in </a:t>
            </a:r>
            <a:r>
              <a:rPr lang="it-IT" sz="4800" i="1" dirty="0"/>
              <a:t>Nuovo Gulliver</a:t>
            </a:r>
            <a:r>
              <a:rPr lang="it-IT" sz="4800" dirty="0"/>
              <a:t>, n. 99, 2008. </a:t>
            </a:r>
            <a:r>
              <a:rPr lang="it-IT" sz="4800" dirty="0" err="1"/>
              <a:t>Crispiani</a:t>
            </a:r>
            <a:r>
              <a:rPr lang="it-IT" sz="4800" dirty="0"/>
              <a:t> P., “Disfasia e dislessia”, in </a:t>
            </a:r>
            <a:r>
              <a:rPr lang="it-IT" sz="4800" i="1" dirty="0"/>
              <a:t>Nuovo Gulliver</a:t>
            </a:r>
            <a:r>
              <a:rPr lang="it-IT" sz="4800" dirty="0"/>
              <a:t>, n. 100, 2008.</a:t>
            </a:r>
            <a:br>
              <a:rPr lang="it-IT" sz="4800" dirty="0"/>
            </a:br>
            <a:endParaRPr lang="it-IT" sz="4800" dirty="0" smtClean="0"/>
          </a:p>
          <a:p>
            <a:pPr marL="0" indent="0">
              <a:buNone/>
            </a:pPr>
            <a:r>
              <a:rPr lang="it-IT" sz="4800" dirty="0" err="1" smtClean="0"/>
              <a:t>Crispiani</a:t>
            </a:r>
            <a:r>
              <a:rPr lang="it-IT" sz="4800" dirty="0" smtClean="0"/>
              <a:t> </a:t>
            </a:r>
            <a:r>
              <a:rPr lang="it-IT" sz="4800" dirty="0"/>
              <a:t>P., “</a:t>
            </a:r>
            <a:r>
              <a:rPr lang="it-IT" sz="4800" dirty="0" err="1"/>
              <a:t>Perche</a:t>
            </a:r>
            <a:r>
              <a:rPr lang="it-IT" sz="4800" dirty="0"/>
              <a:t>́ il dislessico è goffo e impacciato? Cosa fare?”, in </a:t>
            </a:r>
            <a:r>
              <a:rPr lang="it-IT" sz="4800" i="1" dirty="0"/>
              <a:t>Nuovo Gulliver</a:t>
            </a:r>
            <a:r>
              <a:rPr lang="it-IT" sz="4800" dirty="0"/>
              <a:t>, </a:t>
            </a:r>
          </a:p>
          <a:p>
            <a:pPr marL="0" indent="0">
              <a:buNone/>
            </a:pPr>
            <a:r>
              <a:rPr lang="it-IT" sz="4800" dirty="0"/>
              <a:t>n. 101, 2008.</a:t>
            </a:r>
            <a:br>
              <a:rPr lang="it-IT" sz="4800" dirty="0"/>
            </a:br>
            <a:endParaRPr lang="it-IT" sz="4800" dirty="0" smtClean="0"/>
          </a:p>
          <a:p>
            <a:pPr marL="0" indent="0">
              <a:buNone/>
            </a:pPr>
            <a:r>
              <a:rPr lang="it-IT" sz="4800" dirty="0" err="1" smtClean="0"/>
              <a:t>Crispiani</a:t>
            </a:r>
            <a:r>
              <a:rPr lang="it-IT" sz="4800" dirty="0" smtClean="0"/>
              <a:t> </a:t>
            </a:r>
            <a:r>
              <a:rPr lang="it-IT" sz="4800" dirty="0"/>
              <a:t>P., Curare la dislessia-disgrafia”, in </a:t>
            </a:r>
            <a:r>
              <a:rPr lang="it-IT" sz="4800" i="1" dirty="0"/>
              <a:t>Nuovo Gulliver</a:t>
            </a:r>
            <a:r>
              <a:rPr lang="it-IT" sz="4800" dirty="0"/>
              <a:t>, n. 102, 2008.</a:t>
            </a:r>
            <a:br>
              <a:rPr lang="it-IT" sz="4800" dirty="0"/>
            </a:br>
            <a:endParaRPr lang="it-IT" sz="4800" dirty="0" smtClean="0"/>
          </a:p>
          <a:p>
            <a:pPr marL="0" indent="0">
              <a:buNone/>
            </a:pPr>
            <a:r>
              <a:rPr lang="it-IT" sz="4800" dirty="0" err="1" smtClean="0"/>
              <a:t>Crispiani</a:t>
            </a:r>
            <a:r>
              <a:rPr lang="it-IT" sz="4800" dirty="0" smtClean="0"/>
              <a:t> </a:t>
            </a:r>
            <a:r>
              <a:rPr lang="it-IT" sz="4800" dirty="0"/>
              <a:t>P., “Dislessia-disgrafia: riconoscimento, diagnosi e </a:t>
            </a:r>
            <a:r>
              <a:rPr lang="it-IT" sz="4800" dirty="0" err="1"/>
              <a:t>screenings</a:t>
            </a:r>
            <a:r>
              <a:rPr lang="it-IT" sz="4800" dirty="0"/>
              <a:t> a scuola”, in </a:t>
            </a:r>
            <a:r>
              <a:rPr lang="it-IT" sz="4800" i="1" dirty="0" err="1"/>
              <a:t>Nuo</a:t>
            </a:r>
            <a:r>
              <a:rPr lang="it-IT" sz="4800" i="1" dirty="0"/>
              <a:t>- </a:t>
            </a:r>
            <a:endParaRPr lang="it-IT" sz="4800" dirty="0"/>
          </a:p>
          <a:p>
            <a:pPr marL="0" indent="0">
              <a:buNone/>
            </a:pPr>
            <a:r>
              <a:rPr lang="it-IT" sz="4800" i="1" dirty="0"/>
              <a:t>vo Gulliver</a:t>
            </a:r>
            <a:r>
              <a:rPr lang="it-IT" sz="4800" dirty="0"/>
              <a:t>, n. 103, 2008.</a:t>
            </a:r>
            <a:br>
              <a:rPr lang="it-IT" sz="4800" dirty="0"/>
            </a:br>
            <a:endParaRPr lang="it-IT" sz="4800" dirty="0" smtClean="0"/>
          </a:p>
        </p:txBody>
      </p:sp>
    </p:spTree>
    <p:extLst>
      <p:ext uri="{BB962C8B-B14F-4D97-AF65-F5344CB8AC3E}">
        <p14:creationId xmlns:p14="http://schemas.microsoft.com/office/powerpoint/2010/main" val="109222998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542778"/>
            <a:ext cx="8229600" cy="5583385"/>
          </a:xfrm>
        </p:spPr>
        <p:txBody>
          <a:bodyPr>
            <a:normAutofit fontScale="32500" lnSpcReduction="20000"/>
          </a:bodyPr>
          <a:lstStyle/>
          <a:p>
            <a:pPr marL="0" indent="0">
              <a:buNone/>
            </a:pPr>
            <a:r>
              <a:rPr lang="it-IT" sz="4800" dirty="0" err="1" smtClean="0"/>
              <a:t>Crispiani</a:t>
            </a:r>
            <a:r>
              <a:rPr lang="it-IT" sz="4800" dirty="0" smtClean="0"/>
              <a:t> </a:t>
            </a:r>
            <a:r>
              <a:rPr lang="it-IT" sz="4800" dirty="0"/>
              <a:t>P., “I disturbi specifici di apprendimento: mettiamo ordine”, in </a:t>
            </a:r>
            <a:r>
              <a:rPr lang="it-IT" sz="4800" i="1" dirty="0"/>
              <a:t>Rivista dell’</a:t>
            </a:r>
            <a:r>
              <a:rPr lang="it-IT" sz="4800" i="1" dirty="0" err="1"/>
              <a:t>istru</a:t>
            </a:r>
            <a:r>
              <a:rPr lang="it-IT" sz="4800" i="1" dirty="0"/>
              <a:t>- </a:t>
            </a:r>
            <a:endParaRPr lang="it-IT" sz="4800" dirty="0"/>
          </a:p>
          <a:p>
            <a:pPr marL="0" indent="0">
              <a:buNone/>
            </a:pPr>
            <a:r>
              <a:rPr lang="it-IT" sz="4800" i="1" dirty="0"/>
              <a:t>zione</a:t>
            </a:r>
            <a:r>
              <a:rPr lang="it-IT" sz="4800" dirty="0"/>
              <a:t>, n. 6, 2009.</a:t>
            </a:r>
            <a:br>
              <a:rPr lang="it-IT" sz="4800" dirty="0"/>
            </a:br>
            <a:endParaRPr lang="it-IT" sz="4800" dirty="0" smtClean="0"/>
          </a:p>
          <a:p>
            <a:pPr marL="0" indent="0">
              <a:buNone/>
            </a:pPr>
            <a:r>
              <a:rPr lang="it-IT" sz="4800" dirty="0" err="1" smtClean="0"/>
              <a:t>Crispiani</a:t>
            </a:r>
            <a:r>
              <a:rPr lang="it-IT" sz="4800" dirty="0" smtClean="0"/>
              <a:t> </a:t>
            </a:r>
            <a:r>
              <a:rPr lang="it-IT" sz="4800" dirty="0"/>
              <a:t>P., “</a:t>
            </a:r>
            <a:r>
              <a:rPr lang="it-IT" sz="4800" dirty="0" err="1"/>
              <a:t>Discalculia</a:t>
            </a:r>
            <a:r>
              <a:rPr lang="it-IT" sz="4800" dirty="0"/>
              <a:t> e calcolatrice: sei truffe”, in </a:t>
            </a:r>
            <a:r>
              <a:rPr lang="it-IT" sz="4800" i="1" dirty="0"/>
              <a:t>Nuovo Gulliver</a:t>
            </a:r>
            <a:r>
              <a:rPr lang="it-IT" sz="4800" dirty="0"/>
              <a:t>, n. 119, 2010. </a:t>
            </a:r>
            <a:endParaRPr lang="it-IT" sz="4800" dirty="0" smtClean="0"/>
          </a:p>
          <a:p>
            <a:pPr marL="0" indent="0">
              <a:buNone/>
            </a:pPr>
            <a:endParaRPr lang="it-IT" sz="4800" dirty="0"/>
          </a:p>
          <a:p>
            <a:pPr marL="0" indent="0">
              <a:buNone/>
            </a:pPr>
            <a:r>
              <a:rPr lang="it-IT" sz="4800" dirty="0" err="1" smtClean="0"/>
              <a:t>Crispiani</a:t>
            </a:r>
            <a:r>
              <a:rPr lang="it-IT" sz="4800" dirty="0" smtClean="0"/>
              <a:t> </a:t>
            </a:r>
            <a:r>
              <a:rPr lang="it-IT" sz="4800" dirty="0"/>
              <a:t>P., </a:t>
            </a:r>
            <a:r>
              <a:rPr lang="it-IT" sz="4800" dirty="0" err="1"/>
              <a:t>Giaconi</a:t>
            </a:r>
            <a:r>
              <a:rPr lang="it-IT" sz="4800" dirty="0"/>
              <a:t> C., “Il lavoro educativo con il bambini con disturbi del linguaggio</a:t>
            </a:r>
            <a:r>
              <a:rPr lang="it-IT" sz="4800" i="1" dirty="0"/>
              <a:t>”</a:t>
            </a:r>
            <a:r>
              <a:rPr lang="it-IT" sz="4800" dirty="0"/>
              <a:t>, </a:t>
            </a:r>
          </a:p>
          <a:p>
            <a:pPr marL="0" indent="0">
              <a:buNone/>
            </a:pPr>
            <a:endParaRPr lang="it-IT" sz="4800" dirty="0" smtClean="0"/>
          </a:p>
          <a:p>
            <a:pPr marL="0" indent="0">
              <a:buNone/>
            </a:pPr>
            <a:r>
              <a:rPr lang="it-IT" sz="4800" dirty="0" err="1" smtClean="0"/>
              <a:t>Crispiani</a:t>
            </a:r>
            <a:r>
              <a:rPr lang="it-IT" sz="4800" dirty="0" smtClean="0"/>
              <a:t> </a:t>
            </a:r>
            <a:r>
              <a:rPr lang="it-IT" sz="4800" dirty="0"/>
              <a:t>P., “Musica e cultura musicale nei processi formativi umani”, in L. </a:t>
            </a:r>
            <a:r>
              <a:rPr lang="it-IT" sz="4800" dirty="0" err="1"/>
              <a:t>Bertazzoni</a:t>
            </a:r>
            <a:r>
              <a:rPr lang="it-IT" sz="4800" dirty="0"/>
              <a:t> </a:t>
            </a:r>
          </a:p>
          <a:p>
            <a:pPr marL="0" indent="0">
              <a:buNone/>
            </a:pPr>
            <a:r>
              <a:rPr lang="it-IT" sz="4800" dirty="0"/>
              <a:t>(a cura di), </a:t>
            </a:r>
            <a:r>
              <a:rPr lang="it-IT" sz="4800" i="1" dirty="0"/>
              <a:t>Tutti i mondi della musica. Percorsi del suono nel panorama dei </a:t>
            </a:r>
            <a:r>
              <a:rPr lang="it-IT" sz="4800" i="1" dirty="0" err="1"/>
              <a:t>saperi</a:t>
            </a:r>
            <a:r>
              <a:rPr lang="it-IT" sz="4800" dirty="0"/>
              <a:t>, </a:t>
            </a:r>
          </a:p>
          <a:p>
            <a:pPr marL="0" indent="0">
              <a:buNone/>
            </a:pPr>
            <a:r>
              <a:rPr lang="it-IT" sz="4800" dirty="0"/>
              <a:t>Simple, Macerata 2009.</a:t>
            </a:r>
            <a:br>
              <a:rPr lang="it-IT" sz="4800" dirty="0"/>
            </a:br>
            <a:r>
              <a:rPr lang="it-IT" sz="4800" dirty="0"/>
              <a:t/>
            </a:r>
            <a:br>
              <a:rPr lang="it-IT" sz="4800" dirty="0"/>
            </a:br>
            <a:r>
              <a:rPr lang="it-IT" sz="4800" dirty="0" err="1"/>
              <a:t>Crispiani</a:t>
            </a:r>
            <a:r>
              <a:rPr lang="it-IT" sz="4800" dirty="0"/>
              <a:t> P., </a:t>
            </a:r>
            <a:r>
              <a:rPr lang="it-IT" sz="4800" dirty="0" err="1"/>
              <a:t>Giaconi</a:t>
            </a:r>
            <a:r>
              <a:rPr lang="it-IT" sz="4800" dirty="0"/>
              <a:t> C., “Autismo e adattamento: l’organizzazione dello spazio e del </a:t>
            </a:r>
            <a:r>
              <a:rPr lang="it-IT" sz="4800" dirty="0" err="1"/>
              <a:t>tem</a:t>
            </a:r>
            <a:r>
              <a:rPr lang="it-IT" sz="4800" dirty="0"/>
              <a:t>- </a:t>
            </a:r>
          </a:p>
          <a:p>
            <a:pPr marL="0" indent="0">
              <a:buNone/>
            </a:pPr>
            <a:r>
              <a:rPr lang="it-IT" sz="4800" dirty="0" err="1"/>
              <a:t>po</a:t>
            </a:r>
            <a:r>
              <a:rPr lang="it-IT" sz="4800" dirty="0"/>
              <a:t>”, in </a:t>
            </a:r>
            <a:r>
              <a:rPr lang="it-IT" sz="4800" dirty="0" err="1"/>
              <a:t>Cottini</a:t>
            </a:r>
            <a:r>
              <a:rPr lang="it-IT" sz="4800" dirty="0"/>
              <a:t> L. (a cura di), </a:t>
            </a:r>
            <a:r>
              <a:rPr lang="it-IT" sz="4800" i="1" dirty="0"/>
              <a:t>La </a:t>
            </a:r>
            <a:r>
              <a:rPr lang="it-IT" sz="4800" i="1" dirty="0" err="1"/>
              <a:t>qualita</a:t>
            </a:r>
            <a:r>
              <a:rPr lang="it-IT" sz="4800" i="1" dirty="0"/>
              <a:t>̀ degli interventi nel ciclo di vita</a:t>
            </a:r>
            <a:r>
              <a:rPr lang="it-IT" sz="4800" dirty="0"/>
              <a:t>, </a:t>
            </a:r>
            <a:r>
              <a:rPr lang="it-IT" sz="4800" dirty="0" err="1"/>
              <a:t>F</a:t>
            </a:r>
            <a:r>
              <a:rPr lang="it-IT" sz="4800" dirty="0"/>
              <a:t>. Angeli, </a:t>
            </a:r>
          </a:p>
          <a:p>
            <a:pPr marL="0" indent="0">
              <a:buNone/>
            </a:pPr>
            <a:r>
              <a:rPr lang="it-IT" sz="4800" dirty="0"/>
              <a:t>Milano 2009.</a:t>
            </a:r>
            <a:br>
              <a:rPr lang="it-IT" sz="4800" dirty="0"/>
            </a:br>
            <a:endParaRPr lang="it-IT" sz="4800" dirty="0" smtClean="0"/>
          </a:p>
          <a:p>
            <a:pPr marL="0" indent="0">
              <a:buNone/>
            </a:pPr>
            <a:r>
              <a:rPr lang="it-IT" sz="4800" dirty="0" err="1" smtClean="0"/>
              <a:t>Crispiani</a:t>
            </a:r>
            <a:r>
              <a:rPr lang="it-IT" sz="4800" dirty="0" smtClean="0"/>
              <a:t> </a:t>
            </a:r>
            <a:r>
              <a:rPr lang="it-IT" sz="4800" dirty="0"/>
              <a:t>P., </a:t>
            </a:r>
            <a:r>
              <a:rPr lang="it-IT" sz="4800" dirty="0" err="1"/>
              <a:t>Dellabiancia</a:t>
            </a:r>
            <a:r>
              <a:rPr lang="it-IT" sz="4800" dirty="0"/>
              <a:t> M. P., “Approccio neuromotorio ai Disturbi specifici di </a:t>
            </a:r>
            <a:r>
              <a:rPr lang="it-IT" sz="4800" dirty="0" err="1"/>
              <a:t>Appren</a:t>
            </a:r>
            <a:r>
              <a:rPr lang="it-IT" sz="4800" dirty="0"/>
              <a:t>- </a:t>
            </a:r>
          </a:p>
          <a:p>
            <a:pPr marL="0" indent="0">
              <a:buNone/>
            </a:pPr>
            <a:r>
              <a:rPr lang="it-IT" sz="4800" dirty="0" err="1"/>
              <a:t>dimento</a:t>
            </a:r>
            <a:r>
              <a:rPr lang="it-IT" sz="4800" dirty="0"/>
              <a:t> come </a:t>
            </a:r>
            <a:r>
              <a:rPr lang="it-IT" sz="4800" dirty="0" err="1"/>
              <a:t>disprassia</a:t>
            </a:r>
            <a:r>
              <a:rPr lang="it-IT" sz="4800" dirty="0"/>
              <a:t> sequenziale”, in </a:t>
            </a:r>
            <a:r>
              <a:rPr lang="it-IT" sz="4800" i="1" dirty="0"/>
              <a:t>L’integrazione scolastica e sociale</a:t>
            </a:r>
            <a:r>
              <a:rPr lang="it-IT" sz="4800" dirty="0"/>
              <a:t>, n. 9, 2, 2010. </a:t>
            </a:r>
          </a:p>
          <a:p>
            <a:pPr marL="0" indent="0">
              <a:buNone/>
            </a:pPr>
            <a:r>
              <a:rPr lang="it-IT" sz="4800" dirty="0" smtClean="0"/>
              <a:t> </a:t>
            </a:r>
            <a:endParaRPr lang="it-IT" sz="4800" dirty="0"/>
          </a:p>
          <a:p>
            <a:endParaRPr lang="it-IT" dirty="0"/>
          </a:p>
        </p:txBody>
      </p:sp>
    </p:spTree>
    <p:extLst>
      <p:ext uri="{BB962C8B-B14F-4D97-AF65-F5344CB8AC3E}">
        <p14:creationId xmlns:p14="http://schemas.microsoft.com/office/powerpoint/2010/main" val="420094622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510212"/>
            <a:ext cx="8229600" cy="5615952"/>
          </a:xfrm>
        </p:spPr>
        <p:txBody>
          <a:bodyPr>
            <a:normAutofit fontScale="25000" lnSpcReduction="20000"/>
          </a:bodyPr>
          <a:lstStyle/>
          <a:p>
            <a:pPr marL="0" indent="0">
              <a:buNone/>
            </a:pPr>
            <a:r>
              <a:rPr lang="it-IT" sz="4800" dirty="0"/>
              <a:t>Oliverio A., “</a:t>
            </a:r>
            <a:r>
              <a:rPr lang="it-IT" sz="4800" dirty="0" err="1"/>
              <a:t>Motricita</a:t>
            </a:r>
            <a:r>
              <a:rPr lang="it-IT" sz="4800" dirty="0"/>
              <a:t>̀, linguaggio e apprendimento”, in </a:t>
            </a:r>
            <a:r>
              <a:rPr lang="it-IT" sz="4800" i="1" dirty="0"/>
              <a:t>Scuola e Città</a:t>
            </a:r>
            <a:r>
              <a:rPr lang="it-IT" sz="4800" dirty="0"/>
              <a:t>, 1, 2001, 6-18. </a:t>
            </a:r>
            <a:r>
              <a:rPr lang="it-IT" sz="4800" dirty="0" err="1"/>
              <a:t>Orton</a:t>
            </a:r>
            <a:r>
              <a:rPr lang="it-IT" sz="4800" dirty="0"/>
              <a:t> S., </a:t>
            </a:r>
            <a:r>
              <a:rPr lang="it-IT" sz="4800" i="1" dirty="0"/>
              <a:t>Reading, </a:t>
            </a:r>
            <a:r>
              <a:rPr lang="it-IT" sz="4800" i="1" dirty="0" err="1"/>
              <a:t>writing</a:t>
            </a:r>
            <a:r>
              <a:rPr lang="it-IT" sz="4800" i="1" dirty="0"/>
              <a:t> and </a:t>
            </a:r>
            <a:r>
              <a:rPr lang="it-IT" sz="4800" i="1" dirty="0" err="1"/>
              <a:t>speech</a:t>
            </a:r>
            <a:r>
              <a:rPr lang="it-IT" sz="4800" i="1" dirty="0"/>
              <a:t> </a:t>
            </a:r>
            <a:r>
              <a:rPr lang="it-IT" sz="4800" i="1" dirty="0" err="1"/>
              <a:t>problems</a:t>
            </a:r>
            <a:r>
              <a:rPr lang="it-IT" sz="4800" i="1" dirty="0"/>
              <a:t> in </a:t>
            </a:r>
            <a:r>
              <a:rPr lang="it-IT" sz="4800" i="1" dirty="0" err="1"/>
              <a:t>children</a:t>
            </a:r>
            <a:r>
              <a:rPr lang="it-IT" sz="4800" i="1" dirty="0"/>
              <a:t>: A </a:t>
            </a:r>
            <a:r>
              <a:rPr lang="it-IT" sz="4800" i="1" dirty="0" err="1"/>
              <a:t>presentation</a:t>
            </a:r>
            <a:r>
              <a:rPr lang="it-IT" sz="4800" i="1" dirty="0"/>
              <a:t> of </a:t>
            </a:r>
            <a:r>
              <a:rPr lang="it-IT" sz="4800" i="1" dirty="0" err="1"/>
              <a:t>certain</a:t>
            </a:r>
            <a:r>
              <a:rPr lang="it-IT" sz="4800" i="1" dirty="0"/>
              <a:t> </a:t>
            </a:r>
            <a:r>
              <a:rPr lang="it-IT" sz="4800" i="1" dirty="0" err="1"/>
              <a:t>types</a:t>
            </a:r>
            <a:r>
              <a:rPr lang="it-IT" sz="4800" i="1" dirty="0"/>
              <a:t> of </a:t>
            </a:r>
            <a:r>
              <a:rPr lang="it-IT" sz="4800" i="1" dirty="0" err="1"/>
              <a:t>disorders</a:t>
            </a:r>
            <a:r>
              <a:rPr lang="it-IT" sz="4800" i="1" dirty="0"/>
              <a:t> in the </a:t>
            </a:r>
            <a:r>
              <a:rPr lang="it-IT" sz="4800" i="1" dirty="0" err="1"/>
              <a:t>develpment</a:t>
            </a:r>
            <a:r>
              <a:rPr lang="it-IT" sz="4800" i="1" dirty="0"/>
              <a:t> of the </a:t>
            </a:r>
            <a:r>
              <a:rPr lang="it-IT" sz="4800" i="1" dirty="0" err="1"/>
              <a:t>language</a:t>
            </a:r>
            <a:r>
              <a:rPr lang="it-IT" sz="4800" i="1" dirty="0"/>
              <a:t> </a:t>
            </a:r>
            <a:r>
              <a:rPr lang="it-IT" sz="4800" i="1" dirty="0" err="1"/>
              <a:t>faculty</a:t>
            </a:r>
            <a:r>
              <a:rPr lang="it-IT" sz="4800" dirty="0"/>
              <a:t>, W.W. Norton, New York </a:t>
            </a:r>
          </a:p>
          <a:p>
            <a:pPr marL="0" indent="0">
              <a:buNone/>
            </a:pPr>
            <a:r>
              <a:rPr lang="it-IT" sz="4800" dirty="0"/>
              <a:t>1937.</a:t>
            </a:r>
            <a:br>
              <a:rPr lang="it-IT" sz="4800" dirty="0"/>
            </a:br>
            <a:endParaRPr lang="it-IT" sz="4800" dirty="0" smtClean="0"/>
          </a:p>
          <a:p>
            <a:pPr marL="0" indent="0">
              <a:buNone/>
            </a:pPr>
            <a:r>
              <a:rPr lang="it-IT" sz="4800" dirty="0" smtClean="0"/>
              <a:t>Palmieri </a:t>
            </a:r>
            <a:r>
              <a:rPr lang="it-IT" sz="4800" dirty="0"/>
              <a:t>E., “Il </a:t>
            </a:r>
            <a:r>
              <a:rPr lang="it-IT" sz="4800" dirty="0" err="1"/>
              <a:t>dis</a:t>
            </a:r>
            <a:r>
              <a:rPr lang="it-IT" sz="4800" dirty="0"/>
              <a:t>-lessico bi-lingue”, in M.P. </a:t>
            </a:r>
            <a:r>
              <a:rPr lang="it-IT" sz="4800" dirty="0" err="1"/>
              <a:t>Dellabiancia</a:t>
            </a:r>
            <a:r>
              <a:rPr lang="it-IT" sz="4800" dirty="0"/>
              <a:t> (a cura di), </a:t>
            </a:r>
            <a:r>
              <a:rPr lang="it-IT" sz="4800" i="1" dirty="0"/>
              <a:t>Il pedagogista. </a:t>
            </a:r>
            <a:endParaRPr lang="it-IT" sz="4800" dirty="0"/>
          </a:p>
          <a:p>
            <a:pPr marL="0" indent="0">
              <a:buNone/>
            </a:pPr>
            <a:r>
              <a:rPr lang="it-IT" sz="4800" i="1" dirty="0"/>
              <a:t>Ambiti professionali e competenze</a:t>
            </a:r>
            <a:r>
              <a:rPr lang="it-IT" sz="4800" dirty="0"/>
              <a:t>, Edizioni Junior, Azzano S. Paolo 2009.</a:t>
            </a:r>
            <a:br>
              <a:rPr lang="it-IT" sz="4800" dirty="0"/>
            </a:br>
            <a:endParaRPr lang="it-IT" sz="4800" dirty="0" smtClean="0"/>
          </a:p>
          <a:p>
            <a:pPr marL="0" indent="0">
              <a:buNone/>
            </a:pPr>
            <a:r>
              <a:rPr lang="it-IT" sz="4800" dirty="0" smtClean="0"/>
              <a:t>Palmieri </a:t>
            </a:r>
            <a:r>
              <a:rPr lang="it-IT" sz="4800" dirty="0"/>
              <a:t>E.</a:t>
            </a:r>
            <a:r>
              <a:rPr lang="it-IT" sz="4800" i="1" dirty="0"/>
              <a:t>, </a:t>
            </a:r>
            <a:r>
              <a:rPr lang="it-IT" sz="4800" dirty="0"/>
              <a:t>“Come il </a:t>
            </a:r>
            <a:r>
              <a:rPr lang="it-IT" sz="4800" dirty="0" err="1"/>
              <a:t>disprassico</a:t>
            </a:r>
            <a:r>
              <a:rPr lang="it-IT" sz="4800" dirty="0"/>
              <a:t> bilingue manifesta tratti autistici</a:t>
            </a:r>
            <a:r>
              <a:rPr lang="it-IT" sz="4800" i="1" dirty="0"/>
              <a:t>”</a:t>
            </a:r>
            <a:r>
              <a:rPr lang="it-IT" sz="4800" dirty="0"/>
              <a:t>, in A. Fiorillo (a cura di), </a:t>
            </a:r>
            <a:r>
              <a:rPr lang="it-IT" sz="4800" i="1" dirty="0" err="1"/>
              <a:t>Disprassie</a:t>
            </a:r>
            <a:r>
              <a:rPr lang="it-IT" sz="4800" i="1" dirty="0"/>
              <a:t> e spettro autistico</a:t>
            </a:r>
            <a:r>
              <a:rPr lang="it-IT" sz="4800" dirty="0"/>
              <a:t>, Edizioni Junior-Spaggiari Edizioni, Parma 2011, </a:t>
            </a:r>
          </a:p>
          <a:p>
            <a:pPr marL="0" indent="0">
              <a:buNone/>
            </a:pPr>
            <a:endParaRPr lang="it-IT" sz="4800" dirty="0" smtClean="0"/>
          </a:p>
          <a:p>
            <a:pPr marL="0" indent="0">
              <a:buNone/>
            </a:pPr>
            <a:r>
              <a:rPr lang="it-IT" sz="4800" dirty="0" smtClean="0"/>
              <a:t>Palmieri </a:t>
            </a:r>
            <a:r>
              <a:rPr lang="it-IT" sz="4800" dirty="0"/>
              <a:t>E., “Il trattamento abilitativo: le buone prassi”, in E. </a:t>
            </a:r>
            <a:r>
              <a:rPr lang="it-IT" sz="4800" dirty="0" err="1"/>
              <a:t>Sidoti</a:t>
            </a:r>
            <a:r>
              <a:rPr lang="it-IT" sz="4800" dirty="0"/>
              <a:t> (a cura di), </a:t>
            </a:r>
            <a:r>
              <a:rPr lang="it-IT" sz="4800" i="1" dirty="0"/>
              <a:t>Dentro la </a:t>
            </a:r>
            <a:endParaRPr lang="it-IT" sz="4800" dirty="0"/>
          </a:p>
          <a:p>
            <a:pPr marL="0" indent="0">
              <a:buNone/>
            </a:pPr>
            <a:r>
              <a:rPr lang="it-IT" sz="4800" i="1" dirty="0"/>
              <a:t>dislessia</a:t>
            </a:r>
            <a:r>
              <a:rPr lang="it-IT" sz="4800" dirty="0"/>
              <a:t>, Edizioni Junior-Spaggiari Edizioni, Parma 2014.</a:t>
            </a:r>
            <a:br>
              <a:rPr lang="it-IT" sz="4800" dirty="0"/>
            </a:br>
            <a:endParaRPr lang="it-IT" sz="4800" dirty="0" smtClean="0"/>
          </a:p>
          <a:p>
            <a:pPr marL="0" indent="0">
              <a:buNone/>
            </a:pPr>
            <a:r>
              <a:rPr lang="it-IT" sz="4800" dirty="0" smtClean="0"/>
              <a:t>Parisi </a:t>
            </a:r>
            <a:r>
              <a:rPr lang="it-IT" sz="4800" dirty="0"/>
              <a:t>G., “Sindrome dislessica evolutiva”, in </a:t>
            </a:r>
            <a:r>
              <a:rPr lang="it-IT" sz="4800" i="1" dirty="0"/>
              <a:t>Biologi italiani</a:t>
            </a:r>
            <a:r>
              <a:rPr lang="it-IT" sz="4800" dirty="0"/>
              <a:t>, 4, 2011, p. 67.</a:t>
            </a:r>
            <a:br>
              <a:rPr lang="it-IT" sz="4800" dirty="0"/>
            </a:br>
            <a:endParaRPr lang="it-IT" sz="4800" dirty="0" smtClean="0"/>
          </a:p>
          <a:p>
            <a:pPr marL="0" indent="0">
              <a:buNone/>
            </a:pPr>
            <a:endParaRPr lang="it-IT" sz="4800" dirty="0"/>
          </a:p>
          <a:p>
            <a:pPr marL="0" indent="0">
              <a:buNone/>
            </a:pPr>
            <a:r>
              <a:rPr lang="it-IT" sz="4800" dirty="0" err="1" smtClean="0"/>
              <a:t>Sidoti</a:t>
            </a:r>
            <a:r>
              <a:rPr lang="it-IT" sz="4800" dirty="0" smtClean="0"/>
              <a:t> </a:t>
            </a:r>
            <a:r>
              <a:rPr lang="it-IT" sz="4800" dirty="0"/>
              <a:t>E., “Adattamento e autonomia”, in E. </a:t>
            </a:r>
            <a:r>
              <a:rPr lang="it-IT" sz="4800" dirty="0" err="1"/>
              <a:t>Sidoti</a:t>
            </a:r>
            <a:r>
              <a:rPr lang="it-IT" sz="4800" dirty="0"/>
              <a:t> (a cura di), </a:t>
            </a:r>
            <a:r>
              <a:rPr lang="it-IT" sz="4800" i="1" dirty="0"/>
              <a:t>Dentro la dislessia</a:t>
            </a:r>
            <a:r>
              <a:rPr lang="it-IT" sz="4800" dirty="0"/>
              <a:t>, </a:t>
            </a:r>
            <a:r>
              <a:rPr lang="it-IT" sz="4800" dirty="0" err="1"/>
              <a:t>Edizio</a:t>
            </a:r>
            <a:r>
              <a:rPr lang="it-IT" sz="4800" dirty="0"/>
              <a:t>- </a:t>
            </a:r>
          </a:p>
          <a:p>
            <a:pPr marL="0" indent="0">
              <a:buNone/>
            </a:pPr>
            <a:r>
              <a:rPr lang="it-IT" sz="4800" dirty="0"/>
              <a:t>ni Junior-Spaggiari Edizioni, Parma 2014.</a:t>
            </a:r>
            <a:br>
              <a:rPr lang="it-IT" sz="4800" dirty="0"/>
            </a:br>
            <a:endParaRPr lang="it-IT" sz="4800" dirty="0" smtClean="0"/>
          </a:p>
          <a:p>
            <a:pPr marL="0" indent="0">
              <a:buNone/>
            </a:pPr>
            <a:r>
              <a:rPr lang="it-IT" sz="4800" dirty="0" smtClean="0"/>
              <a:t>Spezzi </a:t>
            </a:r>
            <a:r>
              <a:rPr lang="it-IT" sz="4800" dirty="0"/>
              <a:t>M., </a:t>
            </a:r>
            <a:r>
              <a:rPr lang="it-IT" sz="4800" i="1" dirty="0" err="1"/>
              <a:t>Psicomotricita</a:t>
            </a:r>
            <a:r>
              <a:rPr lang="it-IT" sz="4800" i="1" dirty="0"/>
              <a:t>̀. L’allenamento cognitivo dell’anziano</a:t>
            </a:r>
            <a:r>
              <a:rPr lang="it-IT" sz="4800" dirty="0"/>
              <a:t>, Sette Città, Viterbo </a:t>
            </a:r>
          </a:p>
          <a:p>
            <a:pPr marL="0" indent="0">
              <a:buNone/>
            </a:pPr>
            <a:r>
              <a:rPr lang="it-IT" sz="4800" dirty="0"/>
              <a:t>2009.</a:t>
            </a:r>
            <a:br>
              <a:rPr lang="it-IT" sz="4800" dirty="0"/>
            </a:br>
            <a:endParaRPr lang="it-IT" sz="4800" dirty="0" smtClean="0"/>
          </a:p>
          <a:p>
            <a:pPr marL="0" indent="0">
              <a:buNone/>
            </a:pPr>
            <a:r>
              <a:rPr lang="it-IT" sz="4800" dirty="0" smtClean="0"/>
              <a:t>Spezzi </a:t>
            </a:r>
            <a:r>
              <a:rPr lang="it-IT" sz="4800" dirty="0"/>
              <a:t>M., </a:t>
            </a:r>
            <a:r>
              <a:rPr lang="it-IT" sz="4800" i="1" dirty="0"/>
              <a:t>Gli </a:t>
            </a:r>
            <a:r>
              <a:rPr lang="it-IT" sz="4800" i="1" dirty="0" err="1"/>
              <a:t>screenings</a:t>
            </a:r>
            <a:r>
              <a:rPr lang="it-IT" sz="4800" i="1" dirty="0"/>
              <a:t> scolastici. Descrizione generale delle condizioni funzionali </a:t>
            </a:r>
            <a:r>
              <a:rPr lang="it-IT" sz="4800" i="1" dirty="0" smtClean="0"/>
              <a:t>de </a:t>
            </a:r>
            <a:endParaRPr lang="it-IT" sz="4800" dirty="0"/>
          </a:p>
          <a:p>
            <a:pPr marL="0" indent="0">
              <a:buNone/>
            </a:pPr>
            <a:r>
              <a:rPr lang="it-IT" sz="4800" i="1" dirty="0"/>
              <a:t>gli alunni</a:t>
            </a:r>
            <a:r>
              <a:rPr lang="it-IT" sz="4800" dirty="0"/>
              <a:t>, Sette Città, Viterbo 2013.</a:t>
            </a:r>
            <a:br>
              <a:rPr lang="it-IT" sz="4800" dirty="0"/>
            </a:br>
            <a:endParaRPr lang="it-IT" sz="4800" dirty="0" smtClean="0"/>
          </a:p>
          <a:p>
            <a:pPr marL="0" indent="0">
              <a:buNone/>
            </a:pPr>
            <a:r>
              <a:rPr lang="it-IT" sz="4800" dirty="0" smtClean="0"/>
              <a:t>Spezzi </a:t>
            </a:r>
            <a:r>
              <a:rPr lang="it-IT" sz="4800" dirty="0"/>
              <a:t>M., </a:t>
            </a:r>
            <a:r>
              <a:rPr lang="it-IT" sz="4800" i="1" dirty="0"/>
              <a:t>La prevenzione delle difficoltà grafo-motorie</a:t>
            </a:r>
            <a:r>
              <a:rPr lang="it-IT" sz="4800" dirty="0"/>
              <a:t>, Sette Città, Viterbo 2014. Spezzi M., </a:t>
            </a:r>
            <a:r>
              <a:rPr lang="it-IT" sz="4800" i="1" dirty="0"/>
              <a:t>Dislessia e didattica</a:t>
            </a:r>
            <a:r>
              <a:rPr lang="it-IT" sz="4800" dirty="0"/>
              <a:t>, Sette Città, Viterbo 2015.</a:t>
            </a:r>
            <a:br>
              <a:rPr lang="it-IT" sz="4800" dirty="0"/>
            </a:br>
            <a:endParaRPr lang="it-IT" sz="4800" dirty="0" smtClean="0"/>
          </a:p>
          <a:p>
            <a:pPr marL="0" indent="0">
              <a:buNone/>
            </a:pPr>
            <a:r>
              <a:rPr lang="it-IT" sz="4800" dirty="0" smtClean="0"/>
              <a:t>Spezzi </a:t>
            </a:r>
            <a:r>
              <a:rPr lang="it-IT" sz="4800" dirty="0"/>
              <a:t>M., Barbieri M., Vecchione </a:t>
            </a:r>
            <a:r>
              <a:rPr lang="it-IT" sz="4800" dirty="0" err="1"/>
              <a:t>F</a:t>
            </a:r>
            <a:r>
              <a:rPr lang="it-IT" sz="4800" dirty="0"/>
              <a:t>., Lodi D., </a:t>
            </a:r>
            <a:r>
              <a:rPr lang="it-IT" sz="4800" i="1" dirty="0"/>
              <a:t>Abilitazione motoria degli alunni con </a:t>
            </a:r>
            <a:r>
              <a:rPr lang="it-IT" sz="4800" i="1" dirty="0" err="1"/>
              <a:t>dif</a:t>
            </a:r>
            <a:r>
              <a:rPr lang="it-IT" sz="4800" i="1" dirty="0"/>
              <a:t>- </a:t>
            </a:r>
            <a:endParaRPr lang="it-IT" sz="4800" dirty="0"/>
          </a:p>
          <a:p>
            <a:pPr marL="0" indent="0">
              <a:buNone/>
            </a:pPr>
            <a:r>
              <a:rPr lang="it-IT" sz="4800" i="1" dirty="0" err="1"/>
              <a:t>ficolta</a:t>
            </a:r>
            <a:r>
              <a:rPr lang="it-IT" sz="4800" i="1" dirty="0"/>
              <a:t>̀ di apprendimento</a:t>
            </a:r>
            <a:r>
              <a:rPr lang="it-IT" sz="4800" dirty="0"/>
              <a:t>, Sette Città, Viterbo 2015.</a:t>
            </a:r>
            <a:br>
              <a:rPr lang="it-IT" sz="4800" dirty="0"/>
            </a:br>
            <a:endParaRPr lang="it-IT" dirty="0"/>
          </a:p>
        </p:txBody>
      </p:sp>
    </p:spTree>
    <p:extLst>
      <p:ext uri="{BB962C8B-B14F-4D97-AF65-F5344CB8AC3E}">
        <p14:creationId xmlns:p14="http://schemas.microsoft.com/office/powerpoint/2010/main" val="1147652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51979"/>
            <a:ext cx="8229600" cy="6393924"/>
          </a:xfrm>
        </p:spPr>
        <p:txBody>
          <a:bodyPr>
            <a:noAutofit/>
          </a:bodyPr>
          <a:lstStyle/>
          <a:p>
            <a:pPr marL="0" indent="0">
              <a:buNone/>
            </a:pPr>
            <a:endParaRPr lang="it-IT" sz="1800" i="1" dirty="0" smtClean="0">
              <a:solidFill>
                <a:srgbClr val="3366FF"/>
              </a:solidFill>
              <a:latin typeface="Times New Roman"/>
              <a:cs typeface="Times New Roman"/>
            </a:endParaRPr>
          </a:p>
          <a:p>
            <a:pPr marL="0" indent="0">
              <a:buNone/>
            </a:pPr>
            <a:endParaRPr lang="it-IT" sz="2800" dirty="0" smtClean="0">
              <a:solidFill>
                <a:srgbClr val="3366FF"/>
              </a:solidFill>
            </a:endParaRPr>
          </a:p>
          <a:p>
            <a:pPr marL="0" indent="0">
              <a:buNone/>
            </a:pPr>
            <a:endParaRPr lang="it-IT" sz="2800" dirty="0">
              <a:solidFill>
                <a:srgbClr val="3366FF"/>
              </a:solidFill>
            </a:endParaRPr>
          </a:p>
          <a:p>
            <a:pPr marL="0" indent="0" algn="ctr">
              <a:buNone/>
            </a:pPr>
            <a:endParaRPr lang="it-IT" sz="2800" dirty="0" smtClean="0">
              <a:solidFill>
                <a:srgbClr val="3366FF"/>
              </a:solidFill>
            </a:endParaRPr>
          </a:p>
          <a:p>
            <a:pPr marL="0" indent="0" algn="ctr">
              <a:buNone/>
            </a:pPr>
            <a:r>
              <a:rPr lang="it-IT" sz="2800" dirty="0" smtClean="0">
                <a:solidFill>
                  <a:srgbClr val="3366FF"/>
                </a:solidFill>
              </a:rPr>
              <a:t>Professoressa </a:t>
            </a:r>
            <a:r>
              <a:rPr lang="it-IT" sz="2800" dirty="0">
                <a:solidFill>
                  <a:srgbClr val="3366FF"/>
                </a:solidFill>
              </a:rPr>
              <a:t>Annalisa </a:t>
            </a:r>
            <a:r>
              <a:rPr lang="it-IT" sz="2800" dirty="0" smtClean="0">
                <a:solidFill>
                  <a:srgbClr val="3366FF"/>
                </a:solidFill>
              </a:rPr>
              <a:t>Piaggesi</a:t>
            </a:r>
            <a:r>
              <a:rPr lang="it-IT" sz="2800" b="1" dirty="0" smtClean="0">
                <a:solidFill>
                  <a:srgbClr val="FF0000"/>
                </a:solidFill>
              </a:rPr>
              <a:t>  </a:t>
            </a:r>
            <a:endParaRPr lang="it-IT" sz="1800" i="1" dirty="0">
              <a:solidFill>
                <a:srgbClr val="3366FF"/>
              </a:solidFill>
              <a:latin typeface="Times New Roman"/>
              <a:cs typeface="Times New Roman"/>
            </a:endParaRPr>
          </a:p>
          <a:p>
            <a:r>
              <a:rPr lang="it-IT" sz="1800" i="1" dirty="0" smtClean="0">
                <a:solidFill>
                  <a:srgbClr val="3366FF"/>
                </a:solidFill>
                <a:latin typeface="Times New Roman"/>
                <a:cs typeface="Times New Roman"/>
              </a:rPr>
              <a:t>Insegnante scuola primaria - </a:t>
            </a:r>
            <a:r>
              <a:rPr lang="it-IT" sz="1800" i="1" dirty="0">
                <a:solidFill>
                  <a:srgbClr val="3366FF"/>
                </a:solidFill>
                <a:latin typeface="Times New Roman"/>
                <a:cs typeface="Times New Roman"/>
              </a:rPr>
              <a:t>Figura strumentale </a:t>
            </a:r>
            <a:r>
              <a:rPr lang="it-IT" sz="1800" i="1" dirty="0" smtClean="0">
                <a:solidFill>
                  <a:srgbClr val="3366FF"/>
                </a:solidFill>
                <a:latin typeface="Times New Roman"/>
                <a:cs typeface="Times New Roman"/>
              </a:rPr>
              <a:t>Inclusione</a:t>
            </a:r>
          </a:p>
          <a:p>
            <a:r>
              <a:rPr lang="it-IT" sz="1800" i="1" dirty="0" smtClean="0">
                <a:solidFill>
                  <a:srgbClr val="3366FF"/>
                </a:solidFill>
                <a:latin typeface="Times New Roman"/>
                <a:cs typeface="Times New Roman"/>
              </a:rPr>
              <a:t>Pedagogista </a:t>
            </a:r>
            <a:r>
              <a:rPr lang="it-IT" sz="1800" i="1" dirty="0">
                <a:solidFill>
                  <a:srgbClr val="3366FF"/>
                </a:solidFill>
                <a:latin typeface="Times New Roman"/>
                <a:cs typeface="Times New Roman"/>
              </a:rPr>
              <a:t>clinica, Terapista </a:t>
            </a:r>
            <a:r>
              <a:rPr lang="it-IT" sz="1800" i="1" dirty="0" smtClean="0">
                <a:solidFill>
                  <a:srgbClr val="3366FF"/>
                </a:solidFill>
                <a:latin typeface="Times New Roman"/>
                <a:cs typeface="Times New Roman"/>
              </a:rPr>
              <a:t>ITARD, </a:t>
            </a:r>
            <a:r>
              <a:rPr lang="it-IT" sz="1800" i="1" dirty="0">
                <a:solidFill>
                  <a:srgbClr val="3366FF"/>
                </a:solidFill>
                <a:latin typeface="Times New Roman"/>
                <a:cs typeface="Times New Roman"/>
              </a:rPr>
              <a:t>Membro INDEX-IPR </a:t>
            </a:r>
            <a:r>
              <a:rPr lang="it-IT" sz="1800" i="1" dirty="0" smtClean="0">
                <a:solidFill>
                  <a:srgbClr val="3366FF"/>
                </a:solidFill>
                <a:latin typeface="Times New Roman"/>
                <a:cs typeface="Times New Roman"/>
              </a:rPr>
              <a:t>ITARD </a:t>
            </a:r>
            <a:r>
              <a:rPr lang="it-IT" sz="1800" i="1" dirty="0">
                <a:solidFill>
                  <a:srgbClr val="3366FF"/>
                </a:solidFill>
                <a:latin typeface="Times New Roman"/>
                <a:cs typeface="Times New Roman"/>
              </a:rPr>
              <a:t>per i DSA,CMT, </a:t>
            </a:r>
            <a:r>
              <a:rPr lang="it-IT" sz="1800" i="1" dirty="0" smtClean="0">
                <a:solidFill>
                  <a:srgbClr val="3366FF"/>
                </a:solidFill>
                <a:latin typeface="Times New Roman"/>
                <a:cs typeface="Times New Roman"/>
              </a:rPr>
              <a:t>Nidi</a:t>
            </a:r>
          </a:p>
          <a:p>
            <a:r>
              <a:rPr lang="it-IT" sz="1800" i="1" dirty="0" smtClean="0">
                <a:solidFill>
                  <a:srgbClr val="3366FF"/>
                </a:solidFill>
                <a:latin typeface="Times New Roman"/>
                <a:cs typeface="Times New Roman"/>
              </a:rPr>
              <a:t>Coordinatrice scientifico-pedagogica </a:t>
            </a:r>
            <a:r>
              <a:rPr lang="it-IT" sz="1800" i="1" dirty="0">
                <a:solidFill>
                  <a:srgbClr val="3366FF"/>
                </a:solidFill>
                <a:latin typeface="Times New Roman"/>
                <a:cs typeface="Times New Roman"/>
              </a:rPr>
              <a:t>Società </a:t>
            </a:r>
            <a:r>
              <a:rPr lang="it-IT" sz="1800" i="1" dirty="0" smtClean="0">
                <a:solidFill>
                  <a:srgbClr val="3366FF"/>
                </a:solidFill>
                <a:latin typeface="Times New Roman"/>
                <a:cs typeface="Times New Roman"/>
              </a:rPr>
              <a:t>“Zero3” </a:t>
            </a:r>
            <a:r>
              <a:rPr lang="it-IT" sz="1800" i="1" dirty="0">
                <a:solidFill>
                  <a:srgbClr val="3366FF"/>
                </a:solidFill>
                <a:latin typeface="Times New Roman"/>
                <a:cs typeface="Times New Roman"/>
              </a:rPr>
              <a:t>di </a:t>
            </a:r>
            <a:r>
              <a:rPr lang="it-IT" sz="1800" i="1" dirty="0" smtClean="0">
                <a:solidFill>
                  <a:srgbClr val="3366FF"/>
                </a:solidFill>
                <a:latin typeface="Times New Roman"/>
                <a:cs typeface="Times New Roman"/>
              </a:rPr>
              <a:t>Castelplanio </a:t>
            </a:r>
            <a:r>
              <a:rPr lang="it-IT" sz="1800" i="1" dirty="0">
                <a:solidFill>
                  <a:srgbClr val="3366FF"/>
                </a:solidFill>
                <a:latin typeface="Times New Roman"/>
                <a:cs typeface="Times New Roman"/>
              </a:rPr>
              <a:t>(AN) </a:t>
            </a:r>
            <a:endParaRPr lang="it-IT" sz="1800" i="1" dirty="0" smtClean="0">
              <a:solidFill>
                <a:srgbClr val="3366FF"/>
              </a:solidFill>
              <a:latin typeface="Times New Roman"/>
              <a:cs typeface="Times New Roman"/>
            </a:endParaRPr>
          </a:p>
          <a:p>
            <a:r>
              <a:rPr lang="it-IT" sz="1800" i="1" dirty="0" smtClean="0">
                <a:solidFill>
                  <a:srgbClr val="3366FF"/>
                </a:solidFill>
                <a:latin typeface="Times New Roman"/>
                <a:cs typeface="Times New Roman"/>
              </a:rPr>
              <a:t>Consulente scientifico-pedagogica del </a:t>
            </a:r>
            <a:r>
              <a:rPr lang="it-IT" sz="1800" i="1" dirty="0">
                <a:solidFill>
                  <a:srgbClr val="3366FF"/>
                </a:solidFill>
                <a:latin typeface="Times New Roman"/>
                <a:cs typeface="Times New Roman"/>
              </a:rPr>
              <a:t>Centro </a:t>
            </a:r>
            <a:r>
              <a:rPr lang="it-IT" sz="1800" i="1" dirty="0" smtClean="0">
                <a:solidFill>
                  <a:srgbClr val="3366FF"/>
                </a:solidFill>
                <a:latin typeface="Times New Roman"/>
                <a:cs typeface="Times New Roman"/>
              </a:rPr>
              <a:t>Pedagogico VICTOR di Bologna</a:t>
            </a:r>
            <a:endParaRPr lang="it-IT" altLang="ja-JP" sz="1800" i="1" dirty="0" smtClean="0">
              <a:solidFill>
                <a:srgbClr val="3366FF"/>
              </a:solidFill>
              <a:latin typeface="Times New Roman"/>
              <a:cs typeface="Times New Roman"/>
            </a:endParaRPr>
          </a:p>
          <a:p>
            <a:r>
              <a:rPr lang="it-IT" altLang="ja-JP" sz="1800" i="1" dirty="0" smtClean="0">
                <a:solidFill>
                  <a:srgbClr val="3366FF"/>
                </a:solidFill>
                <a:latin typeface="Times New Roman"/>
                <a:cs typeface="Times New Roman"/>
              </a:rPr>
              <a:t>Membro </a:t>
            </a:r>
            <a:r>
              <a:rPr lang="it-IT" altLang="ja-JP" sz="1800" i="1" dirty="0">
                <a:solidFill>
                  <a:srgbClr val="3366FF"/>
                </a:solidFill>
                <a:latin typeface="Times New Roman"/>
                <a:cs typeface="Times New Roman"/>
              </a:rPr>
              <a:t>Direttivo Centro Studi </a:t>
            </a:r>
            <a:r>
              <a:rPr lang="it-IT" altLang="ja-JP" sz="1800" i="1" dirty="0" smtClean="0">
                <a:solidFill>
                  <a:srgbClr val="3366FF"/>
                </a:solidFill>
                <a:latin typeface="Times New Roman"/>
                <a:cs typeface="Times New Roman"/>
              </a:rPr>
              <a:t>ITARD </a:t>
            </a:r>
            <a:r>
              <a:rPr lang="it-IT" altLang="ja-JP" sz="1800" i="1" dirty="0">
                <a:solidFill>
                  <a:srgbClr val="3366FF"/>
                </a:solidFill>
                <a:latin typeface="Times New Roman"/>
                <a:cs typeface="Times New Roman"/>
              </a:rPr>
              <a:t>e Istituto </a:t>
            </a:r>
            <a:r>
              <a:rPr lang="it-IT" altLang="ja-JP" sz="1800" i="1" dirty="0" smtClean="0">
                <a:solidFill>
                  <a:srgbClr val="3366FF"/>
                </a:solidFill>
                <a:latin typeface="Times New Roman"/>
                <a:cs typeface="Times New Roman"/>
              </a:rPr>
              <a:t>ITARD</a:t>
            </a:r>
          </a:p>
          <a:p>
            <a:r>
              <a:rPr lang="it-IT" altLang="ja-JP" sz="1800" i="1" dirty="0" smtClean="0">
                <a:solidFill>
                  <a:srgbClr val="3366FF"/>
                </a:solidFill>
                <a:latin typeface="Times New Roman"/>
                <a:cs typeface="Times New Roman"/>
              </a:rPr>
              <a:t>Ricercatrice e formatrice dell’Istituto ITARD</a:t>
            </a:r>
          </a:p>
          <a:p>
            <a:r>
              <a:rPr lang="it-IT" altLang="ja-JP" sz="1800" i="1" dirty="0" smtClean="0">
                <a:solidFill>
                  <a:srgbClr val="3366FF"/>
                </a:solidFill>
                <a:latin typeface="Times New Roman"/>
                <a:cs typeface="Times New Roman"/>
              </a:rPr>
              <a:t>Dirigente </a:t>
            </a:r>
            <a:r>
              <a:rPr lang="it-IT" altLang="ja-JP" sz="1800" i="1" dirty="0">
                <a:solidFill>
                  <a:srgbClr val="3366FF"/>
                </a:solidFill>
                <a:latin typeface="Times New Roman"/>
                <a:cs typeface="Times New Roman"/>
              </a:rPr>
              <a:t>Centro Pedagogico Victor San </a:t>
            </a:r>
            <a:r>
              <a:rPr lang="it-IT" altLang="ja-JP" sz="1800" i="1" dirty="0" smtClean="0">
                <a:solidFill>
                  <a:srgbClr val="3366FF"/>
                </a:solidFill>
                <a:latin typeface="Times New Roman"/>
                <a:cs typeface="Times New Roman"/>
              </a:rPr>
              <a:t>Marcell</a:t>
            </a:r>
            <a:r>
              <a:rPr lang="it-IT" altLang="ja-JP" sz="1800" i="1" dirty="0">
                <a:solidFill>
                  <a:srgbClr val="3366FF"/>
                </a:solidFill>
                <a:latin typeface="Times New Roman"/>
                <a:cs typeface="Times New Roman"/>
              </a:rPr>
              <a:t>o</a:t>
            </a:r>
            <a:endParaRPr lang="it-IT" altLang="ja-JP" sz="1800" i="1" dirty="0" smtClean="0">
              <a:solidFill>
                <a:srgbClr val="3366FF"/>
              </a:solidFill>
              <a:latin typeface="Times New Roman"/>
              <a:cs typeface="Times New Roman"/>
            </a:endParaRPr>
          </a:p>
          <a:p>
            <a:r>
              <a:rPr lang="it-IT" altLang="ja-JP" sz="1800" i="1" dirty="0" smtClean="0">
                <a:solidFill>
                  <a:srgbClr val="3366FF"/>
                </a:solidFill>
                <a:latin typeface="Times New Roman"/>
                <a:cs typeface="Times New Roman"/>
              </a:rPr>
              <a:t>Terapista </a:t>
            </a:r>
            <a:r>
              <a:rPr lang="it-IT" altLang="ja-JP" sz="1800" i="1" dirty="0">
                <a:solidFill>
                  <a:srgbClr val="3366FF"/>
                </a:solidFill>
                <a:latin typeface="Times New Roman"/>
                <a:cs typeface="Times New Roman"/>
              </a:rPr>
              <a:t>Centro Pedagogico VICTOR di </a:t>
            </a:r>
            <a:r>
              <a:rPr lang="it-IT" altLang="ja-JP" sz="1800" i="1" dirty="0" smtClean="0">
                <a:solidFill>
                  <a:srgbClr val="3366FF"/>
                </a:solidFill>
                <a:latin typeface="Times New Roman"/>
                <a:cs typeface="Times New Roman"/>
              </a:rPr>
              <a:t>Chiaravalle</a:t>
            </a:r>
          </a:p>
          <a:p>
            <a:r>
              <a:rPr lang="it-IT" altLang="ja-JP" sz="1800" i="1" dirty="0" smtClean="0">
                <a:solidFill>
                  <a:srgbClr val="3366FF"/>
                </a:solidFill>
                <a:latin typeface="Times New Roman"/>
                <a:cs typeface="Times New Roman"/>
              </a:rPr>
              <a:t>Consulente Sportivo </a:t>
            </a:r>
          </a:p>
          <a:p>
            <a:r>
              <a:rPr lang="it-IT" altLang="ja-JP" sz="1800" i="1" dirty="0" smtClean="0">
                <a:solidFill>
                  <a:srgbClr val="3366FF"/>
                </a:solidFill>
                <a:latin typeface="Times New Roman"/>
                <a:cs typeface="Times New Roman"/>
              </a:rPr>
              <a:t>Docente </a:t>
            </a:r>
            <a:r>
              <a:rPr lang="it-IT" altLang="ja-JP" sz="1800" i="1" dirty="0">
                <a:solidFill>
                  <a:srgbClr val="3366FF"/>
                </a:solidFill>
                <a:latin typeface="Times New Roman"/>
                <a:cs typeface="Times New Roman"/>
              </a:rPr>
              <a:t>Università di Macerata</a:t>
            </a:r>
            <a:br>
              <a:rPr lang="it-IT" altLang="ja-JP" sz="1800" i="1" dirty="0">
                <a:solidFill>
                  <a:srgbClr val="3366FF"/>
                </a:solidFill>
                <a:latin typeface="Times New Roman"/>
                <a:cs typeface="Times New Roman"/>
              </a:rPr>
            </a:br>
            <a:r>
              <a:rPr lang="it-IT" sz="1800" i="1" dirty="0">
                <a:solidFill>
                  <a:srgbClr val="3366FF"/>
                </a:solidFill>
                <a:latin typeface="Times New Roman"/>
                <a:cs typeface="Times New Roman"/>
              </a:rPr>
              <a:t/>
            </a:r>
            <a:br>
              <a:rPr lang="it-IT" sz="1800" i="1" dirty="0">
                <a:solidFill>
                  <a:srgbClr val="3366FF"/>
                </a:solidFill>
                <a:latin typeface="Times New Roman"/>
                <a:cs typeface="Times New Roman"/>
              </a:rPr>
            </a:br>
            <a:endParaRPr lang="it-IT" sz="1800" i="1" dirty="0">
              <a:solidFill>
                <a:srgbClr val="3366FF"/>
              </a:solidFill>
              <a:latin typeface="Times New Roman"/>
              <a:cs typeface="Times New Roman"/>
            </a:endParaRPr>
          </a:p>
        </p:txBody>
      </p:sp>
      <p:pic>
        <p:nvPicPr>
          <p:cNvPr id="5" name="Immagine 4" descr="insegna luminosa centr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5345" y="151979"/>
            <a:ext cx="1980781" cy="1485586"/>
          </a:xfrm>
          <a:prstGeom prst="rect">
            <a:avLst/>
          </a:prstGeom>
        </p:spPr>
      </p:pic>
    </p:spTree>
    <p:extLst>
      <p:ext uri="{BB962C8B-B14F-4D97-AF65-F5344CB8AC3E}">
        <p14:creationId xmlns:p14="http://schemas.microsoft.com/office/powerpoint/2010/main" val="1973138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114386"/>
            <a:ext cx="8229600" cy="5011778"/>
          </a:xfrm>
        </p:spPr>
        <p:txBody>
          <a:bodyPr/>
          <a:lstStyle/>
          <a:p>
            <a:pPr marL="0" indent="0">
              <a:buNone/>
            </a:pPr>
            <a:r>
              <a:rPr lang="mr-IN" dirty="0">
                <a:solidFill>
                  <a:srgbClr val="FF0000"/>
                </a:solidFill>
              </a:rPr>
              <a:t>…</a:t>
            </a:r>
            <a:r>
              <a:rPr lang="it-IT" dirty="0">
                <a:solidFill>
                  <a:srgbClr val="FF0000"/>
                </a:solidFill>
              </a:rPr>
              <a:t>FATTA ECCEZIONE PER LA MONTESSORI!!!</a:t>
            </a:r>
          </a:p>
          <a:p>
            <a:pPr marL="0" indent="0">
              <a:buNone/>
            </a:pPr>
            <a:endParaRPr lang="it-IT" dirty="0">
              <a:solidFill>
                <a:srgbClr val="FF0000"/>
              </a:solidFill>
            </a:endParaRPr>
          </a:p>
          <a:p>
            <a:pPr marL="0" indent="0">
              <a:buNone/>
            </a:pPr>
            <a:endParaRPr lang="it-IT" dirty="0"/>
          </a:p>
        </p:txBody>
      </p:sp>
      <p:pic>
        <p:nvPicPr>
          <p:cNvPr id="4" name="Immagine 3" descr="montessori z.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0597" y="2720837"/>
            <a:ext cx="4292600" cy="1892300"/>
          </a:xfrm>
          <a:prstGeom prst="rect">
            <a:avLst/>
          </a:prstGeom>
        </p:spPr>
      </p:pic>
    </p:spTree>
    <p:extLst>
      <p:ext uri="{BB962C8B-B14F-4D97-AF65-F5344CB8AC3E}">
        <p14:creationId xmlns:p14="http://schemas.microsoft.com/office/powerpoint/2010/main" val="946286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494980" y="1058615"/>
            <a:ext cx="8195137" cy="923330"/>
          </a:xfrm>
          <a:prstGeom prst="rect">
            <a:avLst/>
          </a:prstGeom>
        </p:spPr>
        <p:txBody>
          <a:bodyPr wrap="square">
            <a:spAutoFit/>
          </a:bodyPr>
          <a:lstStyle/>
          <a:p>
            <a:endParaRPr lang="it-IT" dirty="0" smtClean="0"/>
          </a:p>
          <a:p>
            <a:endParaRPr lang="it-IT" dirty="0"/>
          </a:p>
          <a:p>
            <a:endParaRPr lang="it-IT" dirty="0"/>
          </a:p>
        </p:txBody>
      </p:sp>
      <p:sp>
        <p:nvSpPr>
          <p:cNvPr id="2" name="CasellaDiTesto 1"/>
          <p:cNvSpPr txBox="1"/>
          <p:nvPr/>
        </p:nvSpPr>
        <p:spPr>
          <a:xfrm>
            <a:off x="309769" y="2568222"/>
            <a:ext cx="184666" cy="215444"/>
          </a:xfrm>
          <a:prstGeom prst="rect">
            <a:avLst/>
          </a:prstGeom>
          <a:noFill/>
        </p:spPr>
        <p:txBody>
          <a:bodyPr wrap="none" rtlCol="0">
            <a:spAutoFit/>
          </a:bodyPr>
          <a:lstStyle/>
          <a:p>
            <a:pPr algn="ctr"/>
            <a:endParaRPr lang="it-IT" sz="800" dirty="0" smtClean="0">
              <a:latin typeface="Cambria"/>
            </a:endParaRPr>
          </a:p>
        </p:txBody>
      </p:sp>
      <p:sp>
        <p:nvSpPr>
          <p:cNvPr id="6" name="Rettangolo 5"/>
          <p:cNvSpPr/>
          <p:nvPr/>
        </p:nvSpPr>
        <p:spPr>
          <a:xfrm>
            <a:off x="494980" y="1037560"/>
            <a:ext cx="8194046" cy="4339650"/>
          </a:xfrm>
          <a:prstGeom prst="rect">
            <a:avLst/>
          </a:prstGeom>
        </p:spPr>
        <p:txBody>
          <a:bodyPr wrap="square">
            <a:spAutoFit/>
          </a:bodyPr>
          <a:lstStyle/>
          <a:p>
            <a:r>
              <a:rPr lang="it-IT" sz="2400" b="1" dirty="0" smtClean="0">
                <a:solidFill>
                  <a:srgbClr val="FF0000"/>
                </a:solidFill>
              </a:rPr>
              <a:t>IDEALI DEMOCRATICI</a:t>
            </a:r>
          </a:p>
          <a:p>
            <a:endParaRPr lang="it-IT" dirty="0">
              <a:solidFill>
                <a:srgbClr val="3366FF"/>
              </a:solidFill>
            </a:endParaRPr>
          </a:p>
          <a:p>
            <a:r>
              <a:rPr lang="it-IT" sz="2400" dirty="0" smtClean="0">
                <a:solidFill>
                  <a:srgbClr val="3366FF"/>
                </a:solidFill>
              </a:rPr>
              <a:t>A </a:t>
            </a:r>
            <a:r>
              <a:rPr lang="it-IT" sz="2400" dirty="0">
                <a:solidFill>
                  <a:srgbClr val="3366FF"/>
                </a:solidFill>
              </a:rPr>
              <a:t>partire dagli anni '50 del secolo scorso → l'educazione speciale può essere considerata un aspetto </a:t>
            </a:r>
            <a:r>
              <a:rPr lang="it-IT" sz="2400" dirty="0" smtClean="0">
                <a:solidFill>
                  <a:srgbClr val="3366FF"/>
                </a:solidFill>
              </a:rPr>
              <a:t>del fenomeno </a:t>
            </a:r>
            <a:r>
              <a:rPr lang="it-IT" sz="2400" dirty="0">
                <a:solidFill>
                  <a:srgbClr val="3366FF"/>
                </a:solidFill>
              </a:rPr>
              <a:t>dell'esplosione scolastica, reso possibile dal diffondersi degli ideali democratici, tra cui il diritto </a:t>
            </a:r>
            <a:r>
              <a:rPr lang="it-IT" sz="2400" dirty="0" smtClean="0">
                <a:solidFill>
                  <a:srgbClr val="3366FF"/>
                </a:solidFill>
              </a:rPr>
              <a:t>di uguaglianza </a:t>
            </a:r>
            <a:r>
              <a:rPr lang="it-IT" sz="2400" dirty="0">
                <a:solidFill>
                  <a:srgbClr val="3366FF"/>
                </a:solidFill>
              </a:rPr>
              <a:t>sociale per tutti i cittadini, anche vulnerabili, dal miglioramento delle condizioni di vita in una</a:t>
            </a:r>
          </a:p>
          <a:p>
            <a:r>
              <a:rPr lang="it-IT" sz="2400" dirty="0">
                <a:solidFill>
                  <a:srgbClr val="3366FF"/>
                </a:solidFill>
              </a:rPr>
              <a:t>società industriale in evoluzione. </a:t>
            </a:r>
            <a:endParaRPr lang="it-IT" sz="2400" dirty="0" smtClean="0">
              <a:solidFill>
                <a:srgbClr val="3366FF"/>
              </a:solidFill>
            </a:endParaRPr>
          </a:p>
          <a:p>
            <a:endParaRPr lang="it-IT" sz="2400" dirty="0">
              <a:solidFill>
                <a:srgbClr val="3366FF"/>
              </a:solidFill>
            </a:endParaRPr>
          </a:p>
          <a:p>
            <a:endParaRPr lang="it-IT" sz="2400" dirty="0">
              <a:solidFill>
                <a:srgbClr val="3366FF"/>
              </a:solidFill>
            </a:endParaRPr>
          </a:p>
          <a:p>
            <a:endParaRPr lang="it-IT" sz="2400" dirty="0">
              <a:solidFill>
                <a:srgbClr val="3366FF"/>
              </a:solidFill>
            </a:endParaRPr>
          </a:p>
          <a:p>
            <a:endParaRPr lang="it-IT" dirty="0">
              <a:solidFill>
                <a:srgbClr val="3366FF"/>
              </a:solidFill>
            </a:endParaRPr>
          </a:p>
        </p:txBody>
      </p:sp>
      <p:sp>
        <p:nvSpPr>
          <p:cNvPr id="5" name="Rettangolo 4"/>
          <p:cNvSpPr/>
          <p:nvPr/>
        </p:nvSpPr>
        <p:spPr>
          <a:xfrm>
            <a:off x="494435" y="3078093"/>
            <a:ext cx="8194046" cy="3046988"/>
          </a:xfrm>
          <a:prstGeom prst="rect">
            <a:avLst/>
          </a:prstGeom>
        </p:spPr>
        <p:txBody>
          <a:bodyPr wrap="square">
            <a:spAutoFit/>
          </a:bodyPr>
          <a:lstStyle/>
          <a:p>
            <a:endParaRPr lang="it-IT" sz="2400" dirty="0" smtClean="0">
              <a:solidFill>
                <a:srgbClr val="3366FF"/>
              </a:solidFill>
            </a:endParaRPr>
          </a:p>
          <a:p>
            <a:endParaRPr lang="it-IT" sz="2400" dirty="0">
              <a:solidFill>
                <a:srgbClr val="3366FF"/>
              </a:solidFill>
            </a:endParaRPr>
          </a:p>
          <a:p>
            <a:endParaRPr lang="it-IT" sz="2400" dirty="0" smtClean="0">
              <a:solidFill>
                <a:srgbClr val="3366FF"/>
              </a:solidFill>
            </a:endParaRPr>
          </a:p>
          <a:p>
            <a:r>
              <a:rPr lang="it-IT" sz="2400" dirty="0" smtClean="0">
                <a:solidFill>
                  <a:srgbClr val="3366FF"/>
                </a:solidFill>
              </a:rPr>
              <a:t>Nel </a:t>
            </a:r>
            <a:r>
              <a:rPr lang="it-IT" sz="2400" dirty="0">
                <a:solidFill>
                  <a:srgbClr val="3366FF"/>
                </a:solidFill>
              </a:rPr>
              <a:t>trentennio dagli anni '70 agli anni '90 il diritto degli studenti con disabilità a frequentare l'istituzione scolastica e formativa comune viene esteso dal nido all'università (documento Falcucci 1975, Legge 517/1977, Legge 270/1982, Circolare Ministeriale 262/1988</a:t>
            </a:r>
            <a:r>
              <a:rPr lang="it-IT" sz="2400" dirty="0" smtClean="0">
                <a:solidFill>
                  <a:srgbClr val="3366FF"/>
                </a:solidFill>
              </a:rPr>
              <a:t>).</a:t>
            </a:r>
            <a:endParaRPr lang="it-IT" sz="2400" dirty="0">
              <a:solidFill>
                <a:srgbClr val="3366FF"/>
              </a:solidFill>
            </a:endParaRPr>
          </a:p>
        </p:txBody>
      </p:sp>
    </p:spTree>
    <p:extLst>
      <p:ext uri="{BB962C8B-B14F-4D97-AF65-F5344CB8AC3E}">
        <p14:creationId xmlns:p14="http://schemas.microsoft.com/office/powerpoint/2010/main" val="413399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FOTO 4.jpg"/>
          <p:cNvPicPr>
            <a:picLocks noGrp="1" noChangeAspect="1"/>
          </p:cNvPicPr>
          <p:nvPr>
            <p:ph idx="1"/>
          </p:nvPr>
        </p:nvPicPr>
        <p:blipFill>
          <a:blip r:embed="rId2">
            <a:extLst>
              <a:ext uri="{28A0092B-C50C-407E-A947-70E740481C1C}">
                <a14:useLocalDpi xmlns:a14="http://schemas.microsoft.com/office/drawing/2010/main" val="0"/>
              </a:ext>
            </a:extLst>
          </a:blip>
          <a:srcRect t="3933" b="3933"/>
          <a:stretch>
            <a:fillRect/>
          </a:stretch>
        </p:blipFill>
        <p:spPr>
          <a:xfrm>
            <a:off x="457200" y="444500"/>
            <a:ext cx="8229600" cy="5681663"/>
          </a:xfrm>
        </p:spPr>
      </p:pic>
    </p:spTree>
    <p:extLst>
      <p:ext uri="{BB962C8B-B14F-4D97-AF65-F5344CB8AC3E}">
        <p14:creationId xmlns:p14="http://schemas.microsoft.com/office/powerpoint/2010/main" val="28911893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37795" y="629622"/>
            <a:ext cx="8229600" cy="5496541"/>
          </a:xfrm>
        </p:spPr>
        <p:txBody>
          <a:bodyPr/>
          <a:lstStyle/>
          <a:p>
            <a:pPr marL="0" indent="0" algn="ctr">
              <a:buNone/>
            </a:pPr>
            <a:r>
              <a:rPr lang="it-IT" sz="3600" dirty="0" smtClean="0">
                <a:solidFill>
                  <a:srgbClr val="FF0000"/>
                </a:solidFill>
              </a:rPr>
              <a:t>La normativa scolastica sull’integrazione degli alunni con disabilità </a:t>
            </a:r>
          </a:p>
          <a:p>
            <a:pPr marL="0" indent="0" algn="ctr">
              <a:buNone/>
            </a:pPr>
            <a:r>
              <a:rPr lang="it-IT" sz="3600" dirty="0" smtClean="0">
                <a:solidFill>
                  <a:srgbClr val="FF0000"/>
                </a:solidFill>
              </a:rPr>
              <a:t>e </a:t>
            </a:r>
          </a:p>
          <a:p>
            <a:pPr marL="0" indent="0" algn="ctr">
              <a:buNone/>
            </a:pPr>
            <a:r>
              <a:rPr lang="it-IT" sz="3600" dirty="0" smtClean="0">
                <a:solidFill>
                  <a:srgbClr val="FF0000"/>
                </a:solidFill>
              </a:rPr>
              <a:t>le classificazioni internazionali</a:t>
            </a:r>
          </a:p>
          <a:p>
            <a:pPr marL="0" indent="0" algn="ctr">
              <a:buNone/>
            </a:pPr>
            <a:endParaRPr lang="it-IT" sz="3600" dirty="0">
              <a:solidFill>
                <a:srgbClr val="FF0000"/>
              </a:solidFill>
            </a:endParaRPr>
          </a:p>
          <a:p>
            <a:pPr marL="0" indent="0" algn="ctr">
              <a:buNone/>
            </a:pPr>
            <a:endParaRPr lang="it-IT" sz="3600" dirty="0" smtClean="0">
              <a:solidFill>
                <a:srgbClr val="FF0000"/>
              </a:solidFill>
            </a:endParaRPr>
          </a:p>
          <a:p>
            <a:pPr marL="0" indent="0" algn="ctr">
              <a:buNone/>
            </a:pPr>
            <a:endParaRPr lang="it-IT" sz="3600" dirty="0" smtClean="0">
              <a:solidFill>
                <a:srgbClr val="FF0000"/>
              </a:solidFill>
            </a:endParaRPr>
          </a:p>
          <a:p>
            <a:pPr marL="0" indent="0">
              <a:buNone/>
            </a:pPr>
            <a:endParaRPr lang="it-IT" sz="1600" dirty="0" smtClean="0">
              <a:solidFill>
                <a:srgbClr val="3366FF"/>
              </a:solidFill>
            </a:endParaRPr>
          </a:p>
          <a:p>
            <a:pPr marL="0" indent="0" algn="just">
              <a:buNone/>
            </a:pPr>
            <a:endParaRPr lang="it-IT" sz="2000" dirty="0" smtClean="0">
              <a:solidFill>
                <a:srgbClr val="3366FF"/>
              </a:solidFill>
            </a:endParaRPr>
          </a:p>
          <a:p>
            <a:pPr marL="0" indent="0" algn="just">
              <a:buNone/>
            </a:pPr>
            <a:endParaRPr lang="it-IT" sz="1600" dirty="0">
              <a:solidFill>
                <a:srgbClr val="3366FF"/>
              </a:solidFill>
            </a:endParaRPr>
          </a:p>
        </p:txBody>
      </p:sp>
      <p:pic>
        <p:nvPicPr>
          <p:cNvPr id="4" name="Immagine 3" descr="200235995-0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6553" y="3408645"/>
            <a:ext cx="2125065" cy="2125065"/>
          </a:xfrm>
          <a:prstGeom prst="rect">
            <a:avLst/>
          </a:prstGeom>
        </p:spPr>
      </p:pic>
    </p:spTree>
    <p:extLst>
      <p:ext uri="{BB962C8B-B14F-4D97-AF65-F5344CB8AC3E}">
        <p14:creationId xmlns:p14="http://schemas.microsoft.com/office/powerpoint/2010/main" val="39372343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738178"/>
            <a:ext cx="8229600" cy="5387985"/>
          </a:xfrm>
        </p:spPr>
        <p:txBody>
          <a:bodyPr/>
          <a:lstStyle/>
          <a:p>
            <a:pPr marL="0" indent="0">
              <a:buNone/>
            </a:pPr>
            <a:r>
              <a:rPr lang="it-IT" b="1" dirty="0">
                <a:solidFill>
                  <a:srgbClr val="3366FF"/>
                </a:solidFill>
              </a:rPr>
              <a:t>Nelle nostre leggi sull’integrazione </a:t>
            </a:r>
            <a:r>
              <a:rPr lang="it-IT" dirty="0">
                <a:solidFill>
                  <a:srgbClr val="3366FF"/>
                </a:solidFill>
              </a:rPr>
              <a:t>sono  già in parte presenti i nuclei essenziali dell’ICIDH, pubblicata dall’OMS nel 1980, che a sua volta condiziona in modo evidente la legge 104/1992, </a:t>
            </a:r>
            <a:r>
              <a:rPr lang="it-IT" i="1" dirty="0">
                <a:solidFill>
                  <a:srgbClr val="3366FF"/>
                </a:solidFill>
              </a:rPr>
              <a:t>Legge-quadro per l’assistenza, l’integrazione sociale e i diritti delle persone handicappate</a:t>
            </a:r>
            <a:endParaRPr lang="it-IT" dirty="0"/>
          </a:p>
        </p:txBody>
      </p:sp>
    </p:spTree>
    <p:extLst>
      <p:ext uri="{BB962C8B-B14F-4D97-AF65-F5344CB8AC3E}">
        <p14:creationId xmlns:p14="http://schemas.microsoft.com/office/powerpoint/2010/main" val="14306033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solidFill>
                  <a:srgbClr val="FF0000"/>
                </a:solidFill>
              </a:rPr>
              <a:t>Normative fondamentali</a:t>
            </a:r>
            <a:endParaRPr lang="it-IT" b="1" dirty="0">
              <a:solidFill>
                <a:srgbClr val="FF0000"/>
              </a:solidFill>
            </a:endParaRPr>
          </a:p>
        </p:txBody>
      </p:sp>
      <p:sp>
        <p:nvSpPr>
          <p:cNvPr id="3" name="Segnaposto contenuto 2"/>
          <p:cNvSpPr>
            <a:spLocks noGrp="1"/>
          </p:cNvSpPr>
          <p:nvPr>
            <p:ph idx="1"/>
          </p:nvPr>
        </p:nvSpPr>
        <p:spPr/>
        <p:txBody>
          <a:bodyPr>
            <a:normAutofit/>
          </a:bodyPr>
          <a:lstStyle/>
          <a:p>
            <a:pPr marL="0" indent="0">
              <a:buNone/>
            </a:pPr>
            <a:r>
              <a:rPr lang="it-IT" b="1" dirty="0" smtClean="0">
                <a:solidFill>
                  <a:srgbClr val="3366FF"/>
                </a:solidFill>
              </a:rPr>
              <a:t>- Documento Falcucci </a:t>
            </a:r>
            <a:r>
              <a:rPr lang="it-IT" sz="2400" b="1" dirty="0" smtClean="0">
                <a:solidFill>
                  <a:srgbClr val="3366FF"/>
                </a:solidFill>
              </a:rPr>
              <a:t>- </a:t>
            </a:r>
            <a:r>
              <a:rPr lang="it-IT" sz="2400" dirty="0" smtClean="0"/>
              <a:t> </a:t>
            </a:r>
            <a:r>
              <a:rPr lang="it-IT" sz="2400" dirty="0">
                <a:solidFill>
                  <a:srgbClr val="3366FF"/>
                </a:solidFill>
              </a:rPr>
              <a:t>"Le radici dell'integrazione scolastica in </a:t>
            </a:r>
            <a:r>
              <a:rPr lang="it-IT" sz="2400" dirty="0" smtClean="0">
                <a:solidFill>
                  <a:srgbClr val="3366FF"/>
                </a:solidFill>
              </a:rPr>
              <a:t>Italia” </a:t>
            </a:r>
            <a:endParaRPr lang="it-IT" b="1" dirty="0" smtClean="0">
              <a:solidFill>
                <a:srgbClr val="3366FF"/>
              </a:solidFill>
            </a:endParaRPr>
          </a:p>
          <a:p>
            <a:pPr marL="0" indent="0">
              <a:buNone/>
            </a:pPr>
            <a:r>
              <a:rPr lang="it-IT" b="1" dirty="0" smtClean="0">
                <a:solidFill>
                  <a:srgbClr val="3366FF"/>
                </a:solidFill>
              </a:rPr>
              <a:t>-Legge 517/77-</a:t>
            </a:r>
          </a:p>
          <a:p>
            <a:pPr marL="0" indent="0">
              <a:buNone/>
            </a:pPr>
            <a:r>
              <a:rPr lang="it-IT" b="1" dirty="0" smtClean="0">
                <a:solidFill>
                  <a:srgbClr val="3366FF"/>
                </a:solidFill>
              </a:rPr>
              <a:t>-Legge Quadro 104/92</a:t>
            </a:r>
          </a:p>
          <a:p>
            <a:pPr marL="0" indent="0">
              <a:buNone/>
            </a:pPr>
            <a:endParaRPr lang="it-IT" b="1" dirty="0">
              <a:solidFill>
                <a:srgbClr val="3366FF"/>
              </a:solidFill>
            </a:endParaRPr>
          </a:p>
        </p:txBody>
      </p:sp>
    </p:spTree>
    <p:extLst>
      <p:ext uri="{BB962C8B-B14F-4D97-AF65-F5344CB8AC3E}">
        <p14:creationId xmlns:p14="http://schemas.microsoft.com/office/powerpoint/2010/main" val="10110727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607912"/>
            <a:ext cx="8229600" cy="5518252"/>
          </a:xfrm>
        </p:spPr>
        <p:txBody>
          <a:bodyPr>
            <a:normAutofit fontScale="77500" lnSpcReduction="20000"/>
          </a:bodyPr>
          <a:lstStyle/>
          <a:p>
            <a:pPr marL="0" indent="0">
              <a:buNone/>
            </a:pPr>
            <a:r>
              <a:rPr lang="it-IT" sz="3800" b="1" dirty="0">
                <a:solidFill>
                  <a:srgbClr val="FF0000"/>
                </a:solidFill>
              </a:rPr>
              <a:t>Documento Falcucci: "Le radici dell'integrazione scolastica in Italia" </a:t>
            </a:r>
          </a:p>
          <a:p>
            <a:pPr marL="0" indent="0">
              <a:buNone/>
            </a:pPr>
            <a:endParaRPr lang="it-IT" sz="3800" b="1" dirty="0" smtClean="0">
              <a:solidFill>
                <a:srgbClr val="FF0000"/>
              </a:solidFill>
            </a:endParaRPr>
          </a:p>
          <a:p>
            <a:pPr marL="0" indent="0" algn="just">
              <a:buNone/>
            </a:pPr>
            <a:r>
              <a:rPr lang="it-IT" dirty="0" smtClean="0">
                <a:solidFill>
                  <a:srgbClr val="3366FF"/>
                </a:solidFill>
              </a:rPr>
              <a:t>A </a:t>
            </a:r>
            <a:r>
              <a:rPr lang="it-IT" dirty="0">
                <a:solidFill>
                  <a:srgbClr val="3366FF"/>
                </a:solidFill>
              </a:rPr>
              <a:t>trent'anni dalla sua prima pubblicazione, riproponiamo il testo integrale della relazione conclusiva della Commissione parlamentare sui problemi scolastici degli alunni handicappati tenutasi nel 1975 nel corso della VI Legislatura del Governo Aldo Moro. I lavori della Commissione furono presieduti dalla Sen. Franca Falcucci. Le indicazioni contenute nella relazione, meglio nota come "Documento Falcucci", hanno dato origine alle scelte normative che hanno consentito la diffusione dell'integrazione scolastica nel nostro paese. In particolare nel documento si affermò il principio "che il superamento di qualsiasi forma di emarginazione degli handicappati passa attraverso un nuovo modo di concepire la scuola e di attuare la scuola, </a:t>
            </a:r>
          </a:p>
        </p:txBody>
      </p:sp>
    </p:spTree>
    <p:extLst>
      <p:ext uri="{BB962C8B-B14F-4D97-AF65-F5344CB8AC3E}">
        <p14:creationId xmlns:p14="http://schemas.microsoft.com/office/powerpoint/2010/main" val="19829895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347378"/>
            <a:ext cx="8229600" cy="5778785"/>
          </a:xfrm>
        </p:spPr>
        <p:txBody>
          <a:bodyPr>
            <a:normAutofit/>
          </a:bodyPr>
          <a:lstStyle/>
          <a:p>
            <a:pPr marL="0" indent="0">
              <a:buNone/>
            </a:pPr>
            <a:r>
              <a:rPr lang="it-IT" sz="2400" dirty="0">
                <a:solidFill>
                  <a:srgbClr val="3366FF"/>
                </a:solidFill>
              </a:rPr>
              <a:t>così da poter veramente accogliere ogni bambino e ogni adolescente per favorire il suo sviluppo personale, precisando per altro che la frequenza di scuole comuni da parte dei bambini handicappati non implica il raggiungimento di mete minime comuni". Per una sua ampia diffusione e condivisione da parte di tutto il personale scolastico il documento fu allegato dal Ministro della Pubblica Istruzione Franco Maria Malfatti alla C. M. del 8 agosto 1975, n. 227 avente come oggetto "Interventi a favore degli alunni handicappati". </a:t>
            </a:r>
          </a:p>
          <a:p>
            <a:pPr marL="0" indent="0">
              <a:buNone/>
            </a:pPr>
            <a:endParaRPr lang="it-IT" sz="2400" dirty="0"/>
          </a:p>
        </p:txBody>
      </p:sp>
    </p:spTree>
    <p:extLst>
      <p:ext uri="{BB962C8B-B14F-4D97-AF65-F5344CB8AC3E}">
        <p14:creationId xmlns:p14="http://schemas.microsoft.com/office/powerpoint/2010/main" val="19401220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A-1.jpg"/>
          <p:cNvPicPr>
            <a:picLocks noGrp="1" noChangeAspect="1"/>
          </p:cNvPicPr>
          <p:nvPr>
            <p:ph idx="1"/>
          </p:nvPr>
        </p:nvPicPr>
        <p:blipFill>
          <a:blip r:embed="rId2">
            <a:extLst>
              <a:ext uri="{28A0092B-C50C-407E-A947-70E740481C1C}">
                <a14:useLocalDpi xmlns:a14="http://schemas.microsoft.com/office/drawing/2010/main" val="0"/>
              </a:ext>
            </a:extLst>
          </a:blip>
          <a:srcRect t="4623" b="4623"/>
          <a:stretch>
            <a:fillRect/>
          </a:stretch>
        </p:blipFill>
        <p:spPr>
          <a:xfrm>
            <a:off x="457200" y="531813"/>
            <a:ext cx="8229600" cy="5594350"/>
          </a:xfrm>
        </p:spPr>
      </p:pic>
    </p:spTree>
    <p:extLst>
      <p:ext uri="{BB962C8B-B14F-4D97-AF65-F5344CB8AC3E}">
        <p14:creationId xmlns:p14="http://schemas.microsoft.com/office/powerpoint/2010/main" val="16946271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A-2.jpg"/>
          <p:cNvPicPr>
            <a:picLocks noGrp="1" noChangeAspect="1"/>
          </p:cNvPicPr>
          <p:nvPr>
            <p:ph idx="1"/>
          </p:nvPr>
        </p:nvPicPr>
        <p:blipFill>
          <a:blip r:embed="rId2">
            <a:extLst>
              <a:ext uri="{28A0092B-C50C-407E-A947-70E740481C1C}">
                <a14:useLocalDpi xmlns:a14="http://schemas.microsoft.com/office/drawing/2010/main" val="0"/>
              </a:ext>
            </a:extLst>
          </a:blip>
          <a:srcRect t="4970" b="4970"/>
          <a:stretch>
            <a:fillRect/>
          </a:stretch>
        </p:blipFill>
        <p:spPr>
          <a:xfrm>
            <a:off x="457200" y="574675"/>
            <a:ext cx="8229600" cy="5551488"/>
          </a:xfrm>
        </p:spPr>
      </p:pic>
    </p:spTree>
    <p:extLst>
      <p:ext uri="{BB962C8B-B14F-4D97-AF65-F5344CB8AC3E}">
        <p14:creationId xmlns:p14="http://schemas.microsoft.com/office/powerpoint/2010/main" val="177967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629622"/>
            <a:ext cx="8229600" cy="5496541"/>
          </a:xfrm>
        </p:spPr>
        <p:txBody>
          <a:bodyPr>
            <a:normAutofit fontScale="85000" lnSpcReduction="20000"/>
          </a:bodyPr>
          <a:lstStyle/>
          <a:p>
            <a:pPr marL="0" indent="0">
              <a:buNone/>
            </a:pPr>
            <a:r>
              <a:rPr lang="it-IT" b="1" dirty="0" smtClean="0">
                <a:solidFill>
                  <a:srgbClr val="FF0000"/>
                </a:solidFill>
              </a:rPr>
              <a:t>BES</a:t>
            </a:r>
            <a:r>
              <a:rPr lang="it-IT" b="1" dirty="0">
                <a:solidFill>
                  <a:srgbClr val="FF0000"/>
                </a:solidFill>
              </a:rPr>
              <a:t>: ORIGINI, ASPETTO EPISTEMOLOGICO E SOCIALE</a:t>
            </a:r>
            <a:br>
              <a:rPr lang="it-IT" b="1" dirty="0">
                <a:solidFill>
                  <a:srgbClr val="FF0000"/>
                </a:solidFill>
              </a:rPr>
            </a:br>
            <a:endParaRPr lang="it-IT" b="1" dirty="0" smtClean="0">
              <a:solidFill>
                <a:srgbClr val="FF0000"/>
              </a:solidFill>
            </a:endParaRPr>
          </a:p>
          <a:p>
            <a:pPr marL="0" indent="0">
              <a:buNone/>
            </a:pPr>
            <a:r>
              <a:rPr lang="it-IT" dirty="0" smtClean="0">
                <a:solidFill>
                  <a:srgbClr val="3366FF"/>
                </a:solidFill>
              </a:rPr>
              <a:t>- l'attenzione </a:t>
            </a:r>
            <a:r>
              <a:rPr lang="it-IT" dirty="0">
                <a:solidFill>
                  <a:srgbClr val="3366FF"/>
                </a:solidFill>
              </a:rPr>
              <a:t>ai BES nel nostro paese</a:t>
            </a:r>
            <a:br>
              <a:rPr lang="it-IT" dirty="0">
                <a:solidFill>
                  <a:srgbClr val="3366FF"/>
                </a:solidFill>
              </a:rPr>
            </a:br>
            <a:r>
              <a:rPr lang="it-IT" dirty="0" smtClean="0">
                <a:solidFill>
                  <a:srgbClr val="3366FF"/>
                </a:solidFill>
              </a:rPr>
              <a:t>- gli </a:t>
            </a:r>
            <a:r>
              <a:rPr lang="it-IT" dirty="0">
                <a:solidFill>
                  <a:srgbClr val="3366FF"/>
                </a:solidFill>
              </a:rPr>
              <a:t>allievi con bisogni educativi speciali</a:t>
            </a:r>
            <a:br>
              <a:rPr lang="it-IT" dirty="0">
                <a:solidFill>
                  <a:srgbClr val="3366FF"/>
                </a:solidFill>
              </a:rPr>
            </a:br>
            <a:r>
              <a:rPr lang="it-IT" dirty="0" smtClean="0">
                <a:solidFill>
                  <a:srgbClr val="3366FF"/>
                </a:solidFill>
              </a:rPr>
              <a:t>- il </a:t>
            </a:r>
            <a:r>
              <a:rPr lang="it-IT" dirty="0">
                <a:solidFill>
                  <a:srgbClr val="3366FF"/>
                </a:solidFill>
              </a:rPr>
              <a:t>ruolo della scuola nella presa in carico dei soggetti con BES</a:t>
            </a:r>
            <a:br>
              <a:rPr lang="it-IT" dirty="0">
                <a:solidFill>
                  <a:srgbClr val="3366FF"/>
                </a:solidFill>
              </a:rPr>
            </a:br>
            <a:r>
              <a:rPr lang="it-IT" dirty="0" smtClean="0">
                <a:solidFill>
                  <a:srgbClr val="3366FF"/>
                </a:solidFill>
              </a:rPr>
              <a:t>- la </a:t>
            </a:r>
            <a:r>
              <a:rPr lang="it-IT" dirty="0">
                <a:solidFill>
                  <a:srgbClr val="3366FF"/>
                </a:solidFill>
              </a:rPr>
              <a:t>didattica speciale</a:t>
            </a:r>
            <a:br>
              <a:rPr lang="it-IT" dirty="0">
                <a:solidFill>
                  <a:srgbClr val="3366FF"/>
                </a:solidFill>
              </a:rPr>
            </a:br>
            <a:r>
              <a:rPr lang="it-IT" dirty="0" smtClean="0">
                <a:solidFill>
                  <a:srgbClr val="3366FF"/>
                </a:solidFill>
              </a:rPr>
              <a:t>- l'azione </a:t>
            </a:r>
            <a:r>
              <a:rPr lang="it-IT" dirty="0">
                <a:solidFill>
                  <a:srgbClr val="3366FF"/>
                </a:solidFill>
              </a:rPr>
              <a:t>didattica in classi con allievi BES</a:t>
            </a:r>
            <a:br>
              <a:rPr lang="it-IT" dirty="0">
                <a:solidFill>
                  <a:srgbClr val="3366FF"/>
                </a:solidFill>
              </a:rPr>
            </a:br>
            <a:r>
              <a:rPr lang="it-IT" dirty="0" smtClean="0">
                <a:solidFill>
                  <a:srgbClr val="3366FF"/>
                </a:solidFill>
              </a:rPr>
              <a:t>- il </a:t>
            </a:r>
            <a:r>
              <a:rPr lang="it-IT" dirty="0">
                <a:solidFill>
                  <a:srgbClr val="3366FF"/>
                </a:solidFill>
              </a:rPr>
              <a:t>C</a:t>
            </a:r>
            <a:r>
              <a:rPr lang="it-IT" dirty="0" smtClean="0">
                <a:solidFill>
                  <a:srgbClr val="3366FF"/>
                </a:solidFill>
              </a:rPr>
              <a:t>ooperative Learning</a:t>
            </a:r>
            <a:r>
              <a:rPr lang="it-IT" dirty="0">
                <a:solidFill>
                  <a:srgbClr val="3366FF"/>
                </a:solidFill>
              </a:rPr>
              <a:t/>
            </a:r>
            <a:br>
              <a:rPr lang="it-IT" dirty="0">
                <a:solidFill>
                  <a:srgbClr val="3366FF"/>
                </a:solidFill>
              </a:rPr>
            </a:br>
            <a:r>
              <a:rPr lang="it-IT" dirty="0" smtClean="0">
                <a:solidFill>
                  <a:srgbClr val="3366FF"/>
                </a:solidFill>
              </a:rPr>
              <a:t>- le Tecniche </a:t>
            </a:r>
            <a:r>
              <a:rPr lang="it-IT" dirty="0">
                <a:solidFill>
                  <a:srgbClr val="3366FF"/>
                </a:solidFill>
              </a:rPr>
              <a:t>di </a:t>
            </a:r>
            <a:r>
              <a:rPr lang="it-IT" dirty="0" smtClean="0">
                <a:solidFill>
                  <a:srgbClr val="3366FF"/>
                </a:solidFill>
              </a:rPr>
              <a:t>Cooperative Learning</a:t>
            </a:r>
            <a:r>
              <a:rPr lang="it-IT" dirty="0">
                <a:solidFill>
                  <a:srgbClr val="3366FF"/>
                </a:solidFill>
              </a:rPr>
              <a:t/>
            </a:r>
            <a:br>
              <a:rPr lang="it-IT" dirty="0">
                <a:solidFill>
                  <a:srgbClr val="3366FF"/>
                </a:solidFill>
              </a:rPr>
            </a:br>
            <a:r>
              <a:rPr lang="it-IT" dirty="0" smtClean="0">
                <a:solidFill>
                  <a:srgbClr val="3366FF"/>
                </a:solidFill>
              </a:rPr>
              <a:t>- la Lezione Cooperativa</a:t>
            </a:r>
            <a:r>
              <a:rPr lang="it-IT" dirty="0">
                <a:solidFill>
                  <a:srgbClr val="3366FF"/>
                </a:solidFill>
              </a:rPr>
              <a:t/>
            </a:r>
            <a:br>
              <a:rPr lang="it-IT" dirty="0">
                <a:solidFill>
                  <a:srgbClr val="3366FF"/>
                </a:solidFill>
              </a:rPr>
            </a:br>
            <a:r>
              <a:rPr lang="it-IT" dirty="0" smtClean="0">
                <a:solidFill>
                  <a:srgbClr val="3366FF"/>
                </a:solidFill>
              </a:rPr>
              <a:t>- </a:t>
            </a:r>
            <a:r>
              <a:rPr lang="it-IT" dirty="0" err="1">
                <a:solidFill>
                  <a:srgbClr val="3366FF"/>
                </a:solidFill>
              </a:rPr>
              <a:t>M</a:t>
            </a:r>
            <a:r>
              <a:rPr lang="it-IT" dirty="0" err="1" smtClean="0">
                <a:solidFill>
                  <a:srgbClr val="3366FF"/>
                </a:solidFill>
              </a:rPr>
              <a:t>etacognizione</a:t>
            </a:r>
            <a:r>
              <a:rPr lang="it-IT" dirty="0" smtClean="0">
                <a:solidFill>
                  <a:srgbClr val="3366FF"/>
                </a:solidFill>
              </a:rPr>
              <a:t> Didattica</a:t>
            </a:r>
            <a:r>
              <a:rPr lang="it-IT" dirty="0">
                <a:solidFill>
                  <a:srgbClr val="3366FF"/>
                </a:solidFill>
              </a:rPr>
              <a:t/>
            </a:r>
            <a:br>
              <a:rPr lang="it-IT" dirty="0">
                <a:solidFill>
                  <a:srgbClr val="3366FF"/>
                </a:solidFill>
              </a:rPr>
            </a:br>
            <a:r>
              <a:rPr lang="it-IT" dirty="0" smtClean="0">
                <a:solidFill>
                  <a:srgbClr val="3366FF"/>
                </a:solidFill>
              </a:rPr>
              <a:t>- Modelli Operativi </a:t>
            </a:r>
            <a:r>
              <a:rPr lang="it-IT" dirty="0">
                <a:solidFill>
                  <a:srgbClr val="3366FF"/>
                </a:solidFill>
              </a:rPr>
              <a:t>della </a:t>
            </a:r>
            <a:r>
              <a:rPr lang="it-IT" dirty="0" err="1" smtClean="0">
                <a:solidFill>
                  <a:srgbClr val="3366FF"/>
                </a:solidFill>
              </a:rPr>
              <a:t>Metacognizione</a:t>
            </a:r>
            <a:r>
              <a:rPr lang="it-IT" dirty="0">
                <a:solidFill>
                  <a:srgbClr val="3366FF"/>
                </a:solidFill>
              </a:rPr>
              <a:t/>
            </a:r>
            <a:br>
              <a:rPr lang="it-IT" dirty="0">
                <a:solidFill>
                  <a:srgbClr val="3366FF"/>
                </a:solidFill>
              </a:rPr>
            </a:br>
            <a:r>
              <a:rPr lang="it-IT" dirty="0" smtClean="0">
                <a:solidFill>
                  <a:srgbClr val="3366FF"/>
                </a:solidFill>
              </a:rPr>
              <a:t>- </a:t>
            </a:r>
            <a:r>
              <a:rPr lang="it-IT" dirty="0">
                <a:solidFill>
                  <a:srgbClr val="3366FF"/>
                </a:solidFill>
              </a:rPr>
              <a:t>P</a:t>
            </a:r>
            <a:r>
              <a:rPr lang="it-IT" dirty="0" smtClean="0">
                <a:solidFill>
                  <a:srgbClr val="3366FF"/>
                </a:solidFill>
              </a:rPr>
              <a:t>eer </a:t>
            </a:r>
            <a:r>
              <a:rPr lang="it-IT" dirty="0" err="1" smtClean="0">
                <a:solidFill>
                  <a:srgbClr val="3366FF"/>
                </a:solidFill>
              </a:rPr>
              <a:t>Education</a:t>
            </a:r>
            <a:endParaRPr lang="it-IT" dirty="0">
              <a:solidFill>
                <a:srgbClr val="3366FF"/>
              </a:solidFill>
            </a:endParaRPr>
          </a:p>
          <a:p>
            <a:pPr marL="0" indent="0">
              <a:buNone/>
            </a:pPr>
            <a:r>
              <a:rPr lang="it-IT" dirty="0"/>
              <a:t> </a:t>
            </a:r>
          </a:p>
          <a:p>
            <a:pPr marL="0" indent="0">
              <a:buNone/>
            </a:pPr>
            <a:endParaRPr lang="it-IT" dirty="0"/>
          </a:p>
        </p:txBody>
      </p:sp>
    </p:spTree>
    <p:extLst>
      <p:ext uri="{BB962C8B-B14F-4D97-AF65-F5344CB8AC3E}">
        <p14:creationId xmlns:p14="http://schemas.microsoft.com/office/powerpoint/2010/main" val="4972178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640478"/>
            <a:ext cx="8229600" cy="5485685"/>
          </a:xfrm>
        </p:spPr>
        <p:txBody>
          <a:bodyPr>
            <a:normAutofit fontScale="77500" lnSpcReduction="20000"/>
          </a:bodyPr>
          <a:lstStyle/>
          <a:p>
            <a:pPr marL="0" indent="0" algn="ctr">
              <a:buNone/>
            </a:pPr>
            <a:r>
              <a:rPr lang="it-IT" b="1" dirty="0">
                <a:solidFill>
                  <a:srgbClr val="3366FF"/>
                </a:solidFill>
              </a:rPr>
              <a:t>Art. 2. </a:t>
            </a:r>
            <a:endParaRPr lang="it-IT" dirty="0">
              <a:solidFill>
                <a:srgbClr val="3366FF"/>
              </a:solidFill>
            </a:endParaRPr>
          </a:p>
          <a:p>
            <a:pPr marL="0" indent="0">
              <a:buNone/>
            </a:pPr>
            <a:r>
              <a:rPr lang="it-IT" dirty="0">
                <a:solidFill>
                  <a:srgbClr val="3366FF"/>
                </a:solidFill>
              </a:rPr>
              <a:t>Ferma restando l'unità di ciascuna classe, al fine di agevolare l'attuazione del diritto allo studio e la promozione della piena formazione della </a:t>
            </a:r>
            <a:r>
              <a:rPr lang="it-IT" dirty="0" err="1">
                <a:solidFill>
                  <a:srgbClr val="3366FF"/>
                </a:solidFill>
              </a:rPr>
              <a:t>personalita</a:t>
            </a:r>
            <a:r>
              <a:rPr lang="it-IT" dirty="0">
                <a:solidFill>
                  <a:srgbClr val="3366FF"/>
                </a:solidFill>
              </a:rPr>
              <a:t>̀ degli alunni, la programmazione educativa </a:t>
            </a:r>
            <a:r>
              <a:rPr lang="it-IT" dirty="0" err="1">
                <a:solidFill>
                  <a:srgbClr val="3366FF"/>
                </a:solidFill>
              </a:rPr>
              <a:t>puo</a:t>
            </a:r>
            <a:r>
              <a:rPr lang="it-IT" dirty="0">
                <a:solidFill>
                  <a:srgbClr val="3366FF"/>
                </a:solidFill>
              </a:rPr>
              <a:t>̀ comprendere </a:t>
            </a:r>
            <a:r>
              <a:rPr lang="it-IT" dirty="0" err="1">
                <a:solidFill>
                  <a:srgbClr val="3366FF"/>
                </a:solidFill>
              </a:rPr>
              <a:t>attivita</a:t>
            </a:r>
            <a:r>
              <a:rPr lang="it-IT" dirty="0">
                <a:solidFill>
                  <a:srgbClr val="3366FF"/>
                </a:solidFill>
              </a:rPr>
              <a:t>̀ scolastiche integrative organizzate per gruppi di alunni della classe oppure di classi diverse anche allo scopo di realizzare interventi individualizzati in relazione alle esigenze dei singoli alunni. </a:t>
            </a:r>
          </a:p>
          <a:p>
            <a:pPr marL="0" indent="0">
              <a:buNone/>
            </a:pPr>
            <a:r>
              <a:rPr lang="it-IT" dirty="0">
                <a:solidFill>
                  <a:srgbClr val="3366FF"/>
                </a:solidFill>
              </a:rPr>
              <a:t>Nell'ambito di tali </a:t>
            </a:r>
            <a:r>
              <a:rPr lang="it-IT" dirty="0" err="1">
                <a:solidFill>
                  <a:srgbClr val="3366FF"/>
                </a:solidFill>
              </a:rPr>
              <a:t>attivita</a:t>
            </a:r>
            <a:r>
              <a:rPr lang="it-IT" dirty="0">
                <a:solidFill>
                  <a:srgbClr val="3366FF"/>
                </a:solidFill>
              </a:rPr>
              <a:t>̀ la scuola attua forme di integrazione a favore degli alunni portatori di handicaps con la prestazione di insegnanti specializzati assegnati ai sensi dell'articolo 9 del decreto del Presidente della Repubblica 31 ottobre 1975, n. 970, anche se appartenenti a ruoli speciali, o ai sensi del quarto comma dell'articolo 1 della legge 24 settembre 1971, n. 820. </a:t>
            </a:r>
          </a:p>
        </p:txBody>
      </p:sp>
    </p:spTree>
    <p:extLst>
      <p:ext uri="{BB962C8B-B14F-4D97-AF65-F5344CB8AC3E}">
        <p14:creationId xmlns:p14="http://schemas.microsoft.com/office/powerpoint/2010/main" val="2493652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738178"/>
            <a:ext cx="8229600" cy="5387985"/>
          </a:xfrm>
        </p:spPr>
        <p:txBody>
          <a:bodyPr/>
          <a:lstStyle/>
          <a:p>
            <a:pPr marL="0" indent="0">
              <a:buNone/>
            </a:pPr>
            <a:r>
              <a:rPr lang="it-IT" dirty="0">
                <a:solidFill>
                  <a:srgbClr val="3366FF"/>
                </a:solidFill>
              </a:rPr>
              <a:t>Devono inoltre essere assicurati la necessaria integrazione specialistica, il servizio socio- psicopedagogico e forme particolari di sostegno secondo le rispettive, competenze dello Stato e degli enti locali preposti, nei limiti delle relative </a:t>
            </a:r>
            <a:r>
              <a:rPr lang="it-IT" dirty="0" err="1">
                <a:solidFill>
                  <a:srgbClr val="3366FF"/>
                </a:solidFill>
              </a:rPr>
              <a:t>disponibilita</a:t>
            </a:r>
            <a:r>
              <a:rPr lang="it-IT" dirty="0">
                <a:solidFill>
                  <a:srgbClr val="3366FF"/>
                </a:solidFill>
              </a:rPr>
              <a:t>̀ di bilancio e sulla base del programma predisposto dal consiglio scolastico distrettuale</a:t>
            </a:r>
            <a:endParaRPr lang="it-IT" dirty="0"/>
          </a:p>
        </p:txBody>
      </p:sp>
    </p:spTree>
    <p:extLst>
      <p:ext uri="{BB962C8B-B14F-4D97-AF65-F5344CB8AC3E}">
        <p14:creationId xmlns:p14="http://schemas.microsoft.com/office/powerpoint/2010/main" val="42195714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493889" y="1193455"/>
            <a:ext cx="8195137" cy="923330"/>
          </a:xfrm>
          <a:prstGeom prst="rect">
            <a:avLst/>
          </a:prstGeom>
        </p:spPr>
        <p:txBody>
          <a:bodyPr wrap="square">
            <a:spAutoFit/>
          </a:bodyPr>
          <a:lstStyle/>
          <a:p>
            <a:endParaRPr lang="it-IT" dirty="0" smtClean="0"/>
          </a:p>
          <a:p>
            <a:endParaRPr lang="it-IT" dirty="0"/>
          </a:p>
          <a:p>
            <a:endParaRPr lang="it-IT" dirty="0"/>
          </a:p>
        </p:txBody>
      </p:sp>
      <p:sp>
        <p:nvSpPr>
          <p:cNvPr id="2" name="CasellaDiTesto 1"/>
          <p:cNvSpPr txBox="1"/>
          <p:nvPr/>
        </p:nvSpPr>
        <p:spPr>
          <a:xfrm>
            <a:off x="309769" y="2568222"/>
            <a:ext cx="184666" cy="215444"/>
          </a:xfrm>
          <a:prstGeom prst="rect">
            <a:avLst/>
          </a:prstGeom>
          <a:noFill/>
        </p:spPr>
        <p:txBody>
          <a:bodyPr wrap="none" rtlCol="0">
            <a:spAutoFit/>
          </a:bodyPr>
          <a:lstStyle/>
          <a:p>
            <a:pPr algn="ctr"/>
            <a:endParaRPr lang="it-IT" sz="800" dirty="0" smtClean="0">
              <a:latin typeface="Cambria"/>
            </a:endParaRPr>
          </a:p>
        </p:txBody>
      </p:sp>
      <p:sp>
        <p:nvSpPr>
          <p:cNvPr id="5" name="Rettangolo 4"/>
          <p:cNvSpPr/>
          <p:nvPr/>
        </p:nvSpPr>
        <p:spPr>
          <a:xfrm>
            <a:off x="494435" y="2083781"/>
            <a:ext cx="8194591" cy="2585323"/>
          </a:xfrm>
          <a:prstGeom prst="rect">
            <a:avLst/>
          </a:prstGeom>
        </p:spPr>
        <p:txBody>
          <a:bodyPr wrap="square">
            <a:spAutoFit/>
          </a:bodyPr>
          <a:lstStyle/>
          <a:p>
            <a:endParaRPr lang="it-IT" dirty="0" smtClean="0"/>
          </a:p>
          <a:p>
            <a:r>
              <a:rPr lang="it-IT" dirty="0" smtClean="0">
                <a:solidFill>
                  <a:srgbClr val="3366FF"/>
                </a:solidFill>
              </a:rPr>
              <a:t>Art.12: Integrazione scolastica per qualsiasi ordine e grado di scuola (incluso il nido); individuazione del soggetto in situazione di handicap attraverso la diagnosi funzionale a cui segue PDF. Stesura del PEI da parte di docenti curricolari e di sostegno, famiglia e equipe multidisciplinare); sezioni staccate di classi ordinarie per soggetti impossibilitati.</a:t>
            </a:r>
          </a:p>
          <a:p>
            <a:endParaRPr lang="it-IT" dirty="0" smtClean="0">
              <a:solidFill>
                <a:srgbClr val="3366FF"/>
              </a:solidFill>
            </a:endParaRPr>
          </a:p>
          <a:p>
            <a:endParaRPr lang="it-IT" dirty="0">
              <a:solidFill>
                <a:srgbClr val="3366FF"/>
              </a:solidFill>
            </a:endParaRPr>
          </a:p>
          <a:p>
            <a:endParaRPr lang="it-IT" dirty="0" smtClean="0">
              <a:solidFill>
                <a:srgbClr val="3366FF"/>
              </a:solidFill>
            </a:endParaRPr>
          </a:p>
        </p:txBody>
      </p:sp>
      <p:sp>
        <p:nvSpPr>
          <p:cNvPr id="6" name="Rettangolo 5"/>
          <p:cNvSpPr/>
          <p:nvPr/>
        </p:nvSpPr>
        <p:spPr>
          <a:xfrm>
            <a:off x="493889" y="4033476"/>
            <a:ext cx="8195136" cy="1200329"/>
          </a:xfrm>
          <a:prstGeom prst="rect">
            <a:avLst/>
          </a:prstGeom>
        </p:spPr>
        <p:txBody>
          <a:bodyPr wrap="square">
            <a:spAutoFit/>
          </a:bodyPr>
          <a:lstStyle/>
          <a:p>
            <a:endParaRPr lang="it-IT" dirty="0" smtClean="0"/>
          </a:p>
          <a:p>
            <a:r>
              <a:rPr lang="it-IT" dirty="0" smtClean="0">
                <a:solidFill>
                  <a:srgbClr val="3366FF"/>
                </a:solidFill>
              </a:rPr>
              <a:t>Art. 13: integrazione attraverso programmazione concertata; dotazione di scuole di sussidi e strumentazioni, docenti specializzati sul sostegno. </a:t>
            </a:r>
            <a:endParaRPr lang="it-IT" dirty="0">
              <a:solidFill>
                <a:srgbClr val="3366FF"/>
              </a:solidFill>
            </a:endParaRPr>
          </a:p>
          <a:p>
            <a:r>
              <a:rPr lang="it-IT" dirty="0">
                <a:solidFill>
                  <a:srgbClr val="3366FF"/>
                </a:solidFill>
              </a:rPr>
              <a:t> </a:t>
            </a:r>
          </a:p>
        </p:txBody>
      </p:sp>
      <p:sp>
        <p:nvSpPr>
          <p:cNvPr id="8" name="Rettangolo 7"/>
          <p:cNvSpPr/>
          <p:nvPr/>
        </p:nvSpPr>
        <p:spPr>
          <a:xfrm>
            <a:off x="493889" y="1160451"/>
            <a:ext cx="8195135" cy="1138773"/>
          </a:xfrm>
          <a:prstGeom prst="rect">
            <a:avLst/>
          </a:prstGeom>
        </p:spPr>
        <p:txBody>
          <a:bodyPr wrap="square">
            <a:spAutoFit/>
          </a:bodyPr>
          <a:lstStyle/>
          <a:p>
            <a:r>
              <a:rPr lang="it-IT" sz="3200" b="1" dirty="0">
                <a:solidFill>
                  <a:srgbClr val="FF0000"/>
                </a:solidFill>
              </a:rPr>
              <a:t>Legge quadro sull’handicap </a:t>
            </a:r>
            <a:r>
              <a:rPr lang="it-IT" sz="3200" b="1" dirty="0" smtClean="0">
                <a:solidFill>
                  <a:srgbClr val="FF0000"/>
                </a:solidFill>
              </a:rPr>
              <a:t>Legge </a:t>
            </a:r>
            <a:r>
              <a:rPr lang="it-IT" sz="3200" b="1" dirty="0">
                <a:solidFill>
                  <a:srgbClr val="FF0000"/>
                </a:solidFill>
              </a:rPr>
              <a:t>104/</a:t>
            </a:r>
            <a:r>
              <a:rPr lang="it-IT" sz="3200" b="1" dirty="0" smtClean="0">
                <a:solidFill>
                  <a:srgbClr val="FF0000"/>
                </a:solidFill>
              </a:rPr>
              <a:t>1992</a:t>
            </a:r>
          </a:p>
          <a:p>
            <a:r>
              <a:rPr lang="it-IT" dirty="0" smtClean="0">
                <a:solidFill>
                  <a:srgbClr val="3366FF"/>
                </a:solidFill>
              </a:rPr>
              <a:t> </a:t>
            </a:r>
            <a:r>
              <a:rPr lang="it-IT" dirty="0">
                <a:solidFill>
                  <a:srgbClr val="3366FF"/>
                </a:solidFill>
              </a:rPr>
              <a:t>Legge quadro per l’assistenza, l’integrazione sociale e i diritti delle persone handicappate. Sezione scuola art 12-16</a:t>
            </a:r>
          </a:p>
        </p:txBody>
      </p:sp>
    </p:spTree>
    <p:extLst>
      <p:ext uri="{BB962C8B-B14F-4D97-AF65-F5344CB8AC3E}">
        <p14:creationId xmlns:p14="http://schemas.microsoft.com/office/powerpoint/2010/main" val="220162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493889" y="1193455"/>
            <a:ext cx="8195137" cy="923330"/>
          </a:xfrm>
          <a:prstGeom prst="rect">
            <a:avLst/>
          </a:prstGeom>
        </p:spPr>
        <p:txBody>
          <a:bodyPr wrap="square">
            <a:spAutoFit/>
          </a:bodyPr>
          <a:lstStyle/>
          <a:p>
            <a:endParaRPr lang="it-IT" dirty="0" smtClean="0"/>
          </a:p>
          <a:p>
            <a:endParaRPr lang="it-IT" dirty="0"/>
          </a:p>
          <a:p>
            <a:endParaRPr lang="it-IT" dirty="0"/>
          </a:p>
        </p:txBody>
      </p:sp>
      <p:sp>
        <p:nvSpPr>
          <p:cNvPr id="2" name="CasellaDiTesto 1"/>
          <p:cNvSpPr txBox="1"/>
          <p:nvPr/>
        </p:nvSpPr>
        <p:spPr>
          <a:xfrm>
            <a:off x="309769" y="2568222"/>
            <a:ext cx="184666" cy="215444"/>
          </a:xfrm>
          <a:prstGeom prst="rect">
            <a:avLst/>
          </a:prstGeom>
          <a:noFill/>
        </p:spPr>
        <p:txBody>
          <a:bodyPr wrap="none" rtlCol="0">
            <a:spAutoFit/>
          </a:bodyPr>
          <a:lstStyle/>
          <a:p>
            <a:pPr algn="ctr"/>
            <a:endParaRPr lang="it-IT" sz="800" dirty="0" smtClean="0">
              <a:latin typeface="Cambria"/>
            </a:endParaRPr>
          </a:p>
        </p:txBody>
      </p:sp>
      <p:sp>
        <p:nvSpPr>
          <p:cNvPr id="6" name="Rettangolo 5"/>
          <p:cNvSpPr/>
          <p:nvPr/>
        </p:nvSpPr>
        <p:spPr>
          <a:xfrm>
            <a:off x="494980" y="1037560"/>
            <a:ext cx="8194046" cy="2585323"/>
          </a:xfrm>
          <a:prstGeom prst="rect">
            <a:avLst/>
          </a:prstGeom>
        </p:spPr>
        <p:txBody>
          <a:bodyPr wrap="square">
            <a:spAutoFit/>
          </a:bodyPr>
          <a:lstStyle/>
          <a:p>
            <a:r>
              <a:rPr lang="it-IT" dirty="0">
                <a:solidFill>
                  <a:srgbClr val="3366FF"/>
                </a:solidFill>
              </a:rPr>
              <a:t>A partire dagli anni '50 del secolo scorso → l'educazione speciale può essere considerata un aspetto </a:t>
            </a:r>
            <a:r>
              <a:rPr lang="it-IT" dirty="0" smtClean="0">
                <a:solidFill>
                  <a:srgbClr val="3366FF"/>
                </a:solidFill>
              </a:rPr>
              <a:t>del fenomeno </a:t>
            </a:r>
            <a:r>
              <a:rPr lang="it-IT" dirty="0">
                <a:solidFill>
                  <a:srgbClr val="3366FF"/>
                </a:solidFill>
              </a:rPr>
              <a:t>dell'esplosione scolastica, reso possibile dal diffondersi degli ideali democratici, tra cui il diritto </a:t>
            </a:r>
            <a:r>
              <a:rPr lang="it-IT" dirty="0" smtClean="0">
                <a:solidFill>
                  <a:srgbClr val="3366FF"/>
                </a:solidFill>
              </a:rPr>
              <a:t>di uguaglianza </a:t>
            </a:r>
            <a:r>
              <a:rPr lang="it-IT" dirty="0">
                <a:solidFill>
                  <a:srgbClr val="3366FF"/>
                </a:solidFill>
              </a:rPr>
              <a:t>sociale per tutti i cittadini, anche vulnerabili, dal miglioramento delle condizioni di vita in una</a:t>
            </a:r>
          </a:p>
          <a:p>
            <a:r>
              <a:rPr lang="it-IT" dirty="0">
                <a:solidFill>
                  <a:srgbClr val="3366FF"/>
                </a:solidFill>
              </a:rPr>
              <a:t>società industriale in evoluzione. </a:t>
            </a:r>
            <a:endParaRPr lang="it-IT" dirty="0" smtClean="0">
              <a:solidFill>
                <a:srgbClr val="3366FF"/>
              </a:solidFill>
            </a:endParaRPr>
          </a:p>
          <a:p>
            <a:endParaRPr lang="it-IT" dirty="0">
              <a:solidFill>
                <a:srgbClr val="3366FF"/>
              </a:solidFill>
            </a:endParaRPr>
          </a:p>
          <a:p>
            <a:endParaRPr lang="it-IT" dirty="0">
              <a:solidFill>
                <a:srgbClr val="3366FF"/>
              </a:solidFill>
            </a:endParaRPr>
          </a:p>
          <a:p>
            <a:endParaRPr lang="it-IT" dirty="0">
              <a:solidFill>
                <a:srgbClr val="3366FF"/>
              </a:solidFill>
            </a:endParaRPr>
          </a:p>
          <a:p>
            <a:endParaRPr lang="it-IT" dirty="0">
              <a:solidFill>
                <a:srgbClr val="3366FF"/>
              </a:solidFill>
            </a:endParaRPr>
          </a:p>
        </p:txBody>
      </p:sp>
      <p:sp>
        <p:nvSpPr>
          <p:cNvPr id="5" name="Rettangolo 4"/>
          <p:cNvSpPr/>
          <p:nvPr/>
        </p:nvSpPr>
        <p:spPr>
          <a:xfrm>
            <a:off x="494980" y="2980393"/>
            <a:ext cx="8194046" cy="1200329"/>
          </a:xfrm>
          <a:prstGeom prst="rect">
            <a:avLst/>
          </a:prstGeom>
        </p:spPr>
        <p:txBody>
          <a:bodyPr wrap="square">
            <a:spAutoFit/>
          </a:bodyPr>
          <a:lstStyle/>
          <a:p>
            <a:r>
              <a:rPr lang="it-IT" dirty="0">
                <a:solidFill>
                  <a:srgbClr val="3366FF"/>
                </a:solidFill>
              </a:rPr>
              <a:t>Nel trentennio dagli anni '70 agli anni '90 il diritto degli studenti con disabilità a frequentare l'istituzione scolastica e formativa comune viene esteso dal nido all'università (documento Falcucci 1975, Legge 517/1977, Legge 270/1982, Circolare Ministeriale 262/1988</a:t>
            </a:r>
            <a:r>
              <a:rPr lang="it-IT" dirty="0" smtClean="0">
                <a:solidFill>
                  <a:srgbClr val="3366FF"/>
                </a:solidFill>
              </a:rPr>
              <a:t>).</a:t>
            </a:r>
            <a:endParaRPr lang="it-IT" dirty="0">
              <a:solidFill>
                <a:srgbClr val="3366FF"/>
              </a:solidFill>
            </a:endParaRPr>
          </a:p>
        </p:txBody>
      </p:sp>
    </p:spTree>
    <p:extLst>
      <p:ext uri="{BB962C8B-B14F-4D97-AF65-F5344CB8AC3E}">
        <p14:creationId xmlns:p14="http://schemas.microsoft.com/office/powerpoint/2010/main" val="373303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493889" y="1193455"/>
            <a:ext cx="8195137" cy="923330"/>
          </a:xfrm>
          <a:prstGeom prst="rect">
            <a:avLst/>
          </a:prstGeom>
        </p:spPr>
        <p:txBody>
          <a:bodyPr wrap="square">
            <a:spAutoFit/>
          </a:bodyPr>
          <a:lstStyle/>
          <a:p>
            <a:endParaRPr lang="it-IT" dirty="0" smtClean="0"/>
          </a:p>
          <a:p>
            <a:endParaRPr lang="it-IT" dirty="0"/>
          </a:p>
          <a:p>
            <a:endParaRPr lang="it-IT" dirty="0"/>
          </a:p>
        </p:txBody>
      </p:sp>
      <p:sp>
        <p:nvSpPr>
          <p:cNvPr id="2" name="CasellaDiTesto 1"/>
          <p:cNvSpPr txBox="1"/>
          <p:nvPr/>
        </p:nvSpPr>
        <p:spPr>
          <a:xfrm>
            <a:off x="309769" y="2568222"/>
            <a:ext cx="184666" cy="215444"/>
          </a:xfrm>
          <a:prstGeom prst="rect">
            <a:avLst/>
          </a:prstGeom>
          <a:noFill/>
        </p:spPr>
        <p:txBody>
          <a:bodyPr wrap="none" rtlCol="0">
            <a:spAutoFit/>
          </a:bodyPr>
          <a:lstStyle/>
          <a:p>
            <a:pPr algn="ctr"/>
            <a:endParaRPr lang="it-IT" sz="800" dirty="0" smtClean="0">
              <a:latin typeface="Cambria"/>
            </a:endParaRPr>
          </a:p>
        </p:txBody>
      </p:sp>
      <p:sp>
        <p:nvSpPr>
          <p:cNvPr id="5" name="Rettangolo 4"/>
          <p:cNvSpPr/>
          <p:nvPr/>
        </p:nvSpPr>
        <p:spPr>
          <a:xfrm>
            <a:off x="494435" y="2083781"/>
            <a:ext cx="8194591" cy="1200329"/>
          </a:xfrm>
          <a:prstGeom prst="rect">
            <a:avLst/>
          </a:prstGeom>
        </p:spPr>
        <p:txBody>
          <a:bodyPr wrap="square">
            <a:spAutoFit/>
          </a:bodyPr>
          <a:lstStyle/>
          <a:p>
            <a:endParaRPr lang="it-IT" dirty="0" smtClean="0"/>
          </a:p>
          <a:p>
            <a:r>
              <a:rPr lang="it-IT" dirty="0" smtClean="0">
                <a:solidFill>
                  <a:srgbClr val="3366FF"/>
                </a:solidFill>
              </a:rPr>
              <a:t>Art.14: Integrazione realizzata attraverso orientamento; programmazione grazie alla flessibilità nell’organizzazione didattica; continuità educativa tra cicli di scuola.</a:t>
            </a:r>
            <a:endParaRPr lang="it-IT" dirty="0">
              <a:solidFill>
                <a:srgbClr val="3366FF"/>
              </a:solidFill>
            </a:endParaRPr>
          </a:p>
          <a:p>
            <a:endParaRPr lang="it-IT" dirty="0" smtClean="0">
              <a:solidFill>
                <a:srgbClr val="3366FF"/>
              </a:solidFill>
            </a:endParaRPr>
          </a:p>
        </p:txBody>
      </p:sp>
      <p:sp>
        <p:nvSpPr>
          <p:cNvPr id="6" name="Rettangolo 5"/>
          <p:cNvSpPr/>
          <p:nvPr/>
        </p:nvSpPr>
        <p:spPr>
          <a:xfrm>
            <a:off x="493888" y="3561109"/>
            <a:ext cx="8195136" cy="1754327"/>
          </a:xfrm>
          <a:prstGeom prst="rect">
            <a:avLst/>
          </a:prstGeom>
        </p:spPr>
        <p:txBody>
          <a:bodyPr wrap="square">
            <a:spAutoFit/>
          </a:bodyPr>
          <a:lstStyle/>
          <a:p>
            <a:endParaRPr lang="it-IT" dirty="0" smtClean="0"/>
          </a:p>
          <a:p>
            <a:r>
              <a:rPr lang="it-IT" dirty="0" smtClean="0">
                <a:solidFill>
                  <a:srgbClr val="3366FF"/>
                </a:solidFill>
              </a:rPr>
              <a:t>Art. 16: </a:t>
            </a:r>
            <a:r>
              <a:rPr lang="it-IT" dirty="0">
                <a:solidFill>
                  <a:srgbClr val="3366FF"/>
                </a:solidFill>
              </a:rPr>
              <a:t>Nell'ambito della scuola secondaria di secondo grado, per gli alunni handicappati sono consentite prove equipollenti e tempi più lunghi per l'effettuazione delle prove scritte o grafiche e la presenza di assistenti per l'autonomia e la comunicazione.</a:t>
            </a:r>
          </a:p>
          <a:p>
            <a:r>
              <a:rPr lang="it-IT" dirty="0" smtClean="0"/>
              <a:t> </a:t>
            </a:r>
            <a:endParaRPr lang="it-IT" dirty="0"/>
          </a:p>
        </p:txBody>
      </p:sp>
      <p:sp>
        <p:nvSpPr>
          <p:cNvPr id="8" name="Rettangolo 7"/>
          <p:cNvSpPr/>
          <p:nvPr/>
        </p:nvSpPr>
        <p:spPr>
          <a:xfrm>
            <a:off x="493889" y="1160451"/>
            <a:ext cx="8195135" cy="646331"/>
          </a:xfrm>
          <a:prstGeom prst="rect">
            <a:avLst/>
          </a:prstGeom>
        </p:spPr>
        <p:txBody>
          <a:bodyPr wrap="square">
            <a:spAutoFit/>
          </a:bodyPr>
          <a:lstStyle/>
          <a:p>
            <a:r>
              <a:rPr lang="it-IT" dirty="0">
                <a:solidFill>
                  <a:srgbClr val="3366FF"/>
                </a:solidFill>
              </a:rPr>
              <a:t>Legge quadro sull’handicap (Legge 104/1992). Legge quadro per l’assistenza, l’integrazione sociale e i diritti delle persone handicappate. Sezione scuola art 12-16</a:t>
            </a:r>
          </a:p>
        </p:txBody>
      </p:sp>
    </p:spTree>
    <p:extLst>
      <p:ext uri="{BB962C8B-B14F-4D97-AF65-F5344CB8AC3E}">
        <p14:creationId xmlns:p14="http://schemas.microsoft.com/office/powerpoint/2010/main" val="36218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FOTO 5.jpg"/>
          <p:cNvPicPr>
            <a:picLocks noGrp="1" noChangeAspect="1"/>
          </p:cNvPicPr>
          <p:nvPr>
            <p:ph idx="1"/>
          </p:nvPr>
        </p:nvPicPr>
        <p:blipFill>
          <a:blip r:embed="rId2">
            <a:extLst>
              <a:ext uri="{28A0092B-C50C-407E-A947-70E740481C1C}">
                <a14:useLocalDpi xmlns:a14="http://schemas.microsoft.com/office/drawing/2010/main" val="0"/>
              </a:ext>
            </a:extLst>
          </a:blip>
          <a:srcRect t="5078" b="5078"/>
          <a:stretch>
            <a:fillRect/>
          </a:stretch>
        </p:blipFill>
        <p:spPr>
          <a:xfrm>
            <a:off x="457200" y="585788"/>
            <a:ext cx="8229600" cy="5540375"/>
          </a:xfrm>
        </p:spPr>
      </p:pic>
    </p:spTree>
    <p:extLst>
      <p:ext uri="{BB962C8B-B14F-4D97-AF65-F5344CB8AC3E}">
        <p14:creationId xmlns:p14="http://schemas.microsoft.com/office/powerpoint/2010/main" val="24891450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asellaDiTesto 17"/>
          <p:cNvSpPr txBox="1"/>
          <p:nvPr/>
        </p:nvSpPr>
        <p:spPr>
          <a:xfrm>
            <a:off x="309769" y="5281938"/>
            <a:ext cx="8503165" cy="738664"/>
          </a:xfrm>
          <a:prstGeom prst="rect">
            <a:avLst/>
          </a:prstGeom>
          <a:noFill/>
        </p:spPr>
        <p:txBody>
          <a:bodyPr wrap="square" rtlCol="0">
            <a:spAutoFit/>
          </a:bodyPr>
          <a:lstStyle/>
          <a:p>
            <a:pPr algn="ctr"/>
            <a:endParaRPr lang="it-IT" sz="1400" dirty="0" smtClean="0"/>
          </a:p>
          <a:p>
            <a:pPr algn="ctr"/>
            <a:endParaRPr lang="it-IT" sz="1400" dirty="0" smtClean="0"/>
          </a:p>
          <a:p>
            <a:pPr algn="ctr"/>
            <a:endParaRPr lang="it-IT" sz="1400" dirty="0" smtClean="0"/>
          </a:p>
        </p:txBody>
      </p:sp>
      <p:pic>
        <p:nvPicPr>
          <p:cNvPr id="2" name="Immagine 1" descr="inclusi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949" y="846360"/>
            <a:ext cx="6618132" cy="5211779"/>
          </a:xfrm>
          <a:prstGeom prst="rect">
            <a:avLst/>
          </a:prstGeom>
        </p:spPr>
      </p:pic>
    </p:spTree>
    <p:extLst>
      <p:ext uri="{BB962C8B-B14F-4D97-AF65-F5344CB8AC3E}">
        <p14:creationId xmlns:p14="http://schemas.microsoft.com/office/powerpoint/2010/main" val="29734266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233938"/>
            <a:ext cx="8229600" cy="5892225"/>
          </a:xfrm>
        </p:spPr>
        <p:txBody>
          <a:bodyPr/>
          <a:lstStyle/>
          <a:p>
            <a:pPr marL="0" indent="0">
              <a:buNone/>
            </a:pPr>
            <a:r>
              <a:rPr lang="it-IT" dirty="0" smtClean="0">
                <a:solidFill>
                  <a:srgbClr val="FF0000"/>
                </a:solidFill>
              </a:rPr>
              <a:t>LA COSTITUZIONE ITALIANA e Organismi </a:t>
            </a:r>
            <a:r>
              <a:rPr lang="it-IT" dirty="0">
                <a:solidFill>
                  <a:srgbClr val="FF0000"/>
                </a:solidFill>
              </a:rPr>
              <a:t>mondiali  a difesa della persona </a:t>
            </a:r>
            <a:r>
              <a:rPr lang="it-IT" dirty="0" smtClean="0">
                <a:solidFill>
                  <a:srgbClr val="FF0000"/>
                </a:solidFill>
              </a:rPr>
              <a:t>disabile</a:t>
            </a:r>
          </a:p>
          <a:p>
            <a:pPr marL="0" indent="0">
              <a:buNone/>
            </a:pPr>
            <a:endParaRPr lang="it-IT" dirty="0">
              <a:solidFill>
                <a:srgbClr val="FF0000"/>
              </a:solidFill>
            </a:endParaRPr>
          </a:p>
          <a:p>
            <a:pPr marL="0" indent="0">
              <a:buNone/>
            </a:pPr>
            <a:r>
              <a:rPr lang="it-IT" dirty="0" smtClean="0">
                <a:solidFill>
                  <a:srgbClr val="FF0000"/>
                </a:solidFill>
              </a:rPr>
              <a:t>ONU: </a:t>
            </a:r>
            <a:r>
              <a:rPr lang="it-IT" sz="2800" dirty="0" smtClean="0">
                <a:solidFill>
                  <a:srgbClr val="3366FF"/>
                </a:solidFill>
              </a:rPr>
              <a:t>convenzione delle Nazioni Unite</a:t>
            </a:r>
          </a:p>
          <a:p>
            <a:pPr marL="0" indent="0">
              <a:buNone/>
            </a:pPr>
            <a:r>
              <a:rPr lang="it-IT" dirty="0" smtClean="0">
                <a:solidFill>
                  <a:srgbClr val="FF0000"/>
                </a:solidFill>
              </a:rPr>
              <a:t>UNICEF: </a:t>
            </a:r>
            <a:r>
              <a:rPr lang="it-IT" sz="2800" dirty="0" smtClean="0">
                <a:solidFill>
                  <a:srgbClr val="3366FF"/>
                </a:solidFill>
              </a:rPr>
              <a:t>convenzione sui diritti dell’infanzia e dell’adolescenza</a:t>
            </a:r>
          </a:p>
          <a:p>
            <a:pPr marL="0" indent="0">
              <a:buNone/>
            </a:pPr>
            <a:endParaRPr lang="it-IT" sz="2800" dirty="0">
              <a:solidFill>
                <a:srgbClr val="3366FF"/>
              </a:solidFill>
            </a:endParaRPr>
          </a:p>
          <a:p>
            <a:pPr marL="0" indent="0">
              <a:buNone/>
            </a:pPr>
            <a:endParaRPr lang="it-IT" sz="2800" dirty="0">
              <a:solidFill>
                <a:srgbClr val="3366FF"/>
              </a:solidFill>
            </a:endParaRPr>
          </a:p>
        </p:txBody>
      </p:sp>
      <p:pic>
        <p:nvPicPr>
          <p:cNvPr id="4" name="Immagine 3" descr="immagine 1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9949" y="4043363"/>
            <a:ext cx="4556682" cy="2082800"/>
          </a:xfrm>
          <a:prstGeom prst="rect">
            <a:avLst/>
          </a:prstGeom>
        </p:spPr>
      </p:pic>
    </p:spTree>
    <p:extLst>
      <p:ext uri="{BB962C8B-B14F-4D97-AF65-F5344CB8AC3E}">
        <p14:creationId xmlns:p14="http://schemas.microsoft.com/office/powerpoint/2010/main" val="4709339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345337"/>
            <a:ext cx="8229600" cy="6327461"/>
          </a:xfrm>
        </p:spPr>
        <p:txBody>
          <a:bodyPr>
            <a:normAutofit fontScale="92500" lnSpcReduction="20000"/>
          </a:bodyPr>
          <a:lstStyle/>
          <a:p>
            <a:pPr marL="0" indent="0">
              <a:buNone/>
            </a:pPr>
            <a:r>
              <a:rPr lang="it-IT" sz="4500" b="1" dirty="0">
                <a:solidFill>
                  <a:srgbClr val="FF0000"/>
                </a:solidFill>
              </a:rPr>
              <a:t>La Costituzione Italiana </a:t>
            </a:r>
            <a:endParaRPr lang="it-IT" sz="4500" b="1" dirty="0" smtClean="0">
              <a:solidFill>
                <a:srgbClr val="FF0000"/>
              </a:solidFill>
            </a:endParaRPr>
          </a:p>
          <a:p>
            <a:pPr marL="0" indent="0">
              <a:buNone/>
            </a:pPr>
            <a:r>
              <a:rPr lang="it-IT" sz="4500" b="1" dirty="0" smtClean="0">
                <a:solidFill>
                  <a:srgbClr val="FF0000"/>
                </a:solidFill>
              </a:rPr>
              <a:t>a </a:t>
            </a:r>
            <a:r>
              <a:rPr lang="it-IT" sz="4500" b="1" dirty="0">
                <a:solidFill>
                  <a:srgbClr val="FF0000"/>
                </a:solidFill>
              </a:rPr>
              <a:t>tutela del disabile </a:t>
            </a:r>
          </a:p>
          <a:p>
            <a:pPr marL="0" indent="0">
              <a:buNone/>
            </a:pPr>
            <a:endParaRPr lang="it-IT" b="1" dirty="0" smtClean="0"/>
          </a:p>
          <a:p>
            <a:pPr marL="0" indent="0" algn="just">
              <a:buNone/>
            </a:pPr>
            <a:r>
              <a:rPr lang="it-IT" sz="2600" b="1" dirty="0" smtClean="0">
                <a:solidFill>
                  <a:srgbClr val="FF0000"/>
                </a:solidFill>
              </a:rPr>
              <a:t>Articolo </a:t>
            </a:r>
            <a:r>
              <a:rPr lang="it-IT" sz="2600" b="1" dirty="0">
                <a:solidFill>
                  <a:srgbClr val="FF0000"/>
                </a:solidFill>
              </a:rPr>
              <a:t>2 </a:t>
            </a:r>
            <a:endParaRPr lang="it-IT" sz="2600" dirty="0">
              <a:solidFill>
                <a:srgbClr val="FF0000"/>
              </a:solidFill>
            </a:endParaRPr>
          </a:p>
          <a:p>
            <a:pPr marL="0" indent="0" algn="just">
              <a:buNone/>
            </a:pPr>
            <a:r>
              <a:rPr lang="it-IT" sz="2600" dirty="0">
                <a:solidFill>
                  <a:srgbClr val="3366FF"/>
                </a:solidFill>
              </a:rPr>
              <a:t>La </a:t>
            </a:r>
            <a:r>
              <a:rPr lang="it-IT" sz="2600" dirty="0" smtClean="0">
                <a:solidFill>
                  <a:srgbClr val="3366FF"/>
                </a:solidFill>
              </a:rPr>
              <a:t>Repubblica </a:t>
            </a:r>
            <a:r>
              <a:rPr lang="it-IT" sz="2600" dirty="0">
                <a:solidFill>
                  <a:srgbClr val="3366FF"/>
                </a:solidFill>
              </a:rPr>
              <a:t>riconosce e garantisce i diritti inviolabili dell’uomo, sia come singolo, sia nelle formazioni sociali ove svolge la sua </a:t>
            </a:r>
            <a:r>
              <a:rPr lang="it-IT" sz="2600" dirty="0" err="1">
                <a:solidFill>
                  <a:srgbClr val="3366FF"/>
                </a:solidFill>
              </a:rPr>
              <a:t>personalita</a:t>
            </a:r>
            <a:r>
              <a:rPr lang="it-IT" sz="2600" dirty="0">
                <a:solidFill>
                  <a:srgbClr val="3366FF"/>
                </a:solidFill>
              </a:rPr>
              <a:t>̀, e richiede l’adempimento dei doveri inderogabili di </a:t>
            </a:r>
            <a:r>
              <a:rPr lang="it-IT" sz="2600" dirty="0" err="1">
                <a:solidFill>
                  <a:srgbClr val="3366FF"/>
                </a:solidFill>
              </a:rPr>
              <a:t>solidarieta</a:t>
            </a:r>
            <a:r>
              <a:rPr lang="it-IT" sz="2600" dirty="0">
                <a:solidFill>
                  <a:srgbClr val="3366FF"/>
                </a:solidFill>
              </a:rPr>
              <a:t>̀ politica. </a:t>
            </a:r>
          </a:p>
          <a:p>
            <a:pPr marL="0" indent="0" algn="just">
              <a:buNone/>
            </a:pPr>
            <a:r>
              <a:rPr lang="it-IT" sz="2600" b="1" dirty="0">
                <a:solidFill>
                  <a:srgbClr val="FF0000"/>
                </a:solidFill>
              </a:rPr>
              <a:t>Articolo 3 </a:t>
            </a:r>
            <a:endParaRPr lang="it-IT" sz="2600" dirty="0">
              <a:solidFill>
                <a:srgbClr val="FF0000"/>
              </a:solidFill>
            </a:endParaRPr>
          </a:p>
          <a:p>
            <a:pPr marL="0" indent="0" algn="just">
              <a:buNone/>
            </a:pPr>
            <a:r>
              <a:rPr lang="it-IT" sz="2600" dirty="0">
                <a:solidFill>
                  <a:srgbClr val="3366FF"/>
                </a:solidFill>
              </a:rPr>
              <a:t>Tutti i cittadini hanno pari </a:t>
            </a:r>
            <a:r>
              <a:rPr lang="it-IT" sz="2600" dirty="0" err="1">
                <a:solidFill>
                  <a:srgbClr val="3366FF"/>
                </a:solidFill>
              </a:rPr>
              <a:t>dignita</a:t>
            </a:r>
            <a:r>
              <a:rPr lang="it-IT" sz="2600" dirty="0">
                <a:solidFill>
                  <a:srgbClr val="3366FF"/>
                </a:solidFill>
              </a:rPr>
              <a:t>̀ sociale e sono uguali davanti alla legge, senza distinzione di sesso, di razza, di lingua, di religione, di opinioni politiche</a:t>
            </a:r>
            <a:r>
              <a:rPr lang="it-IT" sz="2600" dirty="0" smtClean="0">
                <a:solidFill>
                  <a:srgbClr val="3366FF"/>
                </a:solidFill>
              </a:rPr>
              <a:t>, di </a:t>
            </a:r>
            <a:r>
              <a:rPr lang="it-IT" sz="2600" dirty="0">
                <a:solidFill>
                  <a:srgbClr val="3366FF"/>
                </a:solidFill>
              </a:rPr>
              <a:t>condizioni personali e sociali. È compito della </a:t>
            </a:r>
            <a:r>
              <a:rPr lang="it-IT" sz="2600" dirty="0" smtClean="0">
                <a:solidFill>
                  <a:srgbClr val="3366FF"/>
                </a:solidFill>
              </a:rPr>
              <a:t>Repubblica </a:t>
            </a:r>
            <a:r>
              <a:rPr lang="it-IT" sz="2600" dirty="0">
                <a:solidFill>
                  <a:srgbClr val="3366FF"/>
                </a:solidFill>
              </a:rPr>
              <a:t>rimuovere gli ostacoli di ordine economico e sociale, che limitando di fatto la libertà e la uguaglianza dei cittadini, impediscono il pieno sviluppo della persona umana e l’effettiva partecipazione di tutti i lavoratori all’organizzazione politica, economica e sociale del Paese. </a:t>
            </a:r>
          </a:p>
        </p:txBody>
      </p:sp>
      <p:pic>
        <p:nvPicPr>
          <p:cNvPr id="4" name="Immagine 3" descr="costituzione italian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2459" y="345337"/>
            <a:ext cx="2923046" cy="1782345"/>
          </a:xfrm>
          <a:prstGeom prst="rect">
            <a:avLst/>
          </a:prstGeom>
        </p:spPr>
      </p:pic>
    </p:spTree>
    <p:extLst>
      <p:ext uri="{BB962C8B-B14F-4D97-AF65-F5344CB8AC3E}">
        <p14:creationId xmlns:p14="http://schemas.microsoft.com/office/powerpoint/2010/main" val="11207483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367617"/>
            <a:ext cx="8229600" cy="6093523"/>
          </a:xfrm>
        </p:spPr>
        <p:txBody>
          <a:bodyPr/>
          <a:lstStyle/>
          <a:p>
            <a:pPr marL="0" indent="0" algn="just">
              <a:buNone/>
            </a:pPr>
            <a:r>
              <a:rPr lang="it-IT" b="1" dirty="0">
                <a:solidFill>
                  <a:srgbClr val="FF0000"/>
                </a:solidFill>
              </a:rPr>
              <a:t>Articolo 32 </a:t>
            </a:r>
            <a:endParaRPr lang="it-IT" dirty="0">
              <a:solidFill>
                <a:srgbClr val="FF0000"/>
              </a:solidFill>
            </a:endParaRPr>
          </a:p>
          <a:p>
            <a:pPr marL="0" indent="0" algn="just">
              <a:buNone/>
            </a:pPr>
            <a:r>
              <a:rPr lang="it-IT" dirty="0">
                <a:solidFill>
                  <a:srgbClr val="3366FF"/>
                </a:solidFill>
              </a:rPr>
              <a:t>La Repubblica </a:t>
            </a:r>
            <a:r>
              <a:rPr lang="it-IT" u="sng" dirty="0">
                <a:solidFill>
                  <a:srgbClr val="3366FF"/>
                </a:solidFill>
              </a:rPr>
              <a:t>tutela la salute </a:t>
            </a:r>
            <a:r>
              <a:rPr lang="it-IT" dirty="0">
                <a:solidFill>
                  <a:srgbClr val="3366FF"/>
                </a:solidFill>
              </a:rPr>
              <a:t>come fondamentale diritto dell’individuo e interesse della </a:t>
            </a:r>
            <a:r>
              <a:rPr lang="it-IT" dirty="0" err="1">
                <a:solidFill>
                  <a:srgbClr val="3366FF"/>
                </a:solidFill>
              </a:rPr>
              <a:t>collettivita</a:t>
            </a:r>
            <a:r>
              <a:rPr lang="it-IT" dirty="0">
                <a:solidFill>
                  <a:srgbClr val="3366FF"/>
                </a:solidFill>
              </a:rPr>
              <a:t>̀, e garantisce cure gratuite agli indigenti. Nessuno </a:t>
            </a:r>
            <a:r>
              <a:rPr lang="it-IT" dirty="0" err="1">
                <a:solidFill>
                  <a:srgbClr val="3366FF"/>
                </a:solidFill>
              </a:rPr>
              <a:t>puo</a:t>
            </a:r>
            <a:r>
              <a:rPr lang="it-IT" dirty="0">
                <a:solidFill>
                  <a:srgbClr val="3366FF"/>
                </a:solidFill>
              </a:rPr>
              <a:t>̀ essere obbligato a un determinato trattamento sanitario se non per disposizione di legge. La legge non </a:t>
            </a:r>
            <a:r>
              <a:rPr lang="it-IT" dirty="0" err="1">
                <a:solidFill>
                  <a:srgbClr val="3366FF"/>
                </a:solidFill>
              </a:rPr>
              <a:t>puo</a:t>
            </a:r>
            <a:r>
              <a:rPr lang="it-IT" dirty="0">
                <a:solidFill>
                  <a:srgbClr val="3366FF"/>
                </a:solidFill>
              </a:rPr>
              <a:t>̀ in nessun caso violare i limiti imposti dal rispetto della persona umana. </a:t>
            </a:r>
          </a:p>
          <a:p>
            <a:pPr marL="0" indent="0">
              <a:buNone/>
            </a:pPr>
            <a:endParaRPr lang="it-IT" dirty="0"/>
          </a:p>
        </p:txBody>
      </p:sp>
    </p:spTree>
    <p:extLst>
      <p:ext uri="{BB962C8B-B14F-4D97-AF65-F5344CB8AC3E}">
        <p14:creationId xmlns:p14="http://schemas.microsoft.com/office/powerpoint/2010/main" val="4149373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401656"/>
            <a:ext cx="8229600" cy="5724507"/>
          </a:xfrm>
        </p:spPr>
        <p:txBody>
          <a:bodyPr/>
          <a:lstStyle/>
          <a:p>
            <a:pPr marL="0" indent="0">
              <a:buNone/>
            </a:pPr>
            <a:r>
              <a:rPr lang="it-IT" sz="2800" b="1" dirty="0">
                <a:solidFill>
                  <a:srgbClr val="FF0000"/>
                </a:solidFill>
              </a:rPr>
              <a:t>METODOLOGIE</a:t>
            </a:r>
          </a:p>
          <a:p>
            <a:pPr marL="0" indent="0">
              <a:buNone/>
            </a:pPr>
            <a:r>
              <a:rPr lang="it-IT" dirty="0" smtClean="0">
                <a:solidFill>
                  <a:srgbClr val="3366FF"/>
                </a:solidFill>
              </a:rPr>
              <a:t>Utilizzo in aula di </a:t>
            </a:r>
            <a:r>
              <a:rPr lang="it-IT" dirty="0" err="1" smtClean="0">
                <a:solidFill>
                  <a:srgbClr val="3366FF"/>
                </a:solidFill>
              </a:rPr>
              <a:t>slides</a:t>
            </a:r>
            <a:r>
              <a:rPr lang="it-IT" dirty="0" smtClean="0">
                <a:solidFill>
                  <a:srgbClr val="3366FF"/>
                </a:solidFill>
              </a:rPr>
              <a:t>, testi, Normative e Decreti Legislative, video, seminari, esercitazioni singole e di gruppo.</a:t>
            </a:r>
            <a:r>
              <a:rPr lang="it-IT" b="1" dirty="0">
                <a:solidFill>
                  <a:srgbClr val="FF0000"/>
                </a:solidFill>
              </a:rPr>
              <a:t> </a:t>
            </a:r>
            <a:endParaRPr lang="it-IT" b="1" dirty="0" smtClean="0">
              <a:solidFill>
                <a:srgbClr val="FF0000"/>
              </a:solidFill>
            </a:endParaRPr>
          </a:p>
          <a:p>
            <a:pPr marL="0" indent="0">
              <a:buNone/>
            </a:pPr>
            <a:endParaRPr lang="it-IT" b="1" dirty="0">
              <a:solidFill>
                <a:srgbClr val="FF0000"/>
              </a:solidFill>
            </a:endParaRPr>
          </a:p>
          <a:p>
            <a:pPr marL="0" indent="0">
              <a:buNone/>
            </a:pPr>
            <a:r>
              <a:rPr lang="it-IT" b="1" dirty="0" smtClean="0">
                <a:solidFill>
                  <a:srgbClr val="FF0000"/>
                </a:solidFill>
              </a:rPr>
              <a:t>Modalità </a:t>
            </a:r>
            <a:r>
              <a:rPr lang="it-IT" b="1" dirty="0">
                <a:solidFill>
                  <a:srgbClr val="FF0000"/>
                </a:solidFill>
              </a:rPr>
              <a:t>di valutazione</a:t>
            </a:r>
          </a:p>
          <a:p>
            <a:pPr marL="0" indent="0">
              <a:buNone/>
            </a:pPr>
            <a:r>
              <a:rPr lang="it-IT" b="1" dirty="0">
                <a:solidFill>
                  <a:srgbClr val="3366FF"/>
                </a:solidFill>
              </a:rPr>
              <a:t>Esame scritto e orale</a:t>
            </a:r>
          </a:p>
          <a:p>
            <a:pPr marL="0" indent="0">
              <a:buNone/>
            </a:pPr>
            <a:endParaRPr lang="it-IT" dirty="0" smtClean="0">
              <a:solidFill>
                <a:srgbClr val="3366FF"/>
              </a:solidFill>
            </a:endParaRPr>
          </a:p>
          <a:p>
            <a:pPr marL="0" indent="0">
              <a:buNone/>
            </a:pPr>
            <a:endParaRPr lang="it-IT" dirty="0">
              <a:solidFill>
                <a:srgbClr val="3366FF"/>
              </a:solidFill>
            </a:endParaRPr>
          </a:p>
          <a:p>
            <a:pPr marL="0" indent="0">
              <a:buNone/>
            </a:pPr>
            <a:endParaRPr lang="it-IT" dirty="0">
              <a:solidFill>
                <a:srgbClr val="3366FF"/>
              </a:solidFill>
            </a:endParaRPr>
          </a:p>
        </p:txBody>
      </p:sp>
      <p:pic>
        <p:nvPicPr>
          <p:cNvPr id="4" name="Immagine 3" descr="INFINITO COLORAT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6220" y="3210217"/>
            <a:ext cx="3219758" cy="3219758"/>
          </a:xfrm>
          <a:prstGeom prst="rect">
            <a:avLst/>
          </a:prstGeom>
        </p:spPr>
      </p:pic>
    </p:spTree>
    <p:extLst>
      <p:ext uri="{BB962C8B-B14F-4D97-AF65-F5344CB8AC3E}">
        <p14:creationId xmlns:p14="http://schemas.microsoft.com/office/powerpoint/2010/main" val="39434048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686800" cy="1143000"/>
          </a:xfrm>
        </p:spPr>
        <p:txBody>
          <a:bodyPr>
            <a:normAutofit/>
          </a:bodyPr>
          <a:lstStyle/>
          <a:p>
            <a:r>
              <a:rPr lang="it-IT" sz="3200" b="1" i="1" dirty="0" smtClean="0">
                <a:solidFill>
                  <a:srgbClr val="FF0000"/>
                </a:solidFill>
              </a:rPr>
              <a:t>I BES: origini, aspetti epistemologici e sociali</a:t>
            </a:r>
            <a:r>
              <a:rPr lang="it-IT" sz="3200" dirty="0" smtClean="0">
                <a:solidFill>
                  <a:srgbClr val="FF0000"/>
                </a:solidFill>
              </a:rPr>
              <a:t/>
            </a:r>
            <a:br>
              <a:rPr lang="it-IT" sz="3200" dirty="0" smtClean="0">
                <a:solidFill>
                  <a:srgbClr val="FF0000"/>
                </a:solidFill>
              </a:rPr>
            </a:br>
            <a:endParaRPr lang="it-IT" sz="3200" dirty="0">
              <a:solidFill>
                <a:srgbClr val="FF0000"/>
              </a:solidFill>
            </a:endParaRPr>
          </a:p>
        </p:txBody>
      </p:sp>
      <p:sp>
        <p:nvSpPr>
          <p:cNvPr id="3" name="Segnaposto contenuto 2"/>
          <p:cNvSpPr>
            <a:spLocks noGrp="1"/>
          </p:cNvSpPr>
          <p:nvPr>
            <p:ph idx="1"/>
          </p:nvPr>
        </p:nvSpPr>
        <p:spPr>
          <a:xfrm>
            <a:off x="457200" y="935752"/>
            <a:ext cx="8229600" cy="5603368"/>
          </a:xfrm>
        </p:spPr>
        <p:txBody>
          <a:bodyPr>
            <a:normAutofit fontScale="85000" lnSpcReduction="20000"/>
          </a:bodyPr>
          <a:lstStyle/>
          <a:p>
            <a:pPr marL="0" indent="0" algn="just">
              <a:buNone/>
            </a:pPr>
            <a:r>
              <a:rPr lang="it-IT" sz="2000" dirty="0" smtClean="0">
                <a:solidFill>
                  <a:srgbClr val="3366FF"/>
                </a:solidFill>
              </a:rPr>
              <a:t>L’OCSE (organizzazione per la cooperazione economica e sviluppo) pone al centro del suo interesse una “scuola per tutti” in grado di offrire risposta ai bisogni educativi speciali degli studenti.</a:t>
            </a:r>
          </a:p>
          <a:p>
            <a:pPr marL="0" indent="0" algn="just">
              <a:buNone/>
            </a:pPr>
            <a:endParaRPr lang="it-IT" sz="2000" dirty="0" smtClean="0">
              <a:solidFill>
                <a:srgbClr val="3366FF"/>
              </a:solidFill>
            </a:endParaRPr>
          </a:p>
          <a:p>
            <a:pPr marL="0" indent="0" algn="just">
              <a:buNone/>
            </a:pPr>
            <a:r>
              <a:rPr lang="it-IT" sz="2600" dirty="0" smtClean="0">
                <a:solidFill>
                  <a:srgbClr val="3366FF"/>
                </a:solidFill>
              </a:rPr>
              <a:t>in questa direzione le raccomandazioni di organismi europei e internazionali:</a:t>
            </a:r>
          </a:p>
          <a:p>
            <a:pPr algn="just"/>
            <a:endParaRPr lang="it-IT" sz="2600" dirty="0" smtClean="0">
              <a:solidFill>
                <a:srgbClr val="3366FF"/>
              </a:solidFill>
            </a:endParaRPr>
          </a:p>
          <a:p>
            <a:pPr marL="285750" indent="-285750" algn="just">
              <a:buFontTx/>
              <a:buChar char="-"/>
            </a:pPr>
            <a:r>
              <a:rPr lang="it-IT" sz="2600" dirty="0" smtClean="0">
                <a:solidFill>
                  <a:srgbClr val="3366FF"/>
                </a:solidFill>
              </a:rPr>
              <a:t>Conferenza di Salamanca (1994) </a:t>
            </a:r>
            <a:r>
              <a:rPr lang="mr-IN" sz="2600" dirty="0" smtClean="0">
                <a:solidFill>
                  <a:srgbClr val="3366FF"/>
                </a:solidFill>
              </a:rPr>
              <a:t>–</a:t>
            </a:r>
            <a:r>
              <a:rPr lang="it-IT" sz="2600" dirty="0" smtClean="0">
                <a:solidFill>
                  <a:srgbClr val="3366FF"/>
                </a:solidFill>
              </a:rPr>
              <a:t> organizzata dall’UNESCO </a:t>
            </a:r>
            <a:r>
              <a:rPr lang="mr-IN" sz="2600" dirty="0" smtClean="0">
                <a:solidFill>
                  <a:srgbClr val="3366FF"/>
                </a:solidFill>
              </a:rPr>
              <a:t>–</a:t>
            </a:r>
            <a:r>
              <a:rPr lang="it-IT" sz="2600" dirty="0" smtClean="0">
                <a:solidFill>
                  <a:srgbClr val="3366FF"/>
                </a:solidFill>
              </a:rPr>
              <a:t> educazione inclusiva di tutti gli studenti nel sistema comune per combattere ogni forma di discriminazione</a:t>
            </a:r>
          </a:p>
          <a:p>
            <a:pPr marL="285750" indent="-285750" algn="just">
              <a:buFontTx/>
              <a:buChar char="-"/>
            </a:pPr>
            <a:endParaRPr lang="it-IT" sz="2600" dirty="0" smtClean="0">
              <a:solidFill>
                <a:srgbClr val="3366FF"/>
              </a:solidFill>
            </a:endParaRPr>
          </a:p>
          <a:p>
            <a:pPr marL="285750" indent="-285750" algn="just">
              <a:buFontTx/>
              <a:buChar char="-"/>
            </a:pPr>
            <a:r>
              <a:rPr lang="it-IT" sz="2600" dirty="0" smtClean="0">
                <a:solidFill>
                  <a:srgbClr val="3366FF"/>
                </a:solidFill>
              </a:rPr>
              <a:t>Dichiarazione di Lussemburgo (1996) </a:t>
            </a:r>
            <a:r>
              <a:rPr lang="mr-IN" sz="2600" dirty="0" smtClean="0">
                <a:solidFill>
                  <a:srgbClr val="3366FF"/>
                </a:solidFill>
              </a:rPr>
              <a:t>–</a:t>
            </a:r>
            <a:r>
              <a:rPr lang="it-IT" sz="2600" dirty="0" smtClean="0">
                <a:solidFill>
                  <a:srgbClr val="3366FF"/>
                </a:solidFill>
              </a:rPr>
              <a:t> una scuola in grado di rispondere ai bisogni specifici di ciascuno. La persona è posta al centro del progetto educativo.</a:t>
            </a:r>
          </a:p>
          <a:p>
            <a:pPr marL="285750" indent="-285750" algn="just">
              <a:buFontTx/>
              <a:buChar char="-"/>
            </a:pPr>
            <a:endParaRPr lang="it-IT" sz="2600" dirty="0" smtClean="0">
              <a:solidFill>
                <a:srgbClr val="3366FF"/>
              </a:solidFill>
            </a:endParaRPr>
          </a:p>
          <a:p>
            <a:pPr marL="285750" indent="-285750" algn="just">
              <a:buFontTx/>
              <a:buChar char="-"/>
            </a:pPr>
            <a:r>
              <a:rPr lang="it-IT" sz="2600" dirty="0" smtClean="0">
                <a:solidFill>
                  <a:srgbClr val="3366FF"/>
                </a:solidFill>
              </a:rPr>
              <a:t>Convenzione sui diritti delle persone con disabilità (2006) </a:t>
            </a:r>
            <a:r>
              <a:rPr lang="mr-IN" sz="2600" dirty="0" smtClean="0">
                <a:solidFill>
                  <a:srgbClr val="3366FF"/>
                </a:solidFill>
              </a:rPr>
              <a:t>–</a:t>
            </a:r>
            <a:r>
              <a:rPr lang="it-IT" sz="2600" dirty="0" smtClean="0">
                <a:solidFill>
                  <a:srgbClr val="3366FF"/>
                </a:solidFill>
              </a:rPr>
              <a:t> ONU </a:t>
            </a:r>
            <a:r>
              <a:rPr lang="mr-IN" sz="2600" dirty="0" smtClean="0">
                <a:solidFill>
                  <a:srgbClr val="3366FF"/>
                </a:solidFill>
              </a:rPr>
              <a:t>–</a:t>
            </a:r>
            <a:r>
              <a:rPr lang="it-IT" sz="2600" dirty="0" smtClean="0">
                <a:solidFill>
                  <a:srgbClr val="3366FF"/>
                </a:solidFill>
              </a:rPr>
              <a:t>primo trattato sui diritti umani del nostro secolo </a:t>
            </a:r>
            <a:r>
              <a:rPr lang="mr-IN" sz="2600" dirty="0" smtClean="0">
                <a:solidFill>
                  <a:srgbClr val="3366FF"/>
                </a:solidFill>
              </a:rPr>
              <a:t>–</a:t>
            </a:r>
            <a:r>
              <a:rPr lang="it-IT" sz="2600" dirty="0" smtClean="0">
                <a:solidFill>
                  <a:srgbClr val="3366FF"/>
                </a:solidFill>
              </a:rPr>
              <a:t> partecipazione delle persone disabili alla vita scolastica, culturale, civile, economica e politica.</a:t>
            </a:r>
          </a:p>
          <a:p>
            <a:pPr marL="0" indent="0" algn="just">
              <a:buNone/>
            </a:pPr>
            <a:endParaRPr lang="it-IT" dirty="0">
              <a:solidFill>
                <a:srgbClr val="3366FF"/>
              </a:solidFill>
            </a:endParaRPr>
          </a:p>
        </p:txBody>
      </p:sp>
    </p:spTree>
    <p:extLst>
      <p:ext uri="{BB962C8B-B14F-4D97-AF65-F5344CB8AC3E}">
        <p14:creationId xmlns:p14="http://schemas.microsoft.com/office/powerpoint/2010/main" val="31805763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b="1" dirty="0" smtClean="0">
                <a:solidFill>
                  <a:srgbClr val="FF6600"/>
                </a:solidFill>
              </a:rPr>
              <a:t>Organismi mondiali  a difesa della persona disabile</a:t>
            </a:r>
            <a:endParaRPr lang="it-IT" b="1" dirty="0">
              <a:solidFill>
                <a:srgbClr val="FF6600"/>
              </a:solidFill>
            </a:endParaRPr>
          </a:p>
        </p:txBody>
      </p:sp>
      <p:sp>
        <p:nvSpPr>
          <p:cNvPr id="3" name="Segnaposto contenuto 2"/>
          <p:cNvSpPr>
            <a:spLocks noGrp="1"/>
          </p:cNvSpPr>
          <p:nvPr>
            <p:ph idx="1"/>
          </p:nvPr>
        </p:nvSpPr>
        <p:spPr/>
        <p:txBody>
          <a:bodyPr/>
          <a:lstStyle/>
          <a:p>
            <a:pPr marL="0" indent="0">
              <a:buNone/>
            </a:pPr>
            <a:endParaRPr lang="it-IT" dirty="0" smtClean="0"/>
          </a:p>
          <a:p>
            <a:pPr marL="0" indent="0">
              <a:buNone/>
            </a:pPr>
            <a:r>
              <a:rPr lang="it-IT" dirty="0" smtClean="0"/>
              <a:t> </a:t>
            </a:r>
            <a:r>
              <a:rPr lang="it-IT" b="1" dirty="0" smtClean="0">
                <a:solidFill>
                  <a:srgbClr val="3366FF"/>
                </a:solidFill>
              </a:rPr>
              <a:t>ONU</a:t>
            </a:r>
          </a:p>
          <a:p>
            <a:pPr marL="0" indent="0">
              <a:buNone/>
            </a:pPr>
            <a:endParaRPr lang="it-IT" b="1" dirty="0" smtClean="0">
              <a:solidFill>
                <a:srgbClr val="3366FF"/>
              </a:solidFill>
            </a:endParaRPr>
          </a:p>
          <a:p>
            <a:pPr marL="0" indent="0">
              <a:buNone/>
            </a:pPr>
            <a:r>
              <a:rPr lang="it-IT" b="1" dirty="0" smtClean="0">
                <a:solidFill>
                  <a:srgbClr val="3366FF"/>
                </a:solidFill>
              </a:rPr>
              <a:t>UNICEF</a:t>
            </a:r>
          </a:p>
          <a:p>
            <a:pPr marL="0" indent="0">
              <a:buNone/>
            </a:pPr>
            <a:endParaRPr lang="it-IT" dirty="0"/>
          </a:p>
        </p:txBody>
      </p:sp>
      <p:pic>
        <p:nvPicPr>
          <p:cNvPr id="4" name="Immagine 3" descr="onu 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9755" y="1709806"/>
            <a:ext cx="5080930" cy="3381128"/>
          </a:xfrm>
          <a:prstGeom prst="rect">
            <a:avLst/>
          </a:prstGeom>
        </p:spPr>
      </p:pic>
    </p:spTree>
    <p:extLst>
      <p:ext uri="{BB962C8B-B14F-4D97-AF65-F5344CB8AC3E}">
        <p14:creationId xmlns:p14="http://schemas.microsoft.com/office/powerpoint/2010/main" val="6199120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623834"/>
            <a:ext cx="8229600" cy="6126944"/>
          </a:xfrm>
        </p:spPr>
        <p:txBody>
          <a:bodyPr>
            <a:normAutofit lnSpcReduction="10000"/>
          </a:bodyPr>
          <a:lstStyle/>
          <a:p>
            <a:pPr marL="0" indent="0">
              <a:buNone/>
            </a:pPr>
            <a:r>
              <a:rPr lang="it-IT" sz="2800" b="1" dirty="0" smtClean="0">
                <a:solidFill>
                  <a:srgbClr val="FF0000"/>
                </a:solidFill>
              </a:rPr>
              <a:t>ONU-Convenzione della Nazioni </a:t>
            </a:r>
          </a:p>
          <a:p>
            <a:pPr marL="0" indent="0">
              <a:buNone/>
            </a:pPr>
            <a:r>
              <a:rPr lang="it-IT" sz="2800" b="1" dirty="0" smtClean="0">
                <a:solidFill>
                  <a:srgbClr val="FF0000"/>
                </a:solidFill>
              </a:rPr>
              <a:t>Unite (1945) sui diritti delle persone </a:t>
            </a:r>
          </a:p>
          <a:p>
            <a:pPr marL="0" indent="0">
              <a:buNone/>
            </a:pPr>
            <a:r>
              <a:rPr lang="it-IT" sz="2800" b="1" dirty="0" smtClean="0">
                <a:solidFill>
                  <a:srgbClr val="FF0000"/>
                </a:solidFill>
              </a:rPr>
              <a:t>con disabilità ( 2006)</a:t>
            </a:r>
          </a:p>
          <a:p>
            <a:pPr marL="0" indent="0">
              <a:buNone/>
            </a:pPr>
            <a:endParaRPr lang="it-IT" b="1" dirty="0">
              <a:solidFill>
                <a:srgbClr val="FF0000"/>
              </a:solidFill>
            </a:endParaRPr>
          </a:p>
          <a:p>
            <a:pPr marL="0" indent="0" algn="just">
              <a:buNone/>
            </a:pPr>
            <a:r>
              <a:rPr lang="it-IT" sz="1600" b="1" dirty="0" smtClean="0">
                <a:solidFill>
                  <a:srgbClr val="FF0000"/>
                </a:solidFill>
              </a:rPr>
              <a:t>L’assemblea delle nazioni unite ha approvato la </a:t>
            </a:r>
            <a:r>
              <a:rPr lang="it-IT" sz="1600" b="1" dirty="0" err="1" smtClean="0">
                <a:solidFill>
                  <a:srgbClr val="FF0000"/>
                </a:solidFill>
              </a:rPr>
              <a:t>cncevznione</a:t>
            </a:r>
            <a:r>
              <a:rPr lang="it-IT" sz="1600" b="1" dirty="0" smtClean="0">
                <a:solidFill>
                  <a:srgbClr val="FF0000"/>
                </a:solidFill>
              </a:rPr>
              <a:t> sui diritti delle persone con disabilità nel dicembre del 2006</a:t>
            </a:r>
          </a:p>
          <a:p>
            <a:pPr marL="0" indent="0" algn="just">
              <a:buNone/>
            </a:pPr>
            <a:r>
              <a:rPr lang="it-IT" sz="1600" dirty="0" smtClean="0">
                <a:solidFill>
                  <a:srgbClr val="3366FF"/>
                </a:solidFill>
              </a:rPr>
              <a:t>La Convenzione ONU per i </a:t>
            </a:r>
            <a:r>
              <a:rPr lang="it-IT" sz="1600" dirty="0">
                <a:solidFill>
                  <a:srgbClr val="3366FF"/>
                </a:solidFill>
              </a:rPr>
              <a:t>diritti delle persone con disabilità </a:t>
            </a:r>
            <a:r>
              <a:rPr lang="it-IT" sz="1600" dirty="0" smtClean="0">
                <a:solidFill>
                  <a:srgbClr val="3366FF"/>
                </a:solidFill>
              </a:rPr>
              <a:t>è uno strumento concreto che consente di combattere le discriminazioni e le violazioni dei diritti umani.</a:t>
            </a:r>
          </a:p>
          <a:p>
            <a:pPr marL="0" indent="0" algn="just">
              <a:buNone/>
            </a:pPr>
            <a:r>
              <a:rPr lang="it-IT" sz="1600" dirty="0" smtClean="0">
                <a:solidFill>
                  <a:srgbClr val="3366FF"/>
                </a:solidFill>
              </a:rPr>
              <a:t>Attraverso i suoi 50 articoli, la convenzione indica la strada che gli stati del mondo devono percorrere per garantire i di diritti di uguaglianza e di inclusione sociale di tutti i cittadini con disabilità.</a:t>
            </a:r>
          </a:p>
          <a:p>
            <a:pPr marL="0" indent="0" algn="just">
              <a:buNone/>
            </a:pPr>
            <a:endParaRPr lang="it-IT" sz="1600" dirty="0" smtClean="0">
              <a:solidFill>
                <a:srgbClr val="3366FF"/>
              </a:solidFill>
            </a:endParaRPr>
          </a:p>
          <a:p>
            <a:pPr marL="0" indent="0" algn="just">
              <a:buNone/>
            </a:pPr>
            <a:r>
              <a:rPr lang="it-IT" sz="1600" dirty="0" smtClean="0">
                <a:solidFill>
                  <a:srgbClr val="3366FF"/>
                </a:solidFill>
              </a:rPr>
              <a:t>Gli articoli principali della Convenzione</a:t>
            </a:r>
          </a:p>
          <a:p>
            <a:pPr marL="0" indent="0" algn="just">
              <a:buNone/>
            </a:pPr>
            <a:r>
              <a:rPr lang="it-IT" sz="1600" dirty="0" smtClean="0">
                <a:solidFill>
                  <a:srgbClr val="3366FF"/>
                </a:solidFill>
              </a:rPr>
              <a:t>Art. 1 -scopo</a:t>
            </a:r>
          </a:p>
          <a:p>
            <a:pPr marL="0" indent="0" algn="just">
              <a:buNone/>
            </a:pPr>
            <a:r>
              <a:rPr lang="it-IT" sz="1600" dirty="0" smtClean="0">
                <a:solidFill>
                  <a:srgbClr val="3366FF"/>
                </a:solidFill>
              </a:rPr>
              <a:t>Art.3 -principi generali della Convenzione</a:t>
            </a:r>
          </a:p>
          <a:p>
            <a:pPr marL="0" indent="0" algn="just">
              <a:buNone/>
            </a:pPr>
            <a:r>
              <a:rPr lang="it-IT" sz="1600" dirty="0" smtClean="0">
                <a:solidFill>
                  <a:srgbClr val="3366FF"/>
                </a:solidFill>
              </a:rPr>
              <a:t>Art.8  -accrescimento della consapevolezza</a:t>
            </a:r>
          </a:p>
          <a:p>
            <a:pPr marL="0" indent="0" algn="just">
              <a:buNone/>
            </a:pPr>
            <a:r>
              <a:rPr lang="it-IT" sz="1600" dirty="0" smtClean="0">
                <a:solidFill>
                  <a:srgbClr val="3366FF"/>
                </a:solidFill>
              </a:rPr>
              <a:t>Art. 19- vivere in modo indipendente</a:t>
            </a:r>
          </a:p>
          <a:p>
            <a:pPr marL="0" indent="0" algn="just">
              <a:buNone/>
            </a:pPr>
            <a:r>
              <a:rPr lang="it-IT" sz="1600" dirty="0" smtClean="0">
                <a:solidFill>
                  <a:srgbClr val="3366FF"/>
                </a:solidFill>
              </a:rPr>
              <a:t>Art. 24 -educazione</a:t>
            </a:r>
          </a:p>
          <a:p>
            <a:pPr marL="0" indent="0" algn="just">
              <a:buNone/>
            </a:pPr>
            <a:r>
              <a:rPr lang="it-IT" sz="1600" dirty="0" smtClean="0">
                <a:solidFill>
                  <a:srgbClr val="3366FF"/>
                </a:solidFill>
              </a:rPr>
              <a:t>Art. 27- lavoro e occupazione</a:t>
            </a:r>
          </a:p>
          <a:p>
            <a:pPr marL="0" indent="0" algn="just">
              <a:buNone/>
            </a:pPr>
            <a:r>
              <a:rPr lang="it-IT" sz="1600" dirty="0" smtClean="0">
                <a:solidFill>
                  <a:srgbClr val="3366FF"/>
                </a:solidFill>
              </a:rPr>
              <a:t>Art.30- partecipazione alla vita culturale e ricreativa, agli svaghi e allo sport</a:t>
            </a:r>
            <a:endParaRPr lang="it-IT" sz="1600" dirty="0">
              <a:solidFill>
                <a:srgbClr val="3366FF"/>
              </a:solidFill>
            </a:endParaRPr>
          </a:p>
        </p:txBody>
      </p:sp>
      <p:pic>
        <p:nvPicPr>
          <p:cNvPr id="4" name="Segnaposto contenuto 3" descr="ONU.jpg"/>
          <p:cNvPicPr>
            <a:picLocks noChangeAspect="1"/>
          </p:cNvPicPr>
          <p:nvPr/>
        </p:nvPicPr>
        <p:blipFill>
          <a:blip r:embed="rId2">
            <a:extLst>
              <a:ext uri="{28A0092B-C50C-407E-A947-70E740481C1C}">
                <a14:useLocalDpi xmlns:a14="http://schemas.microsoft.com/office/drawing/2010/main" val="0"/>
              </a:ext>
            </a:extLst>
          </a:blip>
          <a:srcRect t="4383" b="4383"/>
          <a:stretch>
            <a:fillRect/>
          </a:stretch>
        </p:blipFill>
        <p:spPr>
          <a:xfrm>
            <a:off x="6606631" y="490456"/>
            <a:ext cx="2180438" cy="1484330"/>
          </a:xfrm>
          <a:prstGeom prst="rect">
            <a:avLst/>
          </a:prstGeom>
        </p:spPr>
      </p:pic>
    </p:spTree>
    <p:extLst>
      <p:ext uri="{BB962C8B-B14F-4D97-AF65-F5344CB8AC3E}">
        <p14:creationId xmlns:p14="http://schemas.microsoft.com/office/powerpoint/2010/main" val="5749519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490156"/>
            <a:ext cx="8229600" cy="5636007"/>
          </a:xfrm>
        </p:spPr>
        <p:txBody>
          <a:bodyPr>
            <a:normAutofit fontScale="92500" lnSpcReduction="10000"/>
          </a:bodyPr>
          <a:lstStyle/>
          <a:p>
            <a:pPr marL="0" indent="0" algn="just">
              <a:buNone/>
            </a:pPr>
            <a:r>
              <a:rPr lang="it-IT" sz="2000" dirty="0" smtClean="0">
                <a:solidFill>
                  <a:srgbClr val="3366FF"/>
                </a:solidFill>
              </a:rPr>
              <a:t>Articolo 1- scopo</a:t>
            </a:r>
          </a:p>
          <a:p>
            <a:pPr marL="0" indent="0" algn="just">
              <a:buNone/>
            </a:pPr>
            <a:r>
              <a:rPr lang="it-IT" sz="2000" dirty="0" smtClean="0">
                <a:solidFill>
                  <a:srgbClr val="3366FF"/>
                </a:solidFill>
              </a:rPr>
              <a:t>“promuovere, proteggere e garantire il pieno ed uguale godimento di tutti i diritti umani e di tutte le libertà fondamentali da parte delle persone con disabilità, e promuovere il rispetto per la loro intrinseca dignità..”. </a:t>
            </a:r>
          </a:p>
          <a:p>
            <a:pPr marL="0" indent="0" algn="just">
              <a:buNone/>
            </a:pPr>
            <a:endParaRPr lang="it-IT" sz="2000" dirty="0">
              <a:solidFill>
                <a:srgbClr val="3366FF"/>
              </a:solidFill>
            </a:endParaRPr>
          </a:p>
          <a:p>
            <a:pPr marL="0" indent="0" algn="just">
              <a:buNone/>
            </a:pPr>
            <a:r>
              <a:rPr lang="it-IT" sz="2000" dirty="0" smtClean="0">
                <a:solidFill>
                  <a:srgbClr val="3366FF"/>
                </a:solidFill>
              </a:rPr>
              <a:t>Articolo 3- Principi </a:t>
            </a:r>
            <a:r>
              <a:rPr lang="it-IT" sz="2000" dirty="0">
                <a:solidFill>
                  <a:srgbClr val="3366FF"/>
                </a:solidFill>
              </a:rPr>
              <a:t>G</a:t>
            </a:r>
            <a:r>
              <a:rPr lang="it-IT" sz="2000" dirty="0" smtClean="0">
                <a:solidFill>
                  <a:srgbClr val="3366FF"/>
                </a:solidFill>
              </a:rPr>
              <a:t>enerali della Costituzione</a:t>
            </a:r>
          </a:p>
          <a:p>
            <a:pPr marL="0" indent="0" algn="just">
              <a:buNone/>
            </a:pPr>
            <a:r>
              <a:rPr lang="it-IT" sz="2000" dirty="0" smtClean="0">
                <a:solidFill>
                  <a:srgbClr val="3366FF"/>
                </a:solidFill>
              </a:rPr>
              <a:t>Il rispetto per la dignità intrinseca, l’autonomia individuale, compresa la libertà di compiere le proprie scelte  e l’indipendenza delle persone:</a:t>
            </a:r>
          </a:p>
          <a:p>
            <a:pPr algn="just">
              <a:buFontTx/>
              <a:buChar char="-"/>
            </a:pPr>
            <a:r>
              <a:rPr lang="it-IT" sz="2000" dirty="0" smtClean="0">
                <a:solidFill>
                  <a:srgbClr val="3366FF"/>
                </a:solidFill>
              </a:rPr>
              <a:t>La non discriminazione</a:t>
            </a:r>
          </a:p>
          <a:p>
            <a:pPr algn="just">
              <a:buFontTx/>
              <a:buChar char="-"/>
            </a:pPr>
            <a:r>
              <a:rPr lang="it-IT" sz="2000" dirty="0" smtClean="0">
                <a:solidFill>
                  <a:srgbClr val="3366FF"/>
                </a:solidFill>
              </a:rPr>
              <a:t>La piena ed effettiva partecipazione e inclusione nella società</a:t>
            </a:r>
          </a:p>
          <a:p>
            <a:pPr algn="just">
              <a:buFontTx/>
              <a:buChar char="-"/>
            </a:pPr>
            <a:r>
              <a:rPr lang="it-IT" sz="2000" dirty="0" smtClean="0">
                <a:solidFill>
                  <a:srgbClr val="3366FF"/>
                </a:solidFill>
              </a:rPr>
              <a:t>Il rispetto per la differenza  e l’accettazione delle persone  con disabilità come parte della diversità umana ..</a:t>
            </a:r>
          </a:p>
          <a:p>
            <a:pPr algn="just">
              <a:buFontTx/>
              <a:buChar char="-"/>
            </a:pPr>
            <a:r>
              <a:rPr lang="it-IT" sz="2000" dirty="0" smtClean="0">
                <a:solidFill>
                  <a:srgbClr val="3366FF"/>
                </a:solidFill>
              </a:rPr>
              <a:t>La parità di opportunità</a:t>
            </a:r>
          </a:p>
          <a:p>
            <a:pPr algn="just">
              <a:buFontTx/>
              <a:buChar char="-"/>
            </a:pPr>
            <a:r>
              <a:rPr lang="it-IT" sz="2000" dirty="0" smtClean="0">
                <a:solidFill>
                  <a:srgbClr val="3366FF"/>
                </a:solidFill>
              </a:rPr>
              <a:t>L’accessibilità</a:t>
            </a:r>
          </a:p>
          <a:p>
            <a:pPr algn="just">
              <a:buFontTx/>
              <a:buChar char="-"/>
            </a:pPr>
            <a:r>
              <a:rPr lang="it-IT" sz="2000" dirty="0" smtClean="0">
                <a:solidFill>
                  <a:srgbClr val="3366FF"/>
                </a:solidFill>
              </a:rPr>
              <a:t>La parità tra uomini e donne</a:t>
            </a:r>
          </a:p>
          <a:p>
            <a:pPr algn="just">
              <a:buFontTx/>
              <a:buChar char="-"/>
            </a:pPr>
            <a:r>
              <a:rPr lang="it-IT" sz="2000" dirty="0">
                <a:solidFill>
                  <a:srgbClr val="3366FF"/>
                </a:solidFill>
              </a:rPr>
              <a:t> </a:t>
            </a:r>
            <a:r>
              <a:rPr lang="it-IT" sz="2000" dirty="0" smtClean="0">
                <a:solidFill>
                  <a:srgbClr val="3366FF"/>
                </a:solidFill>
              </a:rPr>
              <a:t>il rispetto dello sviluppo  delle capacità dei minori con disabilità</a:t>
            </a:r>
          </a:p>
          <a:p>
            <a:pPr algn="just">
              <a:buFontTx/>
              <a:buChar char="-"/>
            </a:pPr>
            <a:r>
              <a:rPr lang="it-IT" sz="2000" dirty="0" smtClean="0">
                <a:solidFill>
                  <a:srgbClr val="3366FF"/>
                </a:solidFill>
              </a:rPr>
              <a:t>Del diritto dei minori con disabilità a preservare la propria dignità</a:t>
            </a:r>
          </a:p>
          <a:p>
            <a:pPr marL="0" indent="0" algn="just">
              <a:buNone/>
            </a:pPr>
            <a:endParaRPr lang="it-IT" sz="2000" dirty="0">
              <a:solidFill>
                <a:srgbClr val="3366FF"/>
              </a:solidFill>
            </a:endParaRPr>
          </a:p>
        </p:txBody>
      </p:sp>
    </p:spTree>
    <p:extLst>
      <p:ext uri="{BB962C8B-B14F-4D97-AF65-F5344CB8AC3E}">
        <p14:creationId xmlns:p14="http://schemas.microsoft.com/office/powerpoint/2010/main" val="13040301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490156"/>
            <a:ext cx="8229600" cy="5636007"/>
          </a:xfrm>
        </p:spPr>
        <p:txBody>
          <a:bodyPr>
            <a:normAutofit/>
          </a:bodyPr>
          <a:lstStyle/>
          <a:p>
            <a:pPr marL="0" indent="0" algn="just">
              <a:buNone/>
            </a:pPr>
            <a:r>
              <a:rPr lang="it-IT" sz="2000" dirty="0" smtClean="0">
                <a:solidFill>
                  <a:srgbClr val="3366FF"/>
                </a:solidFill>
              </a:rPr>
              <a:t>Art. 8  accrescimento della consapevolezza</a:t>
            </a:r>
          </a:p>
          <a:p>
            <a:pPr marL="0" indent="0" algn="just">
              <a:buNone/>
            </a:pPr>
            <a:r>
              <a:rPr lang="it-IT" sz="2000" dirty="0" smtClean="0">
                <a:solidFill>
                  <a:srgbClr val="3366FF"/>
                </a:solidFill>
              </a:rPr>
              <a:t>..” sensibilizzare la società nel suo insieme, ance a livello familiare, sulla situazione delle persone con disabilità; accrescere il rispetto per i diritti e la dignità delle persone con disabilità, combattere gli stereotipi, i pregiudizi e le pratiche dannose concernenti le persone con disabilità, compresi quelli fondati sul sesso e l’età, in tutti gli ambiti; promuovere la consapevolezza delle capacità e i contributi delle persone con disabilità.</a:t>
            </a:r>
          </a:p>
          <a:p>
            <a:pPr marL="0" indent="0" algn="just">
              <a:buNone/>
            </a:pPr>
            <a:endParaRPr lang="it-IT" sz="2000" dirty="0">
              <a:solidFill>
                <a:srgbClr val="3366FF"/>
              </a:solidFill>
            </a:endParaRPr>
          </a:p>
          <a:p>
            <a:pPr marL="0" indent="0" algn="just">
              <a:buNone/>
            </a:pPr>
            <a:r>
              <a:rPr lang="it-IT" sz="2000" dirty="0" smtClean="0">
                <a:solidFill>
                  <a:srgbClr val="3366FF"/>
                </a:solidFill>
              </a:rPr>
              <a:t>Art. 19 vivere in modo indipendente ed essere inclusi nella collettività</a:t>
            </a:r>
          </a:p>
          <a:p>
            <a:pPr marL="0" indent="0" algn="just">
              <a:buNone/>
            </a:pPr>
            <a:r>
              <a:rPr lang="mr-IN" sz="2000" dirty="0" smtClean="0">
                <a:solidFill>
                  <a:srgbClr val="3366FF"/>
                </a:solidFill>
              </a:rPr>
              <a:t>…</a:t>
            </a:r>
            <a:r>
              <a:rPr lang="it-IT" sz="2000" dirty="0" smtClean="0">
                <a:solidFill>
                  <a:srgbClr val="3366FF"/>
                </a:solidFill>
              </a:rPr>
              <a:t> le persone con disabilitò abbiano la possibilità si scegliere su base di uguaglianza con gli altri, il proprio luogo di residenza e dove e con chi vivere; le persone con disabilità abbiano accesso ad una varietà di servizi di sostegno domiciliari residenziali e di altro tipo, compresa l’assistenza personale necessaria per consentire loro di volere ed essere incluse nella società e impedire che siano isolate o segregate dalla collettività</a:t>
            </a:r>
            <a:r>
              <a:rPr lang="mr-IN" sz="2000" dirty="0" smtClean="0">
                <a:solidFill>
                  <a:srgbClr val="3366FF"/>
                </a:solidFill>
              </a:rPr>
              <a:t>…</a:t>
            </a:r>
            <a:r>
              <a:rPr lang="it-IT" sz="2000" dirty="0" smtClean="0">
                <a:solidFill>
                  <a:srgbClr val="3366FF"/>
                </a:solidFill>
              </a:rPr>
              <a:t>.</a:t>
            </a:r>
            <a:endParaRPr lang="it-IT" sz="2000" dirty="0">
              <a:solidFill>
                <a:srgbClr val="3366FF"/>
              </a:solidFill>
            </a:endParaRPr>
          </a:p>
        </p:txBody>
      </p:sp>
    </p:spTree>
    <p:extLst>
      <p:ext uri="{BB962C8B-B14F-4D97-AF65-F5344CB8AC3E}">
        <p14:creationId xmlns:p14="http://schemas.microsoft.com/office/powerpoint/2010/main" val="18733464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445596"/>
            <a:ext cx="8229600" cy="6412404"/>
          </a:xfrm>
        </p:spPr>
        <p:txBody>
          <a:bodyPr>
            <a:normAutofit/>
          </a:bodyPr>
          <a:lstStyle/>
          <a:p>
            <a:pPr marL="0" indent="0" algn="just">
              <a:buNone/>
            </a:pPr>
            <a:r>
              <a:rPr lang="it-IT" sz="2400" dirty="0" smtClean="0">
                <a:solidFill>
                  <a:srgbClr val="3366FF"/>
                </a:solidFill>
              </a:rPr>
              <a:t>Art. 24- Educazione</a:t>
            </a:r>
          </a:p>
          <a:p>
            <a:pPr marL="0" indent="0" algn="just">
              <a:buNone/>
            </a:pPr>
            <a:r>
              <a:rPr lang="it-IT" sz="2400" dirty="0" smtClean="0">
                <a:solidFill>
                  <a:srgbClr val="3366FF"/>
                </a:solidFill>
              </a:rPr>
              <a:t>“gli stati riconoscono il diritto all’istruzione delle persone con disabilità. Allo scopo di realizzare tale diritto senza discriminazioni e su base di pari opportunità, gli stati parti garantiscono un sistema di istruzione inclusivo a tutti i livelli ed un apprendimento continuo lungo tutto l’arco della vita..”</a:t>
            </a:r>
          </a:p>
          <a:p>
            <a:pPr marL="0" indent="0" algn="just">
              <a:buNone/>
            </a:pPr>
            <a:endParaRPr lang="it-IT" sz="2400" dirty="0">
              <a:solidFill>
                <a:srgbClr val="3366FF"/>
              </a:solidFill>
            </a:endParaRPr>
          </a:p>
          <a:p>
            <a:pPr marL="0" indent="0" algn="just">
              <a:buNone/>
            </a:pPr>
            <a:r>
              <a:rPr lang="it-IT" sz="2400" dirty="0" smtClean="0">
                <a:solidFill>
                  <a:srgbClr val="3366FF"/>
                </a:solidFill>
              </a:rPr>
              <a:t>Art. 27- lavoro e occupazione</a:t>
            </a:r>
          </a:p>
          <a:p>
            <a:pPr marL="0" indent="0" algn="just">
              <a:buNone/>
            </a:pPr>
            <a:r>
              <a:rPr lang="it-IT" sz="2400" dirty="0" smtClean="0">
                <a:solidFill>
                  <a:srgbClr val="3366FF"/>
                </a:solidFill>
              </a:rPr>
              <a:t>“ si riconosce il diritto al lavoro delle persone con disabilità, su base di uguaglianza con gli altri, ossia il diritto di potersi mantenere attraverso un lavoro liberamente scelto o accettato in un mercato del lavoro e in un ambiente lavorativo aperto, che favorisca l’inclusione e l’accettabilità alle persone con disabilità..</a:t>
            </a:r>
          </a:p>
          <a:p>
            <a:pPr marL="0" indent="0" algn="just">
              <a:buNone/>
            </a:pPr>
            <a:endParaRPr lang="it-IT" sz="2400" dirty="0" smtClean="0">
              <a:solidFill>
                <a:srgbClr val="3366FF"/>
              </a:solidFill>
            </a:endParaRPr>
          </a:p>
          <a:p>
            <a:pPr marL="0" indent="0" algn="just">
              <a:buNone/>
            </a:pPr>
            <a:r>
              <a:rPr lang="it-IT" sz="2400" dirty="0" smtClean="0">
                <a:solidFill>
                  <a:srgbClr val="3366FF"/>
                </a:solidFill>
              </a:rPr>
              <a:t>Art. 30- partecipazione alla vita culturale, ricreativa e sportiva</a:t>
            </a:r>
            <a:endParaRPr lang="it-IT" sz="2400" dirty="0">
              <a:solidFill>
                <a:srgbClr val="3366FF"/>
              </a:solidFill>
            </a:endParaRPr>
          </a:p>
        </p:txBody>
      </p:sp>
    </p:spTree>
    <p:extLst>
      <p:ext uri="{BB962C8B-B14F-4D97-AF65-F5344CB8AC3E}">
        <p14:creationId xmlns:p14="http://schemas.microsoft.com/office/powerpoint/2010/main" val="19346782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unicef.jpg"/>
          <p:cNvPicPr>
            <a:picLocks noGrp="1" noChangeAspect="1"/>
          </p:cNvPicPr>
          <p:nvPr>
            <p:ph idx="1"/>
          </p:nvPr>
        </p:nvPicPr>
        <p:blipFill>
          <a:blip r:embed="rId2">
            <a:extLst>
              <a:ext uri="{28A0092B-C50C-407E-A947-70E740481C1C}">
                <a14:useLocalDpi xmlns:a14="http://schemas.microsoft.com/office/drawing/2010/main" val="0"/>
              </a:ext>
            </a:extLst>
          </a:blip>
          <a:srcRect t="3821" b="3821"/>
          <a:stretch>
            <a:fillRect/>
          </a:stretch>
        </p:blipFill>
        <p:spPr>
          <a:xfrm>
            <a:off x="457200" y="501650"/>
            <a:ext cx="8229600" cy="5624513"/>
          </a:xfrm>
        </p:spPr>
      </p:pic>
    </p:spTree>
    <p:extLst>
      <p:ext uri="{BB962C8B-B14F-4D97-AF65-F5344CB8AC3E}">
        <p14:creationId xmlns:p14="http://schemas.microsoft.com/office/powerpoint/2010/main" val="40748943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600" b="1" dirty="0" smtClean="0">
                <a:solidFill>
                  <a:srgbClr val="FF0000"/>
                </a:solidFill>
              </a:rPr>
              <a:t>PRINCIPALI MANUALI DIAGNOSTICI</a:t>
            </a:r>
            <a:endParaRPr lang="it-IT" sz="3600" b="1" dirty="0">
              <a:solidFill>
                <a:srgbClr val="FF0000"/>
              </a:solidFill>
            </a:endParaRPr>
          </a:p>
        </p:txBody>
      </p:sp>
      <p:sp>
        <p:nvSpPr>
          <p:cNvPr id="3" name="Segnaposto contenuto 2"/>
          <p:cNvSpPr>
            <a:spLocks noGrp="1"/>
          </p:cNvSpPr>
          <p:nvPr>
            <p:ph idx="1"/>
          </p:nvPr>
        </p:nvSpPr>
        <p:spPr>
          <a:xfrm>
            <a:off x="457200" y="1247669"/>
            <a:ext cx="8229600" cy="5235751"/>
          </a:xfrm>
        </p:spPr>
        <p:txBody>
          <a:bodyPr>
            <a:normAutofit/>
          </a:bodyPr>
          <a:lstStyle/>
          <a:p>
            <a:pPr marL="0" indent="0">
              <a:buNone/>
            </a:pPr>
            <a:r>
              <a:rPr lang="it-IT" sz="3600" b="1" dirty="0" smtClean="0">
                <a:solidFill>
                  <a:srgbClr val="FF0000"/>
                </a:solidFill>
              </a:rPr>
              <a:t>ICD-10</a:t>
            </a:r>
            <a:r>
              <a:rPr lang="it-IT" sz="1800" dirty="0" smtClean="0">
                <a:solidFill>
                  <a:srgbClr val="3366FF"/>
                </a:solidFill>
              </a:rPr>
              <a:t>:</a:t>
            </a:r>
            <a:r>
              <a:rPr lang="it-IT" sz="3600" dirty="0" smtClean="0">
                <a:solidFill>
                  <a:srgbClr val="3366FF"/>
                </a:solidFill>
              </a:rPr>
              <a:t> </a:t>
            </a:r>
            <a:r>
              <a:rPr lang="it-IT" sz="1800" dirty="0" smtClean="0">
                <a:solidFill>
                  <a:srgbClr val="3366FF"/>
                </a:solidFill>
              </a:rPr>
              <a:t>Classificazione Statistica </a:t>
            </a:r>
            <a:r>
              <a:rPr lang="it-IT" sz="1800" dirty="0">
                <a:solidFill>
                  <a:srgbClr val="3366FF"/>
                </a:solidFill>
              </a:rPr>
              <a:t>I</a:t>
            </a:r>
            <a:r>
              <a:rPr lang="it-IT" sz="1800" dirty="0" smtClean="0">
                <a:solidFill>
                  <a:srgbClr val="3366FF"/>
                </a:solidFill>
              </a:rPr>
              <a:t>nternazionale delle malattie e dei problemi correlati alla salute</a:t>
            </a:r>
          </a:p>
          <a:p>
            <a:pPr marL="0" indent="0" algn="just">
              <a:buNone/>
            </a:pPr>
            <a:endParaRPr lang="it-IT" sz="1800" b="1" dirty="0" smtClean="0">
              <a:solidFill>
                <a:srgbClr val="FF0000"/>
              </a:solidFill>
            </a:endParaRPr>
          </a:p>
          <a:p>
            <a:pPr marL="0" indent="0" algn="just">
              <a:buNone/>
            </a:pPr>
            <a:endParaRPr lang="it-IT" sz="1800" b="1" dirty="0">
              <a:solidFill>
                <a:srgbClr val="FF0000"/>
              </a:solidFill>
            </a:endParaRPr>
          </a:p>
          <a:p>
            <a:pPr marL="0" indent="0" algn="just">
              <a:buNone/>
            </a:pPr>
            <a:r>
              <a:rPr lang="it-IT" sz="3600" b="1" dirty="0" smtClean="0">
                <a:solidFill>
                  <a:srgbClr val="FF0000"/>
                </a:solidFill>
              </a:rPr>
              <a:t>ICF</a:t>
            </a:r>
            <a:r>
              <a:rPr lang="it-IT" sz="1800" b="1" dirty="0" smtClean="0">
                <a:solidFill>
                  <a:srgbClr val="3366FF"/>
                </a:solidFill>
              </a:rPr>
              <a:t>:</a:t>
            </a:r>
            <a:r>
              <a:rPr lang="it-IT" sz="1800" b="1" dirty="0" smtClean="0">
                <a:solidFill>
                  <a:srgbClr val="FF0000"/>
                </a:solidFill>
              </a:rPr>
              <a:t> </a:t>
            </a:r>
            <a:r>
              <a:rPr lang="it-IT" sz="1800" dirty="0" smtClean="0">
                <a:solidFill>
                  <a:srgbClr val="3366FF"/>
                </a:solidFill>
              </a:rPr>
              <a:t>classificazione internazionale, definizione, e qualificazione/quantificazione delle condizioni di salute e del funzionamento umano come risultante dell’interazione tra fattori biologici-sociali ed ambientali. L’ICF è strutturato  in 4 domini: funzioni corporee, strutture corporee, attività e partecipazione, fattori ambientali.</a:t>
            </a:r>
          </a:p>
          <a:p>
            <a:pPr marL="0" indent="0" algn="just">
              <a:buNone/>
            </a:pPr>
            <a:endParaRPr lang="it-IT" sz="1800" dirty="0">
              <a:solidFill>
                <a:srgbClr val="3366FF"/>
              </a:solidFill>
            </a:endParaRPr>
          </a:p>
          <a:p>
            <a:pPr marL="0" indent="0" algn="just">
              <a:buNone/>
            </a:pPr>
            <a:r>
              <a:rPr lang="it-IT" sz="3600" b="1" dirty="0" smtClean="0">
                <a:solidFill>
                  <a:srgbClr val="FF0000"/>
                </a:solidFill>
              </a:rPr>
              <a:t>DSM-V</a:t>
            </a:r>
            <a:r>
              <a:rPr lang="it-IT" sz="1800" b="1" dirty="0" smtClean="0">
                <a:solidFill>
                  <a:srgbClr val="3366FF"/>
                </a:solidFill>
              </a:rPr>
              <a:t>: </a:t>
            </a:r>
            <a:r>
              <a:rPr lang="it-IT" sz="1800" dirty="0" smtClean="0">
                <a:solidFill>
                  <a:srgbClr val="3366FF"/>
                </a:solidFill>
              </a:rPr>
              <a:t>manuale diagnostico e statistico dei disturbi mentali. Classifica e descrive le malattie ed i disturbi mentali / psichici, dell’apprendimento, dello sviluppo, ..), indicandone: epidemiologia, sintomi primari e secondari, </a:t>
            </a:r>
            <a:r>
              <a:rPr lang="it-IT" sz="1800" dirty="0">
                <a:solidFill>
                  <a:srgbClr val="3366FF"/>
                </a:solidFill>
              </a:rPr>
              <a:t>e</a:t>
            </a:r>
            <a:r>
              <a:rPr lang="it-IT" sz="1800" dirty="0" smtClean="0">
                <a:solidFill>
                  <a:srgbClr val="3366FF"/>
                </a:solidFill>
              </a:rPr>
              <a:t>ziologie, decorso e prognosi, diagnosi differenziale..</a:t>
            </a:r>
          </a:p>
        </p:txBody>
      </p:sp>
    </p:spTree>
    <p:extLst>
      <p:ext uri="{BB962C8B-B14F-4D97-AF65-F5344CB8AC3E}">
        <p14:creationId xmlns:p14="http://schemas.microsoft.com/office/powerpoint/2010/main" val="14202838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488500"/>
            <a:ext cx="8229600" cy="5637663"/>
          </a:xfrm>
        </p:spPr>
        <p:txBody>
          <a:bodyPr>
            <a:normAutofit lnSpcReduction="10000"/>
          </a:bodyPr>
          <a:lstStyle/>
          <a:p>
            <a:pPr marL="0" indent="0">
              <a:buNone/>
            </a:pPr>
            <a:r>
              <a:rPr lang="it-IT" b="1" dirty="0" smtClean="0">
                <a:solidFill>
                  <a:srgbClr val="FF0000"/>
                </a:solidFill>
              </a:rPr>
              <a:t>Le classificazioni dell’OMS e il loro influsso sulla normativa in materia d’integrazione</a:t>
            </a:r>
          </a:p>
          <a:p>
            <a:pPr marL="0" indent="0">
              <a:buNone/>
            </a:pPr>
            <a:r>
              <a:rPr lang="it-IT" sz="2400" u="sng" dirty="0" smtClean="0">
                <a:solidFill>
                  <a:srgbClr val="3366FF"/>
                </a:solidFill>
              </a:rPr>
              <a:t>La famiglia delle classificazioni internazionali dell’OMS si suddivide in </a:t>
            </a:r>
            <a:r>
              <a:rPr lang="it-IT" sz="2400" u="sng" dirty="0" smtClean="0">
                <a:solidFill>
                  <a:srgbClr val="FF0000"/>
                </a:solidFill>
              </a:rPr>
              <a:t>2 raggruppamenti:</a:t>
            </a:r>
          </a:p>
          <a:p>
            <a:pPr marL="457200" indent="-457200">
              <a:buAutoNum type="arabicPeriod"/>
            </a:pPr>
            <a:r>
              <a:rPr lang="it-IT" sz="2400" b="1" dirty="0" smtClean="0">
                <a:solidFill>
                  <a:srgbClr val="FF0000"/>
                </a:solidFill>
              </a:rPr>
              <a:t>La classificazione ICD </a:t>
            </a:r>
            <a:r>
              <a:rPr lang="it-IT" sz="2400" dirty="0" smtClean="0">
                <a:solidFill>
                  <a:srgbClr val="3366FF"/>
                </a:solidFill>
              </a:rPr>
              <a:t>( acronimo di International </a:t>
            </a:r>
            <a:r>
              <a:rPr lang="it-IT" sz="2400" dirty="0" err="1" smtClean="0">
                <a:solidFill>
                  <a:srgbClr val="3366FF"/>
                </a:solidFill>
              </a:rPr>
              <a:t>Classification</a:t>
            </a:r>
            <a:r>
              <a:rPr lang="it-IT" sz="2400" dirty="0" smtClean="0">
                <a:solidFill>
                  <a:srgbClr val="3366FF"/>
                </a:solidFill>
              </a:rPr>
              <a:t> of </a:t>
            </a:r>
            <a:r>
              <a:rPr lang="it-IT" sz="2400" dirty="0" err="1" smtClean="0">
                <a:solidFill>
                  <a:srgbClr val="3366FF"/>
                </a:solidFill>
              </a:rPr>
              <a:t>Diseases</a:t>
            </a:r>
            <a:r>
              <a:rPr lang="it-IT" sz="2400" dirty="0" smtClean="0">
                <a:solidFill>
                  <a:srgbClr val="3366FF"/>
                </a:solidFill>
              </a:rPr>
              <a:t> and </a:t>
            </a:r>
            <a:r>
              <a:rPr lang="it-IT" sz="2400" dirty="0" err="1" smtClean="0">
                <a:solidFill>
                  <a:srgbClr val="3366FF"/>
                </a:solidFill>
              </a:rPr>
              <a:t>Related</a:t>
            </a:r>
            <a:r>
              <a:rPr lang="it-IT" sz="2400" dirty="0" smtClean="0">
                <a:solidFill>
                  <a:srgbClr val="3366FF"/>
                </a:solidFill>
              </a:rPr>
              <a:t> </a:t>
            </a:r>
            <a:r>
              <a:rPr lang="it-IT" sz="2400" dirty="0" err="1" smtClean="0">
                <a:solidFill>
                  <a:srgbClr val="3366FF"/>
                </a:solidFill>
              </a:rPr>
              <a:t>Health</a:t>
            </a:r>
            <a:r>
              <a:rPr lang="it-IT" sz="2400" dirty="0" smtClean="0">
                <a:solidFill>
                  <a:srgbClr val="3366FF"/>
                </a:solidFill>
              </a:rPr>
              <a:t> </a:t>
            </a:r>
            <a:r>
              <a:rPr lang="it-IT" sz="2400" dirty="0" err="1" smtClean="0">
                <a:solidFill>
                  <a:srgbClr val="3366FF"/>
                </a:solidFill>
              </a:rPr>
              <a:t>Problem</a:t>
            </a:r>
            <a:r>
              <a:rPr lang="it-IT" sz="2400" dirty="0" smtClean="0">
                <a:solidFill>
                  <a:srgbClr val="3366FF"/>
                </a:solidFill>
              </a:rPr>
              <a:t>), ormai giunta alla sua 11 edizione, il cui scopo è quello di fornire una descrizione del processo e </a:t>
            </a:r>
            <a:r>
              <a:rPr lang="it-IT" sz="2400" dirty="0" err="1" smtClean="0">
                <a:solidFill>
                  <a:srgbClr val="3366FF"/>
                </a:solidFill>
              </a:rPr>
              <a:t>dela</a:t>
            </a:r>
            <a:r>
              <a:rPr lang="it-IT" sz="2400" dirty="0" smtClean="0">
                <a:solidFill>
                  <a:srgbClr val="3366FF"/>
                </a:solidFill>
              </a:rPr>
              <a:t> eziologia delle malattie </a:t>
            </a:r>
            <a:r>
              <a:rPr lang="it-IT" sz="2400" dirty="0" err="1" smtClean="0">
                <a:solidFill>
                  <a:srgbClr val="3366FF"/>
                </a:solidFill>
              </a:rPr>
              <a:t>attarevrso</a:t>
            </a:r>
            <a:r>
              <a:rPr lang="it-IT" sz="2400" dirty="0" smtClean="0">
                <a:solidFill>
                  <a:srgbClr val="3366FF"/>
                </a:solidFill>
              </a:rPr>
              <a:t> un linguaggio comune che consente agli operatori sanitari di condividere informazioni  sanitarie in tutto il mondo;</a:t>
            </a:r>
          </a:p>
          <a:p>
            <a:pPr marL="457200" indent="-457200">
              <a:buAutoNum type="arabicPeriod"/>
            </a:pPr>
            <a:r>
              <a:rPr lang="it-IT" sz="2400" b="1" dirty="0" smtClean="0">
                <a:solidFill>
                  <a:srgbClr val="FF0000"/>
                </a:solidFill>
              </a:rPr>
              <a:t>Le classificazioni ICIDH e ICF</a:t>
            </a:r>
            <a:r>
              <a:rPr lang="it-IT" sz="2400" dirty="0" smtClean="0">
                <a:solidFill>
                  <a:srgbClr val="3366FF"/>
                </a:solidFill>
              </a:rPr>
              <a:t>, il ci scopo è quello di fornire una valutazione dell’impatto delle condizioni di salute sul funzionamento globale delle persone.</a:t>
            </a:r>
            <a:endParaRPr lang="it-IT" sz="2400" dirty="0">
              <a:solidFill>
                <a:srgbClr val="3366FF"/>
              </a:solidFill>
            </a:endParaRPr>
          </a:p>
        </p:txBody>
      </p:sp>
    </p:spTree>
    <p:extLst>
      <p:ext uri="{BB962C8B-B14F-4D97-AF65-F5344CB8AC3E}">
        <p14:creationId xmlns:p14="http://schemas.microsoft.com/office/powerpoint/2010/main" val="6982375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716467"/>
            <a:ext cx="8229600" cy="5720879"/>
          </a:xfrm>
        </p:spPr>
        <p:txBody>
          <a:bodyPr>
            <a:normAutofit fontScale="92500" lnSpcReduction="20000"/>
          </a:bodyPr>
          <a:lstStyle/>
          <a:p>
            <a:pPr marL="0" indent="0">
              <a:buNone/>
            </a:pPr>
            <a:endParaRPr lang="it-IT" b="1" dirty="0" smtClean="0">
              <a:solidFill>
                <a:srgbClr val="FF0000"/>
              </a:solidFill>
            </a:endParaRPr>
          </a:p>
          <a:p>
            <a:pPr marL="0" indent="0">
              <a:buNone/>
            </a:pPr>
            <a:r>
              <a:rPr lang="it-IT" b="1" dirty="0" smtClean="0">
                <a:solidFill>
                  <a:srgbClr val="FF0000"/>
                </a:solidFill>
              </a:rPr>
              <a:t>OGGI IL MANUALE DI CLASSIFICAZIONE DELLA DISABILITA’ E’ L’ICF</a:t>
            </a:r>
            <a:endParaRPr lang="it-IT" b="1" dirty="0">
              <a:solidFill>
                <a:srgbClr val="FF0000"/>
              </a:solidFill>
            </a:endParaRPr>
          </a:p>
          <a:p>
            <a:pPr marL="0" indent="0">
              <a:buNone/>
            </a:pPr>
            <a:endParaRPr lang="it-IT" b="1" dirty="0" smtClean="0">
              <a:solidFill>
                <a:srgbClr val="FF0000"/>
              </a:solidFill>
            </a:endParaRPr>
          </a:p>
          <a:p>
            <a:pPr marL="0" indent="0">
              <a:buNone/>
            </a:pPr>
            <a:r>
              <a:rPr lang="it-IT" b="1" dirty="0" smtClean="0">
                <a:solidFill>
                  <a:srgbClr val="FF0000"/>
                </a:solidFill>
              </a:rPr>
              <a:t>ICF</a:t>
            </a:r>
            <a:r>
              <a:rPr lang="it-IT" b="1" dirty="0">
                <a:solidFill>
                  <a:srgbClr val="FF0000"/>
                </a:solidFill>
              </a:rPr>
              <a:t>: </a:t>
            </a:r>
            <a:r>
              <a:rPr lang="it-IT" dirty="0">
                <a:solidFill>
                  <a:srgbClr val="3366FF"/>
                </a:solidFill>
              </a:rPr>
              <a:t>classificazione internazionale, definizione, e qualificazione/quantificazione delle condizioni di salute e del funzionamento umano come risultante </a:t>
            </a:r>
            <a:r>
              <a:rPr lang="it-IT" dirty="0" smtClean="0">
                <a:solidFill>
                  <a:srgbClr val="3366FF"/>
                </a:solidFill>
              </a:rPr>
              <a:t>dell’interazione </a:t>
            </a:r>
            <a:r>
              <a:rPr lang="it-IT" dirty="0">
                <a:solidFill>
                  <a:srgbClr val="3366FF"/>
                </a:solidFill>
              </a:rPr>
              <a:t>tra fattori biologici-sociali ed ambientali. L’ICF è strutturato  in 4 domini: </a:t>
            </a:r>
            <a:endParaRPr lang="it-IT" dirty="0" smtClean="0">
              <a:solidFill>
                <a:srgbClr val="3366FF"/>
              </a:solidFill>
            </a:endParaRPr>
          </a:p>
          <a:p>
            <a:pPr marL="0" indent="0">
              <a:buNone/>
            </a:pPr>
            <a:r>
              <a:rPr lang="it-IT" dirty="0" smtClean="0">
                <a:solidFill>
                  <a:srgbClr val="3366FF"/>
                </a:solidFill>
              </a:rPr>
              <a:t>funzioni </a:t>
            </a:r>
            <a:r>
              <a:rPr lang="it-IT" dirty="0">
                <a:solidFill>
                  <a:srgbClr val="3366FF"/>
                </a:solidFill>
              </a:rPr>
              <a:t>corporee, </a:t>
            </a:r>
            <a:endParaRPr lang="it-IT" dirty="0" smtClean="0">
              <a:solidFill>
                <a:srgbClr val="3366FF"/>
              </a:solidFill>
            </a:endParaRPr>
          </a:p>
          <a:p>
            <a:pPr marL="0" indent="0">
              <a:buNone/>
            </a:pPr>
            <a:r>
              <a:rPr lang="it-IT" dirty="0" smtClean="0">
                <a:solidFill>
                  <a:srgbClr val="3366FF"/>
                </a:solidFill>
              </a:rPr>
              <a:t>strutture </a:t>
            </a:r>
            <a:r>
              <a:rPr lang="it-IT" dirty="0">
                <a:solidFill>
                  <a:srgbClr val="3366FF"/>
                </a:solidFill>
              </a:rPr>
              <a:t>corporee, </a:t>
            </a:r>
            <a:endParaRPr lang="it-IT" dirty="0" smtClean="0">
              <a:solidFill>
                <a:srgbClr val="3366FF"/>
              </a:solidFill>
            </a:endParaRPr>
          </a:p>
          <a:p>
            <a:pPr marL="0" indent="0">
              <a:buNone/>
            </a:pPr>
            <a:r>
              <a:rPr lang="it-IT" dirty="0" smtClean="0">
                <a:solidFill>
                  <a:srgbClr val="3366FF"/>
                </a:solidFill>
              </a:rPr>
              <a:t>attività </a:t>
            </a:r>
            <a:r>
              <a:rPr lang="it-IT" dirty="0">
                <a:solidFill>
                  <a:srgbClr val="3366FF"/>
                </a:solidFill>
              </a:rPr>
              <a:t>e partecipazione, </a:t>
            </a:r>
            <a:endParaRPr lang="it-IT" dirty="0" smtClean="0">
              <a:solidFill>
                <a:srgbClr val="3366FF"/>
              </a:solidFill>
            </a:endParaRPr>
          </a:p>
          <a:p>
            <a:pPr marL="0" indent="0">
              <a:buNone/>
            </a:pPr>
            <a:r>
              <a:rPr lang="it-IT" dirty="0" smtClean="0">
                <a:solidFill>
                  <a:srgbClr val="3366FF"/>
                </a:solidFill>
              </a:rPr>
              <a:t>fattori </a:t>
            </a:r>
            <a:r>
              <a:rPr lang="it-IT" dirty="0">
                <a:solidFill>
                  <a:srgbClr val="3366FF"/>
                </a:solidFill>
              </a:rPr>
              <a:t>ambientali.</a:t>
            </a:r>
          </a:p>
          <a:p>
            <a:pPr marL="0" indent="0">
              <a:buNone/>
            </a:pPr>
            <a:endParaRPr lang="it-IT" dirty="0"/>
          </a:p>
        </p:txBody>
      </p:sp>
    </p:spTree>
    <p:extLst>
      <p:ext uri="{BB962C8B-B14F-4D97-AF65-F5344CB8AC3E}">
        <p14:creationId xmlns:p14="http://schemas.microsoft.com/office/powerpoint/2010/main" val="2812794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673046"/>
            <a:ext cx="8229600" cy="5453118"/>
          </a:xfrm>
        </p:spPr>
        <p:txBody>
          <a:bodyPr>
            <a:normAutofit/>
          </a:bodyPr>
          <a:lstStyle/>
          <a:p>
            <a:pPr marL="0" indent="0">
              <a:buNone/>
            </a:pPr>
            <a:r>
              <a:rPr lang="it-IT" b="1" dirty="0" smtClean="0">
                <a:solidFill>
                  <a:srgbClr val="FF0000"/>
                </a:solidFill>
              </a:rPr>
              <a:t>Testi e materiale di studi</a:t>
            </a:r>
          </a:p>
          <a:p>
            <a:r>
              <a:rPr lang="it-IT" sz="2800" dirty="0" smtClean="0">
                <a:solidFill>
                  <a:srgbClr val="3366FF"/>
                </a:solidFill>
              </a:rPr>
              <a:t>Testi come da programma</a:t>
            </a:r>
          </a:p>
          <a:p>
            <a:pPr marL="0" indent="0">
              <a:buNone/>
            </a:pPr>
            <a:endParaRPr lang="it-IT" sz="2800" u="sng" dirty="0" smtClean="0">
              <a:solidFill>
                <a:srgbClr val="3366FF"/>
              </a:solidFill>
            </a:endParaRPr>
          </a:p>
          <a:p>
            <a:pPr marL="0" indent="0">
              <a:buNone/>
            </a:pPr>
            <a:r>
              <a:rPr lang="it-IT" sz="2800" u="sng" dirty="0" smtClean="0">
                <a:solidFill>
                  <a:srgbClr val="3366FF"/>
                </a:solidFill>
              </a:rPr>
              <a:t>Ad integrazione saranno utilizzati:</a:t>
            </a:r>
          </a:p>
          <a:p>
            <a:r>
              <a:rPr lang="it-IT" sz="2800" dirty="0" smtClean="0">
                <a:solidFill>
                  <a:srgbClr val="3366FF"/>
                </a:solidFill>
              </a:rPr>
              <a:t>normative </a:t>
            </a:r>
          </a:p>
          <a:p>
            <a:r>
              <a:rPr lang="it-IT" sz="2800" dirty="0" smtClean="0">
                <a:solidFill>
                  <a:srgbClr val="3366FF"/>
                </a:solidFill>
              </a:rPr>
              <a:t>decreti legislative </a:t>
            </a:r>
          </a:p>
          <a:p>
            <a:r>
              <a:rPr lang="it-IT" sz="2800" dirty="0" smtClean="0">
                <a:solidFill>
                  <a:srgbClr val="3366FF"/>
                </a:solidFill>
              </a:rPr>
              <a:t>ricerche</a:t>
            </a:r>
          </a:p>
          <a:p>
            <a:r>
              <a:rPr lang="it-IT" sz="2800" dirty="0" smtClean="0">
                <a:solidFill>
                  <a:srgbClr val="3366FF"/>
                </a:solidFill>
              </a:rPr>
              <a:t>video</a:t>
            </a:r>
          </a:p>
          <a:p>
            <a:r>
              <a:rPr lang="it-IT" sz="2800" dirty="0">
                <a:solidFill>
                  <a:srgbClr val="3366FF"/>
                </a:solidFill>
              </a:rPr>
              <a:t>e</a:t>
            </a:r>
            <a:r>
              <a:rPr lang="it-IT" sz="2800" dirty="0" smtClean="0">
                <a:solidFill>
                  <a:srgbClr val="3366FF"/>
                </a:solidFill>
              </a:rPr>
              <a:t>sempi di diagnosi, valutazioni funzionali</a:t>
            </a:r>
          </a:p>
        </p:txBody>
      </p:sp>
      <p:pic>
        <p:nvPicPr>
          <p:cNvPr id="4" name="Immagine 3" descr="LIBRO APERT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1744" y="284164"/>
            <a:ext cx="2781300" cy="2921000"/>
          </a:xfrm>
          <a:prstGeom prst="rect">
            <a:avLst/>
          </a:prstGeom>
        </p:spPr>
      </p:pic>
    </p:spTree>
    <p:extLst>
      <p:ext uri="{BB962C8B-B14F-4D97-AF65-F5344CB8AC3E}">
        <p14:creationId xmlns:p14="http://schemas.microsoft.com/office/powerpoint/2010/main" val="21225184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770746"/>
            <a:ext cx="8229600" cy="5355418"/>
          </a:xfrm>
        </p:spPr>
        <p:txBody>
          <a:bodyPr>
            <a:normAutofit lnSpcReduction="10000"/>
          </a:bodyPr>
          <a:lstStyle/>
          <a:p>
            <a:pPr marL="0" indent="0">
              <a:buNone/>
            </a:pPr>
            <a:r>
              <a:rPr lang="it-IT" dirty="0" smtClean="0">
                <a:solidFill>
                  <a:srgbClr val="FF0000"/>
                </a:solidFill>
              </a:rPr>
              <a:t>Il nuovo vocabolario</a:t>
            </a:r>
            <a:r>
              <a:rPr lang="mr-IN" dirty="0" smtClean="0">
                <a:solidFill>
                  <a:srgbClr val="FF0000"/>
                </a:solidFill>
              </a:rPr>
              <a:t>…</a:t>
            </a:r>
            <a:r>
              <a:rPr lang="it-IT" dirty="0" smtClean="0">
                <a:solidFill>
                  <a:srgbClr val="FF0000"/>
                </a:solidFill>
              </a:rPr>
              <a:t>.una nuova concettualizzazione </a:t>
            </a:r>
          </a:p>
          <a:p>
            <a:pPr marL="0" indent="0">
              <a:buNone/>
            </a:pPr>
            <a:r>
              <a:rPr lang="it-IT" sz="2400" dirty="0" smtClean="0">
                <a:solidFill>
                  <a:srgbClr val="3366FF"/>
                </a:solidFill>
              </a:rPr>
              <a:t>L’introduzione di un nuovo vocabolario ha un valore fortemente “programmatico”: i nuovi termini non inducano solo atteggiamenti, ma evidenziano l’esigenza di nuove prassi, che si traducono in comportamenti e norme.</a:t>
            </a:r>
          </a:p>
          <a:p>
            <a:pPr marL="0" indent="0">
              <a:buNone/>
            </a:pPr>
            <a:endParaRPr lang="it-IT" sz="2000" dirty="0">
              <a:solidFill>
                <a:srgbClr val="3366FF"/>
              </a:solidFill>
            </a:endParaRPr>
          </a:p>
          <a:p>
            <a:pPr marL="0" indent="0">
              <a:buNone/>
            </a:pPr>
            <a:r>
              <a:rPr lang="it-IT" sz="2000" dirty="0" smtClean="0">
                <a:solidFill>
                  <a:srgbClr val="3366FF"/>
                </a:solidFill>
              </a:rPr>
              <a:t>Il modello </a:t>
            </a:r>
            <a:r>
              <a:rPr lang="it-IT" sz="2000" dirty="0" smtClean="0">
                <a:solidFill>
                  <a:srgbClr val="FF0000"/>
                </a:solidFill>
              </a:rPr>
              <a:t>BIOPSICOSOCIALE s</a:t>
            </a:r>
            <a:r>
              <a:rPr lang="it-IT" sz="2000" dirty="0" smtClean="0">
                <a:solidFill>
                  <a:srgbClr val="3366FF"/>
                </a:solidFill>
              </a:rPr>
              <a:t>u cui si basa l’ICF,  è la sintesi che incorpora le precedenti prospettive (medico-individuale e sociale) SUPERANDONE LE DEBOLEZZE.</a:t>
            </a:r>
          </a:p>
          <a:p>
            <a:pPr marL="0" indent="0">
              <a:buNone/>
            </a:pPr>
            <a:r>
              <a:rPr lang="it-IT" sz="2000" dirty="0" smtClean="0">
                <a:solidFill>
                  <a:srgbClr val="3366FF"/>
                </a:solidFill>
              </a:rPr>
              <a:t>Infatti il focus non sono né le variabili biologiche né le variabili sociali, ma L’INTERAZIONE TRA CONDIZIONI DI SALUTE8BIO9, FATTORI PERSONALI(PSICO) E FATTORI AMBIENNTALI (SOCIALI).</a:t>
            </a:r>
          </a:p>
          <a:p>
            <a:pPr marL="0" indent="0">
              <a:buNone/>
            </a:pPr>
            <a:r>
              <a:rPr lang="it-IT" sz="2000" dirty="0" smtClean="0">
                <a:solidFill>
                  <a:srgbClr val="3366FF"/>
                </a:solidFill>
              </a:rPr>
              <a:t>ABBIAMO COSI UNA LETTURA INTEGRATA E SISTEMICA DELLA </a:t>
            </a:r>
            <a:r>
              <a:rPr lang="it-IT" sz="2000" dirty="0" err="1" smtClean="0">
                <a:solidFill>
                  <a:srgbClr val="3366FF"/>
                </a:solidFill>
              </a:rPr>
              <a:t>PèERSONA</a:t>
            </a:r>
            <a:r>
              <a:rPr lang="it-IT" sz="2000" dirty="0" smtClean="0">
                <a:solidFill>
                  <a:srgbClr val="3366FF"/>
                </a:solidFill>
              </a:rPr>
              <a:t> CON DISABILITA’.</a:t>
            </a:r>
            <a:endParaRPr lang="it-IT" sz="2000" dirty="0">
              <a:solidFill>
                <a:srgbClr val="3366FF"/>
              </a:solidFill>
            </a:endParaRPr>
          </a:p>
        </p:txBody>
      </p:sp>
    </p:spTree>
    <p:extLst>
      <p:ext uri="{BB962C8B-B14F-4D97-AF65-F5344CB8AC3E}">
        <p14:creationId xmlns:p14="http://schemas.microsoft.com/office/powerpoint/2010/main" val="37180157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58935" y="495665"/>
            <a:ext cx="7930091" cy="430887"/>
          </a:xfrm>
          <a:prstGeom prst="rect">
            <a:avLst/>
          </a:prstGeom>
          <a:noFill/>
        </p:spPr>
        <p:txBody>
          <a:bodyPr wrap="square" rtlCol="0">
            <a:spAutoFit/>
          </a:bodyPr>
          <a:lstStyle/>
          <a:p>
            <a:r>
              <a:rPr lang="it-IT" sz="2200" b="1" i="1" dirty="0" smtClean="0">
                <a:solidFill>
                  <a:srgbClr val="FF0000"/>
                </a:solidFill>
              </a:rPr>
              <a:t>Modelli di approccio ai BES: MODELLO BIO-PSICO-SOCIALE</a:t>
            </a:r>
            <a:endParaRPr lang="it-IT" sz="2200" dirty="0">
              <a:solidFill>
                <a:srgbClr val="FF0000"/>
              </a:solidFill>
            </a:endParaRPr>
          </a:p>
        </p:txBody>
      </p:sp>
      <p:sp>
        <p:nvSpPr>
          <p:cNvPr id="3" name="Rettangolo 2"/>
          <p:cNvSpPr/>
          <p:nvPr/>
        </p:nvSpPr>
        <p:spPr>
          <a:xfrm>
            <a:off x="493889" y="1193455"/>
            <a:ext cx="8195137" cy="923330"/>
          </a:xfrm>
          <a:prstGeom prst="rect">
            <a:avLst/>
          </a:prstGeom>
        </p:spPr>
        <p:txBody>
          <a:bodyPr wrap="square">
            <a:spAutoFit/>
          </a:bodyPr>
          <a:lstStyle/>
          <a:p>
            <a:endParaRPr lang="it-IT" dirty="0" smtClean="0"/>
          </a:p>
          <a:p>
            <a:endParaRPr lang="it-IT" dirty="0"/>
          </a:p>
          <a:p>
            <a:endParaRPr lang="it-IT" dirty="0"/>
          </a:p>
        </p:txBody>
      </p:sp>
      <p:sp>
        <p:nvSpPr>
          <p:cNvPr id="2" name="CasellaDiTesto 1"/>
          <p:cNvSpPr txBox="1"/>
          <p:nvPr/>
        </p:nvSpPr>
        <p:spPr>
          <a:xfrm>
            <a:off x="309769" y="2568222"/>
            <a:ext cx="184666" cy="215444"/>
          </a:xfrm>
          <a:prstGeom prst="rect">
            <a:avLst/>
          </a:prstGeom>
          <a:noFill/>
        </p:spPr>
        <p:txBody>
          <a:bodyPr wrap="none" rtlCol="0">
            <a:spAutoFit/>
          </a:bodyPr>
          <a:lstStyle/>
          <a:p>
            <a:pPr algn="ctr"/>
            <a:endParaRPr lang="it-IT" sz="800" dirty="0" smtClean="0">
              <a:latin typeface="Cambria"/>
            </a:endParaRPr>
          </a:p>
        </p:txBody>
      </p:sp>
      <p:sp>
        <p:nvSpPr>
          <p:cNvPr id="6" name="Rettangolo 5"/>
          <p:cNvSpPr/>
          <p:nvPr/>
        </p:nvSpPr>
        <p:spPr>
          <a:xfrm>
            <a:off x="494980" y="1376900"/>
            <a:ext cx="8194046" cy="923330"/>
          </a:xfrm>
          <a:prstGeom prst="rect">
            <a:avLst/>
          </a:prstGeom>
        </p:spPr>
        <p:txBody>
          <a:bodyPr wrap="square">
            <a:spAutoFit/>
          </a:bodyPr>
          <a:lstStyle/>
          <a:p>
            <a:r>
              <a:rPr lang="it-IT" dirty="0">
                <a:solidFill>
                  <a:srgbClr val="3366FF"/>
                </a:solidFill>
              </a:rPr>
              <a:t>Secondo questo </a:t>
            </a:r>
            <a:r>
              <a:rPr lang="it-IT" dirty="0" smtClean="0">
                <a:solidFill>
                  <a:srgbClr val="3366FF"/>
                </a:solidFill>
              </a:rPr>
              <a:t>modello</a:t>
            </a:r>
            <a:r>
              <a:rPr lang="it-IT" dirty="0">
                <a:solidFill>
                  <a:srgbClr val="3366FF"/>
                </a:solidFill>
              </a:rPr>
              <a:t> </a:t>
            </a:r>
            <a:r>
              <a:rPr lang="it-IT" dirty="0" smtClean="0">
                <a:solidFill>
                  <a:srgbClr val="3366FF"/>
                </a:solidFill>
              </a:rPr>
              <a:t>ogni </a:t>
            </a:r>
            <a:r>
              <a:rPr lang="it-IT" dirty="0">
                <a:solidFill>
                  <a:srgbClr val="3366FF"/>
                </a:solidFill>
              </a:rPr>
              <a:t>condizione di salute o di malattia è la conseguenza dell’interazione </a:t>
            </a:r>
            <a:r>
              <a:rPr lang="it-IT" dirty="0" smtClean="0">
                <a:solidFill>
                  <a:srgbClr val="3366FF"/>
                </a:solidFill>
              </a:rPr>
              <a:t>dinamica e reciproca tra </a:t>
            </a:r>
            <a:r>
              <a:rPr lang="it-IT" dirty="0">
                <a:solidFill>
                  <a:srgbClr val="3366FF"/>
                </a:solidFill>
              </a:rPr>
              <a:t>fattori biologici, psicologici e </a:t>
            </a:r>
            <a:r>
              <a:rPr lang="it-IT" dirty="0" smtClean="0">
                <a:solidFill>
                  <a:srgbClr val="3366FF"/>
                </a:solidFill>
              </a:rPr>
              <a:t>sociali.</a:t>
            </a:r>
          </a:p>
          <a:p>
            <a:endParaRPr lang="it-IT" dirty="0">
              <a:solidFill>
                <a:srgbClr val="3366FF"/>
              </a:solidFill>
            </a:endParaRPr>
          </a:p>
        </p:txBody>
      </p:sp>
      <p:sp>
        <p:nvSpPr>
          <p:cNvPr id="7" name="Rettangolo 6"/>
          <p:cNvSpPr/>
          <p:nvPr/>
        </p:nvSpPr>
        <p:spPr>
          <a:xfrm>
            <a:off x="494980" y="2783666"/>
            <a:ext cx="8353778" cy="2862323"/>
          </a:xfrm>
          <a:prstGeom prst="rect">
            <a:avLst/>
          </a:prstGeom>
        </p:spPr>
        <p:txBody>
          <a:bodyPr wrap="square">
            <a:spAutoFit/>
          </a:bodyPr>
          <a:lstStyle/>
          <a:p>
            <a:r>
              <a:rPr lang="it-IT" dirty="0" smtClean="0">
                <a:solidFill>
                  <a:srgbClr val="3366FF"/>
                </a:solidFill>
              </a:rPr>
              <a:t>Secondo </a:t>
            </a:r>
            <a:r>
              <a:rPr lang="it-IT" dirty="0">
                <a:solidFill>
                  <a:srgbClr val="3366FF"/>
                </a:solidFill>
              </a:rPr>
              <a:t>il modello </a:t>
            </a:r>
            <a:r>
              <a:rPr lang="it-IT" dirty="0" err="1">
                <a:solidFill>
                  <a:srgbClr val="3366FF"/>
                </a:solidFill>
              </a:rPr>
              <a:t>bio</a:t>
            </a:r>
            <a:r>
              <a:rPr lang="it-IT" dirty="0">
                <a:solidFill>
                  <a:srgbClr val="3366FF"/>
                </a:solidFill>
              </a:rPr>
              <a:t>-</a:t>
            </a:r>
            <a:r>
              <a:rPr lang="it-IT" dirty="0" err="1">
                <a:solidFill>
                  <a:srgbClr val="3366FF"/>
                </a:solidFill>
              </a:rPr>
              <a:t>psico</a:t>
            </a:r>
            <a:r>
              <a:rPr lang="it-IT" dirty="0">
                <a:solidFill>
                  <a:srgbClr val="3366FF"/>
                </a:solidFill>
              </a:rPr>
              <a:t>-sociale, quindi, una persona che presenta un'alterazione dei livelli funzionali o strutturali del proprio corpo, non viene più definita "svantaggiata" in un senso statico e rigido, ma, interagendo con l'ambiente, potrà vivere due condizioni</a:t>
            </a:r>
            <a:r>
              <a:rPr lang="it-IT" dirty="0" smtClean="0">
                <a:solidFill>
                  <a:srgbClr val="3366FF"/>
                </a:solidFill>
              </a:rPr>
              <a:t>:</a:t>
            </a:r>
          </a:p>
          <a:p>
            <a:endParaRPr lang="it-IT" dirty="0" smtClean="0">
              <a:solidFill>
                <a:srgbClr val="3366FF"/>
              </a:solidFill>
            </a:endParaRPr>
          </a:p>
          <a:p>
            <a:r>
              <a:rPr lang="it-IT" dirty="0" smtClean="0">
                <a:solidFill>
                  <a:srgbClr val="3366FF"/>
                </a:solidFill>
              </a:rPr>
              <a:t>1)una </a:t>
            </a:r>
            <a:r>
              <a:rPr lang="it-IT" dirty="0">
                <a:solidFill>
                  <a:srgbClr val="3366FF"/>
                </a:solidFill>
              </a:rPr>
              <a:t>perdita o una limitazione dei propri livelli di attività e di partecipazione ai contesti di vita</a:t>
            </a:r>
            <a:r>
              <a:rPr lang="it-IT" dirty="0" smtClean="0">
                <a:solidFill>
                  <a:srgbClr val="3366FF"/>
                </a:solidFill>
              </a:rPr>
              <a:t>, se ci sono barriere (disabilità)</a:t>
            </a:r>
          </a:p>
          <a:p>
            <a:endParaRPr lang="it-IT" dirty="0" smtClean="0">
              <a:solidFill>
                <a:srgbClr val="3366FF"/>
              </a:solidFill>
            </a:endParaRPr>
          </a:p>
          <a:p>
            <a:r>
              <a:rPr lang="it-IT" dirty="0" smtClean="0">
                <a:solidFill>
                  <a:srgbClr val="3366FF"/>
                </a:solidFill>
              </a:rPr>
              <a:t>2) una </a:t>
            </a:r>
            <a:r>
              <a:rPr lang="it-IT" dirty="0">
                <a:solidFill>
                  <a:srgbClr val="3366FF"/>
                </a:solidFill>
              </a:rPr>
              <a:t>buona performance nelle attività e nella partecipazione ai contesti di vita, qualora l'ambiente abbia elementi </a:t>
            </a:r>
            <a:r>
              <a:rPr lang="it-IT" dirty="0" smtClean="0">
                <a:solidFill>
                  <a:srgbClr val="3366FF"/>
                </a:solidFill>
              </a:rPr>
              <a:t>facilitatori (</a:t>
            </a:r>
            <a:r>
              <a:rPr lang="it-IT" dirty="0">
                <a:solidFill>
                  <a:srgbClr val="3366FF"/>
                </a:solidFill>
              </a:rPr>
              <a:t>assenza di condizioni di disabilità).</a:t>
            </a:r>
          </a:p>
        </p:txBody>
      </p:sp>
    </p:spTree>
    <p:extLst>
      <p:ext uri="{BB962C8B-B14F-4D97-AF65-F5344CB8AC3E}">
        <p14:creationId xmlns:p14="http://schemas.microsoft.com/office/powerpoint/2010/main" val="240512364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521068"/>
            <a:ext cx="8229600" cy="5605096"/>
          </a:xfrm>
        </p:spPr>
        <p:txBody>
          <a:bodyPr/>
          <a:lstStyle/>
          <a:p>
            <a:pPr marL="0" indent="0" algn="ctr">
              <a:buNone/>
            </a:pPr>
            <a:r>
              <a:rPr lang="it-IT" b="1" dirty="0" smtClean="0">
                <a:solidFill>
                  <a:srgbClr val="FF0000"/>
                </a:solidFill>
              </a:rPr>
              <a:t>CONCETTO INNOVATIVO DELL’ICF</a:t>
            </a:r>
          </a:p>
          <a:p>
            <a:pPr marL="0" indent="0" algn="ctr">
              <a:buNone/>
            </a:pPr>
            <a:endParaRPr lang="it-IT" b="1" dirty="0">
              <a:solidFill>
                <a:srgbClr val="FF0000"/>
              </a:solidFill>
            </a:endParaRPr>
          </a:p>
          <a:p>
            <a:pPr marL="0" indent="0">
              <a:buNone/>
            </a:pPr>
            <a:r>
              <a:rPr lang="it-IT" b="1" dirty="0" smtClean="0">
                <a:solidFill>
                  <a:srgbClr val="FF0000"/>
                </a:solidFill>
              </a:rPr>
              <a:t>Le funzioni umane sono considerate come un intreccio tra fattori:</a:t>
            </a:r>
          </a:p>
          <a:p>
            <a:pPr>
              <a:buFontTx/>
              <a:buChar char="-"/>
            </a:pPr>
            <a:r>
              <a:rPr lang="it-IT" b="1" dirty="0" smtClean="0">
                <a:solidFill>
                  <a:srgbClr val="FF0000"/>
                </a:solidFill>
              </a:rPr>
              <a:t>Biologi</a:t>
            </a:r>
          </a:p>
          <a:p>
            <a:pPr>
              <a:buFontTx/>
              <a:buChar char="-"/>
            </a:pPr>
            <a:r>
              <a:rPr lang="it-IT" b="1" dirty="0">
                <a:solidFill>
                  <a:srgbClr val="FF0000"/>
                </a:solidFill>
              </a:rPr>
              <a:t>i</a:t>
            </a:r>
            <a:r>
              <a:rPr lang="it-IT" b="1" dirty="0" smtClean="0">
                <a:solidFill>
                  <a:srgbClr val="FF0000"/>
                </a:solidFill>
              </a:rPr>
              <a:t>ndividuali </a:t>
            </a:r>
            <a:endParaRPr lang="it-IT" b="1" dirty="0">
              <a:solidFill>
                <a:srgbClr val="FF0000"/>
              </a:solidFill>
            </a:endParaRPr>
          </a:p>
          <a:p>
            <a:pPr>
              <a:buFontTx/>
              <a:buChar char="-"/>
            </a:pPr>
            <a:r>
              <a:rPr lang="it-IT" b="1" dirty="0" smtClean="0">
                <a:solidFill>
                  <a:srgbClr val="FF0000"/>
                </a:solidFill>
              </a:rPr>
              <a:t> sociali</a:t>
            </a:r>
            <a:endParaRPr lang="it-IT" b="1" dirty="0">
              <a:solidFill>
                <a:srgbClr val="FF0000"/>
              </a:solidFill>
            </a:endParaRPr>
          </a:p>
        </p:txBody>
      </p:sp>
    </p:spTree>
    <p:extLst>
      <p:ext uri="{BB962C8B-B14F-4D97-AF65-F5344CB8AC3E}">
        <p14:creationId xmlns:p14="http://schemas.microsoft.com/office/powerpoint/2010/main" val="42046343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35457" y="270777"/>
            <a:ext cx="8229600" cy="1538241"/>
          </a:xfrm>
        </p:spPr>
        <p:txBody>
          <a:bodyPr>
            <a:normAutofit/>
          </a:bodyPr>
          <a:lstStyle/>
          <a:p>
            <a:pPr algn="r"/>
            <a:r>
              <a:rPr lang="it-IT" sz="2000" dirty="0" smtClean="0">
                <a:solidFill>
                  <a:srgbClr val="3366FF"/>
                </a:solidFill>
              </a:rPr>
              <a:t/>
            </a:r>
            <a:br>
              <a:rPr lang="it-IT" sz="2000" dirty="0" smtClean="0">
                <a:solidFill>
                  <a:srgbClr val="3366FF"/>
                </a:solidFill>
              </a:rPr>
            </a:br>
            <a:endParaRPr lang="it-IT" sz="2000" dirty="0">
              <a:solidFill>
                <a:srgbClr val="3366FF"/>
              </a:solidFill>
            </a:endParaRPr>
          </a:p>
        </p:txBody>
      </p:sp>
      <p:sp>
        <p:nvSpPr>
          <p:cNvPr id="3" name="Segnaposto contenuto 2"/>
          <p:cNvSpPr>
            <a:spLocks noGrp="1"/>
          </p:cNvSpPr>
          <p:nvPr>
            <p:ph idx="1"/>
          </p:nvPr>
        </p:nvSpPr>
        <p:spPr>
          <a:xfrm>
            <a:off x="457200" y="1600200"/>
            <a:ext cx="8229600" cy="4983480"/>
          </a:xfrm>
        </p:spPr>
        <p:txBody>
          <a:bodyPr>
            <a:normAutofit/>
          </a:bodyPr>
          <a:lstStyle/>
          <a:p>
            <a:pPr marL="0" indent="0" algn="ctr">
              <a:buNone/>
            </a:pPr>
            <a:endParaRPr lang="it-IT" dirty="0" smtClean="0"/>
          </a:p>
          <a:p>
            <a:pPr marL="0" indent="0">
              <a:buNone/>
            </a:pPr>
            <a:r>
              <a:rPr lang="it-IT" sz="2800" b="1" dirty="0" smtClean="0">
                <a:solidFill>
                  <a:srgbClr val="3366FF"/>
                </a:solidFill>
              </a:rPr>
              <a:t>             </a:t>
            </a:r>
            <a:r>
              <a:rPr lang="it-IT" sz="2800" b="1" i="1" dirty="0" smtClean="0">
                <a:solidFill>
                  <a:srgbClr val="3366FF"/>
                </a:solidFill>
              </a:rPr>
              <a:t>Corso </a:t>
            </a:r>
            <a:r>
              <a:rPr lang="it-IT" sz="2800" b="1" i="1" dirty="0">
                <a:solidFill>
                  <a:srgbClr val="3366FF"/>
                </a:solidFill>
              </a:rPr>
              <a:t>di </a:t>
            </a:r>
            <a:r>
              <a:rPr lang="it-IT" sz="2800" b="1" i="1" dirty="0" smtClean="0">
                <a:solidFill>
                  <a:srgbClr val="3366FF"/>
                </a:solidFill>
              </a:rPr>
              <a:t>Specializzazione  per il Sostegno G2</a:t>
            </a:r>
            <a:r>
              <a:rPr lang="it-IT" sz="2800" b="1" i="1" dirty="0">
                <a:solidFill>
                  <a:srgbClr val="3366FF"/>
                </a:solidFill>
              </a:rPr>
              <a:t/>
            </a:r>
            <a:br>
              <a:rPr lang="it-IT" sz="2800" b="1" i="1" dirty="0">
                <a:solidFill>
                  <a:srgbClr val="3366FF"/>
                </a:solidFill>
              </a:rPr>
            </a:br>
            <a:endParaRPr lang="it-IT" sz="2800" i="1" dirty="0">
              <a:solidFill>
                <a:srgbClr val="FF0000"/>
              </a:solidFill>
            </a:endParaRPr>
          </a:p>
          <a:p>
            <a:pPr marL="0" indent="0" algn="ctr">
              <a:buNone/>
            </a:pPr>
            <a:r>
              <a:rPr lang="it-IT" b="1" dirty="0" smtClean="0">
                <a:solidFill>
                  <a:srgbClr val="FF0000"/>
                </a:solidFill>
              </a:rPr>
              <a:t>Didattica Speciale</a:t>
            </a:r>
            <a:endParaRPr lang="it-IT" b="1" dirty="0">
              <a:solidFill>
                <a:srgbClr val="FF0000"/>
              </a:solidFill>
            </a:endParaRPr>
          </a:p>
          <a:p>
            <a:pPr marL="0" indent="0" algn="ctr">
              <a:buNone/>
            </a:pPr>
            <a:r>
              <a:rPr lang="it-IT" b="1" dirty="0" smtClean="0">
                <a:solidFill>
                  <a:srgbClr val="FF0000"/>
                </a:solidFill>
              </a:rPr>
              <a:t> </a:t>
            </a:r>
            <a:r>
              <a:rPr lang="it-IT" b="1" dirty="0">
                <a:solidFill>
                  <a:srgbClr val="FF0000"/>
                </a:solidFill>
              </a:rPr>
              <a:t>A</a:t>
            </a:r>
            <a:r>
              <a:rPr lang="it-IT" b="1" dirty="0" smtClean="0">
                <a:solidFill>
                  <a:srgbClr val="FF0000"/>
                </a:solidFill>
              </a:rPr>
              <a:t>pproccio </a:t>
            </a:r>
            <a:r>
              <a:rPr lang="it-IT" b="1" dirty="0">
                <a:solidFill>
                  <a:srgbClr val="FF0000"/>
                </a:solidFill>
              </a:rPr>
              <a:t>M</a:t>
            </a:r>
            <a:r>
              <a:rPr lang="it-IT" b="1" dirty="0" smtClean="0">
                <a:solidFill>
                  <a:srgbClr val="FF0000"/>
                </a:solidFill>
              </a:rPr>
              <a:t>etacognitivo e cooperativo</a:t>
            </a:r>
          </a:p>
          <a:p>
            <a:pPr marL="0" indent="0" algn="ctr">
              <a:buNone/>
            </a:pPr>
            <a:r>
              <a:rPr lang="it-IT" b="1" dirty="0" smtClean="0">
                <a:solidFill>
                  <a:srgbClr val="FF0000"/>
                </a:solidFill>
              </a:rPr>
              <a:t>Sabato 7 dicembre 2019</a:t>
            </a:r>
          </a:p>
          <a:p>
            <a:pPr marL="0" indent="0" algn="ctr">
              <a:buNone/>
            </a:pPr>
            <a:endParaRPr lang="it-IT" dirty="0" smtClean="0"/>
          </a:p>
          <a:p>
            <a:pPr marL="0" indent="0" algn="ctr">
              <a:buNone/>
            </a:pPr>
            <a:endParaRPr lang="it-IT" dirty="0"/>
          </a:p>
          <a:p>
            <a:pPr marL="0" indent="0" algn="ctr">
              <a:buNone/>
            </a:pPr>
            <a:r>
              <a:rPr lang="it-IT" sz="2000" dirty="0" smtClean="0">
                <a:solidFill>
                  <a:srgbClr val="3366FF"/>
                </a:solidFill>
              </a:rPr>
              <a:t>Professoressa Annalisa Piaggesi</a:t>
            </a:r>
            <a:endParaRPr lang="it-IT" sz="2000" dirty="0">
              <a:solidFill>
                <a:srgbClr val="3366FF"/>
              </a:solidFill>
            </a:endParaRPr>
          </a:p>
        </p:txBody>
      </p:sp>
      <p:pic>
        <p:nvPicPr>
          <p:cNvPr id="4" name="Immagine 3" descr="logo università Macerat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0238" y="189927"/>
            <a:ext cx="3141353" cy="1187689"/>
          </a:xfrm>
          <a:prstGeom prst="rect">
            <a:avLst/>
          </a:prstGeom>
        </p:spPr>
      </p:pic>
    </p:spTree>
    <p:extLst>
      <p:ext uri="{BB962C8B-B14F-4D97-AF65-F5344CB8AC3E}">
        <p14:creationId xmlns:p14="http://schemas.microsoft.com/office/powerpoint/2010/main" val="3432412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solidFill>
                  <a:srgbClr val="FF0000"/>
                </a:solidFill>
              </a:rPr>
              <a:t>Oggi i B.E.S. </a:t>
            </a:r>
            <a:endParaRPr lang="it-IT" b="1" dirty="0">
              <a:solidFill>
                <a:srgbClr val="FF0000"/>
              </a:solidFill>
            </a:endParaRPr>
          </a:p>
        </p:txBody>
      </p:sp>
      <p:sp>
        <p:nvSpPr>
          <p:cNvPr id="3" name="Segnaposto contenuto 2"/>
          <p:cNvSpPr>
            <a:spLocks noGrp="1"/>
          </p:cNvSpPr>
          <p:nvPr>
            <p:ph idx="1"/>
          </p:nvPr>
        </p:nvSpPr>
        <p:spPr>
          <a:xfrm>
            <a:off x="457200" y="1291812"/>
            <a:ext cx="8229600" cy="4834351"/>
          </a:xfrm>
        </p:spPr>
        <p:txBody>
          <a:bodyPr>
            <a:normAutofit fontScale="62500" lnSpcReduction="20000"/>
          </a:bodyPr>
          <a:lstStyle/>
          <a:p>
            <a:pPr marL="0" indent="0" algn="just">
              <a:buNone/>
            </a:pPr>
            <a:r>
              <a:rPr lang="it-IT" sz="4500" b="1" dirty="0">
                <a:solidFill>
                  <a:srgbClr val="FF0000"/>
                </a:solidFill>
              </a:rPr>
              <a:t>La direttiva ministeriale sui BES – Bisogni Educativi Speciali (Dir. 27/12/2012</a:t>
            </a:r>
            <a:r>
              <a:rPr lang="it-IT" sz="4500" b="1" dirty="0" smtClean="0">
                <a:solidFill>
                  <a:srgbClr val="FF0000"/>
                </a:solidFill>
              </a:rPr>
              <a:t>)</a:t>
            </a:r>
            <a:r>
              <a:rPr lang="it-IT" sz="4500" dirty="0">
                <a:solidFill>
                  <a:srgbClr val="FF0000"/>
                </a:solidFill>
              </a:rPr>
              <a:t>		</a:t>
            </a:r>
          </a:p>
          <a:p>
            <a:pPr marL="0" lvl="0" indent="0" algn="just">
              <a:buNone/>
            </a:pPr>
            <a:endParaRPr lang="it-IT" dirty="0" smtClean="0">
              <a:solidFill>
                <a:srgbClr val="3366FF"/>
              </a:solidFill>
            </a:endParaRPr>
          </a:p>
          <a:p>
            <a:pPr marL="0" lvl="0" indent="0" algn="just">
              <a:buNone/>
            </a:pPr>
            <a:r>
              <a:rPr lang="it-IT" dirty="0" smtClean="0">
                <a:solidFill>
                  <a:srgbClr val="FF0000"/>
                </a:solidFill>
              </a:rPr>
              <a:t>Riforma </a:t>
            </a:r>
            <a:r>
              <a:rPr lang="it-IT" dirty="0">
                <a:solidFill>
                  <a:srgbClr val="FF0000"/>
                </a:solidFill>
              </a:rPr>
              <a:t>della scuola</a:t>
            </a:r>
          </a:p>
          <a:p>
            <a:pPr marL="0" indent="0" algn="just">
              <a:buNone/>
            </a:pPr>
            <a:endParaRPr lang="it-IT" dirty="0" smtClean="0">
              <a:solidFill>
                <a:srgbClr val="3366FF"/>
              </a:solidFill>
            </a:endParaRPr>
          </a:p>
          <a:p>
            <a:pPr marL="0" indent="0" algn="just">
              <a:buNone/>
            </a:pPr>
            <a:r>
              <a:rPr lang="it-IT" dirty="0" smtClean="0">
                <a:solidFill>
                  <a:srgbClr val="3366FF"/>
                </a:solidFill>
              </a:rPr>
              <a:t>Il </a:t>
            </a:r>
            <a:r>
              <a:rPr lang="it-IT" dirty="0">
                <a:solidFill>
                  <a:srgbClr val="3366FF"/>
                </a:solidFill>
              </a:rPr>
              <a:t>Ministero dell'Istruzione ha pubblicato in gennaio 2013 la </a:t>
            </a:r>
            <a:r>
              <a:rPr lang="it-IT" b="1" dirty="0">
                <a:solidFill>
                  <a:srgbClr val="3366FF"/>
                </a:solidFill>
                <a:hlinkClick r:id="rId2"/>
              </a:rPr>
              <a:t>Direttiva del 27/12/2012</a:t>
            </a:r>
            <a:r>
              <a:rPr lang="it-IT" dirty="0">
                <a:solidFill>
                  <a:srgbClr val="3366FF"/>
                </a:solidFill>
              </a:rPr>
              <a:t> relativa ai </a:t>
            </a:r>
            <a:r>
              <a:rPr lang="it-IT" b="1" dirty="0">
                <a:solidFill>
                  <a:srgbClr val="3366FF"/>
                </a:solidFill>
              </a:rPr>
              <a:t>Bisogni educativi Speciali (BES)</a:t>
            </a:r>
            <a:r>
              <a:rPr lang="it-IT" dirty="0">
                <a:solidFill>
                  <a:srgbClr val="3366FF"/>
                </a:solidFill>
              </a:rPr>
              <a:t>.</a:t>
            </a:r>
          </a:p>
          <a:p>
            <a:pPr marL="0" indent="0" algn="just">
              <a:buNone/>
            </a:pPr>
            <a:r>
              <a:rPr lang="it-IT" dirty="0">
                <a:solidFill>
                  <a:srgbClr val="3366FF"/>
                </a:solidFill>
              </a:rPr>
              <a:t>Trattasi di un documento di </a:t>
            </a:r>
            <a:r>
              <a:rPr lang="it-IT" b="1" dirty="0">
                <a:solidFill>
                  <a:srgbClr val="3366FF"/>
                </a:solidFill>
              </a:rPr>
              <a:t>notevole importanza</a:t>
            </a:r>
            <a:r>
              <a:rPr lang="it-IT" dirty="0">
                <a:solidFill>
                  <a:srgbClr val="3366FF"/>
                </a:solidFill>
              </a:rPr>
              <a:t> </a:t>
            </a:r>
            <a:r>
              <a:rPr lang="it-IT" dirty="0" err="1">
                <a:solidFill>
                  <a:srgbClr val="3366FF"/>
                </a:solidFill>
              </a:rPr>
              <a:t>perchè</a:t>
            </a:r>
            <a:r>
              <a:rPr lang="it-IT" dirty="0">
                <a:solidFill>
                  <a:srgbClr val="3366FF"/>
                </a:solidFill>
              </a:rPr>
              <a:t> </a:t>
            </a:r>
            <a:r>
              <a:rPr lang="it-IT" b="1" dirty="0">
                <a:solidFill>
                  <a:srgbClr val="3366FF"/>
                </a:solidFill>
              </a:rPr>
              <a:t>accoglie degli orientamenti da tempo presenti nei paesi dell'Unione Europea</a:t>
            </a:r>
            <a:r>
              <a:rPr lang="it-IT" dirty="0">
                <a:solidFill>
                  <a:srgbClr val="3366FF"/>
                </a:solidFill>
              </a:rPr>
              <a:t> e che </a:t>
            </a:r>
            <a:r>
              <a:rPr lang="it-IT" b="1" dirty="0">
                <a:solidFill>
                  <a:srgbClr val="3366FF"/>
                </a:solidFill>
              </a:rPr>
              <a:t>completano il quadro italiano</a:t>
            </a:r>
            <a:r>
              <a:rPr lang="it-IT" dirty="0">
                <a:solidFill>
                  <a:srgbClr val="3366FF"/>
                </a:solidFill>
              </a:rPr>
              <a:t> dell'inclusione scolastica</a:t>
            </a:r>
            <a:r>
              <a:rPr lang="it-IT" dirty="0" smtClean="0">
                <a:solidFill>
                  <a:srgbClr val="3366FF"/>
                </a:solidFill>
              </a:rPr>
              <a:t>. Infatti</a:t>
            </a:r>
            <a:r>
              <a:rPr lang="it-IT" dirty="0">
                <a:solidFill>
                  <a:srgbClr val="3366FF"/>
                </a:solidFill>
              </a:rPr>
              <a:t> </a:t>
            </a:r>
            <a:r>
              <a:rPr lang="it-IT" b="1" dirty="0">
                <a:solidFill>
                  <a:srgbClr val="3366FF"/>
                </a:solidFill>
              </a:rPr>
              <a:t>il nostro sistema è stato il primo in Europa</a:t>
            </a:r>
            <a:r>
              <a:rPr lang="it-IT" dirty="0">
                <a:solidFill>
                  <a:srgbClr val="3366FF"/>
                </a:solidFill>
              </a:rPr>
              <a:t> ad introdurre l'inclusione scolastica generalizzata degli alunni con disabilità e ha di recente riordinato i principi della stessa con le </a:t>
            </a:r>
            <a:r>
              <a:rPr lang="it-IT" b="1" dirty="0">
                <a:solidFill>
                  <a:srgbClr val="3366FF"/>
                </a:solidFill>
                <a:hlinkClick r:id="rId3"/>
              </a:rPr>
              <a:t>linee guida emanate il 04/08/2009</a:t>
            </a:r>
            <a:r>
              <a:rPr lang="it-IT" dirty="0">
                <a:solidFill>
                  <a:srgbClr val="3366FF"/>
                </a:solidFill>
              </a:rPr>
              <a:t>.</a:t>
            </a:r>
          </a:p>
          <a:p>
            <a:pPr marL="0" indent="0" algn="just">
              <a:buNone/>
            </a:pPr>
            <a:r>
              <a:rPr lang="it-IT" dirty="0">
                <a:solidFill>
                  <a:srgbClr val="3366FF"/>
                </a:solidFill>
              </a:rPr>
              <a:t>A seguito poi della </a:t>
            </a:r>
            <a:r>
              <a:rPr lang="it-IT" b="1" dirty="0">
                <a:solidFill>
                  <a:srgbClr val="3366FF"/>
                </a:solidFill>
                <a:hlinkClick r:id="rId4"/>
              </a:rPr>
              <a:t>L. n° 170/10</a:t>
            </a:r>
            <a:r>
              <a:rPr lang="it-IT" dirty="0">
                <a:solidFill>
                  <a:srgbClr val="3366FF"/>
                </a:solidFill>
              </a:rPr>
              <a:t> ha emanato le </a:t>
            </a:r>
            <a:r>
              <a:rPr lang="it-IT" b="1" dirty="0">
                <a:solidFill>
                  <a:srgbClr val="3366FF"/>
                </a:solidFill>
                <a:hlinkClick r:id="rId5"/>
              </a:rPr>
              <a:t>linee guida dell'12/07/2011</a:t>
            </a:r>
            <a:r>
              <a:rPr lang="it-IT" dirty="0">
                <a:solidFill>
                  <a:srgbClr val="3366FF"/>
                </a:solidFill>
              </a:rPr>
              <a:t> relative all'inclusione scolastica degli alunni con DSA (Disturbi Specifici d'Apprendimento: dislessia, disgrafia, </a:t>
            </a:r>
            <a:r>
              <a:rPr lang="it-IT" dirty="0" err="1" smtClean="0">
                <a:solidFill>
                  <a:srgbClr val="3366FF"/>
                </a:solidFill>
              </a:rPr>
              <a:t>discalculia</a:t>
            </a:r>
            <a:r>
              <a:rPr lang="it-IT" dirty="0" smtClean="0">
                <a:solidFill>
                  <a:srgbClr val="3366FF"/>
                </a:solidFill>
              </a:rPr>
              <a:t> </a:t>
            </a:r>
            <a:r>
              <a:rPr lang="it-IT" dirty="0">
                <a:solidFill>
                  <a:srgbClr val="3366FF"/>
                </a:solidFill>
              </a:rPr>
              <a:t>e disortografia).</a:t>
            </a:r>
          </a:p>
          <a:p>
            <a:pPr marL="0" indent="0">
              <a:buNone/>
            </a:pPr>
            <a:endParaRPr lang="it-IT" dirty="0"/>
          </a:p>
        </p:txBody>
      </p:sp>
    </p:spTree>
    <p:extLst>
      <p:ext uri="{BB962C8B-B14F-4D97-AF65-F5344CB8AC3E}">
        <p14:creationId xmlns:p14="http://schemas.microsoft.com/office/powerpoint/2010/main" val="3592849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idx="1"/>
          </p:nvPr>
        </p:nvSpPr>
        <p:spPr>
          <a:xfrm>
            <a:off x="457200" y="596900"/>
            <a:ext cx="8229600" cy="5529263"/>
          </a:xfrm>
        </p:spPr>
        <p:txBody>
          <a:bodyPr>
            <a:normAutofit fontScale="90000" lnSpcReduction="20000"/>
          </a:bodyPr>
          <a:lstStyle/>
          <a:p>
            <a:pPr marL="0" indent="0" algn="just">
              <a:buNone/>
            </a:pPr>
            <a:r>
              <a:rPr lang="it-IT" dirty="0">
                <a:solidFill>
                  <a:srgbClr val="3366FF"/>
                </a:solidFill>
              </a:rPr>
              <a:t>A tutte queste tipologie la </a:t>
            </a:r>
            <a:r>
              <a:rPr lang="it-IT" b="1" dirty="0">
                <a:solidFill>
                  <a:srgbClr val="3366FF"/>
                </a:solidFill>
                <a:hlinkClick r:id="rId2"/>
              </a:rPr>
              <a:t>Direttiva</a:t>
            </a:r>
            <a:r>
              <a:rPr lang="it-IT" dirty="0">
                <a:solidFill>
                  <a:srgbClr val="3366FF"/>
                </a:solidFill>
              </a:rPr>
              <a:t> </a:t>
            </a:r>
            <a:r>
              <a:rPr lang="it-IT" b="1" dirty="0">
                <a:solidFill>
                  <a:srgbClr val="3366FF"/>
                </a:solidFill>
              </a:rPr>
              <a:t>estende i benefici della </a:t>
            </a:r>
            <a:r>
              <a:rPr lang="it-IT" b="1" dirty="0">
                <a:solidFill>
                  <a:srgbClr val="3366FF"/>
                </a:solidFill>
                <a:hlinkClick r:id="rId3"/>
              </a:rPr>
              <a:t>L. n° 170/10</a:t>
            </a:r>
            <a:r>
              <a:rPr lang="it-IT" b="1" dirty="0">
                <a:solidFill>
                  <a:srgbClr val="3366FF"/>
                </a:solidFill>
              </a:rPr>
              <a:t>, cioè le misure compensative e dispensative</a:t>
            </a:r>
            <a:r>
              <a:rPr lang="it-IT" dirty="0">
                <a:solidFill>
                  <a:srgbClr val="3366FF"/>
                </a:solidFill>
              </a:rPr>
              <a:t>.</a:t>
            </a:r>
          </a:p>
          <a:p>
            <a:pPr marL="0" indent="0" algn="just">
              <a:buNone/>
            </a:pPr>
            <a:r>
              <a:rPr lang="it-IT" dirty="0">
                <a:solidFill>
                  <a:srgbClr val="3366FF"/>
                </a:solidFill>
              </a:rPr>
              <a:t>Il </a:t>
            </a:r>
            <a:r>
              <a:rPr lang="it-IT" b="1" dirty="0">
                <a:solidFill>
                  <a:srgbClr val="3366FF"/>
                </a:solidFill>
              </a:rPr>
              <a:t>paragrafo 1.3</a:t>
            </a:r>
            <a:r>
              <a:rPr lang="it-IT" dirty="0">
                <a:solidFill>
                  <a:srgbClr val="3366FF"/>
                </a:solidFill>
              </a:rPr>
              <a:t> della </a:t>
            </a:r>
            <a:r>
              <a:rPr lang="it-IT" b="1" dirty="0">
                <a:solidFill>
                  <a:srgbClr val="3366FF"/>
                </a:solidFill>
                <a:hlinkClick r:id="rId2"/>
              </a:rPr>
              <a:t>Direttiva</a:t>
            </a:r>
            <a:r>
              <a:rPr lang="it-IT" dirty="0">
                <a:solidFill>
                  <a:srgbClr val="3366FF"/>
                </a:solidFill>
              </a:rPr>
              <a:t> è dedicato agli alunni con </a:t>
            </a:r>
            <a:r>
              <a:rPr lang="it-IT" b="1" dirty="0">
                <a:solidFill>
                  <a:srgbClr val="3366FF"/>
                </a:solidFill>
              </a:rPr>
              <a:t>deficit da disturbo dell'attenzione e dell'iperattività (ADHD)</a:t>
            </a:r>
            <a:r>
              <a:rPr lang="it-IT" dirty="0">
                <a:solidFill>
                  <a:srgbClr val="3366FF"/>
                </a:solidFill>
              </a:rPr>
              <a:t> il cui numero viene stimato intorno agli 80.000. Per questi alunni se vi è anche la certificazione di disabilità scatta il diritto al sostegno, se invece manca tale certificazione essi hanno comunque diritto ad avere le garanzie della </a:t>
            </a:r>
            <a:r>
              <a:rPr lang="it-IT" b="1" dirty="0">
                <a:solidFill>
                  <a:srgbClr val="3366FF"/>
                </a:solidFill>
                <a:hlinkClick r:id="rId3"/>
              </a:rPr>
              <a:t>L. n° 170/10</a:t>
            </a:r>
            <a:r>
              <a:rPr lang="it-IT" dirty="0">
                <a:solidFill>
                  <a:srgbClr val="3366FF"/>
                </a:solidFill>
              </a:rPr>
              <a:t>.</a:t>
            </a:r>
          </a:p>
          <a:p>
            <a:pPr marL="0" indent="0" algn="just">
              <a:buNone/>
            </a:pPr>
            <a:r>
              <a:rPr lang="it-IT" dirty="0">
                <a:solidFill>
                  <a:srgbClr val="3366FF"/>
                </a:solidFill>
              </a:rPr>
              <a:t>Il </a:t>
            </a:r>
            <a:r>
              <a:rPr lang="it-IT" b="1" dirty="0">
                <a:solidFill>
                  <a:srgbClr val="3366FF"/>
                </a:solidFill>
              </a:rPr>
              <a:t>paragrafo 1.4</a:t>
            </a:r>
            <a:r>
              <a:rPr lang="it-IT" dirty="0">
                <a:solidFill>
                  <a:srgbClr val="3366FF"/>
                </a:solidFill>
              </a:rPr>
              <a:t> parla degli alunni con f</a:t>
            </a:r>
            <a:r>
              <a:rPr lang="it-IT" b="1" dirty="0">
                <a:solidFill>
                  <a:srgbClr val="3366FF"/>
                </a:solidFill>
              </a:rPr>
              <a:t>unzionamento cognitivo limite borderline)</a:t>
            </a:r>
            <a:r>
              <a:rPr lang="it-IT" dirty="0">
                <a:solidFill>
                  <a:srgbClr val="3366FF"/>
                </a:solidFill>
              </a:rPr>
              <a:t> stimati intorno ai 200.000.</a:t>
            </a:r>
          </a:p>
          <a:p>
            <a:pPr marL="0" indent="0" algn="just">
              <a:buNone/>
            </a:pPr>
            <a:endParaRPr lang="it-IT" dirty="0">
              <a:solidFill>
                <a:srgbClr val="3366FF"/>
              </a:solidFill>
            </a:endParaRPr>
          </a:p>
        </p:txBody>
      </p:sp>
    </p:spTree>
    <p:extLst>
      <p:ext uri="{BB962C8B-B14F-4D97-AF65-F5344CB8AC3E}">
        <p14:creationId xmlns:p14="http://schemas.microsoft.com/office/powerpoint/2010/main" val="23266194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651334"/>
            <a:ext cx="8229600" cy="5474829"/>
          </a:xfrm>
        </p:spPr>
        <p:txBody>
          <a:bodyPr>
            <a:normAutofit fontScale="85000" lnSpcReduction="10000"/>
          </a:bodyPr>
          <a:lstStyle/>
          <a:p>
            <a:pPr marL="0" indent="0" algn="just">
              <a:buNone/>
            </a:pPr>
            <a:r>
              <a:rPr lang="it-IT" dirty="0" smtClean="0">
                <a:solidFill>
                  <a:srgbClr val="3366FF"/>
                </a:solidFill>
              </a:rPr>
              <a:t>Il</a:t>
            </a:r>
            <a:r>
              <a:rPr lang="it-IT" dirty="0">
                <a:solidFill>
                  <a:srgbClr val="3366FF"/>
                </a:solidFill>
              </a:rPr>
              <a:t> </a:t>
            </a:r>
            <a:r>
              <a:rPr lang="it-IT" b="1" dirty="0">
                <a:solidFill>
                  <a:srgbClr val="3366FF"/>
                </a:solidFill>
              </a:rPr>
              <a:t>paragrafo 1.5</a:t>
            </a:r>
            <a:r>
              <a:rPr lang="it-IT" dirty="0">
                <a:solidFill>
                  <a:srgbClr val="3366FF"/>
                </a:solidFill>
              </a:rPr>
              <a:t> fornisce degli </a:t>
            </a:r>
            <a:r>
              <a:rPr lang="it-IT" b="1" dirty="0">
                <a:solidFill>
                  <a:srgbClr val="3366FF"/>
                </a:solidFill>
              </a:rPr>
              <a:t>orientamenti didattici a favore degli alunni con BES</a:t>
            </a:r>
            <a:r>
              <a:rPr lang="it-IT" dirty="0">
                <a:solidFill>
                  <a:srgbClr val="3366FF"/>
                </a:solidFill>
              </a:rPr>
              <a:t>. Dal momento che già la normativa precedente ha fornito indicazioni per gli alunni con disabilità e quelli con DSA, il paragrafo così recita anche per gli altri casi di BES:</a:t>
            </a:r>
          </a:p>
          <a:p>
            <a:pPr marL="0" indent="0" algn="just">
              <a:buNone/>
            </a:pPr>
            <a:r>
              <a:rPr lang="it-IT" i="1" dirty="0">
                <a:solidFill>
                  <a:srgbClr val="3366FF"/>
                </a:solidFill>
              </a:rPr>
              <a:t>"Le scuole – </a:t>
            </a:r>
            <a:r>
              <a:rPr lang="it-IT" b="1" i="1" dirty="0">
                <a:solidFill>
                  <a:srgbClr val="3366FF"/>
                </a:solidFill>
              </a:rPr>
              <a:t>con determinazioni assunte dai Consigli di classe</a:t>
            </a:r>
            <a:r>
              <a:rPr lang="it-IT" i="1" dirty="0">
                <a:solidFill>
                  <a:srgbClr val="3366FF"/>
                </a:solidFill>
              </a:rPr>
              <a:t>, risultanti dall’esame della documentazione clinica presentata dalle famiglie e sulla base di considerazioni di carattere psicopedagogico e didattico – </a:t>
            </a:r>
            <a:r>
              <a:rPr lang="it-IT" b="1" i="1" dirty="0">
                <a:solidFill>
                  <a:srgbClr val="3366FF"/>
                </a:solidFill>
              </a:rPr>
              <a:t>possono avvalersi per tutti gli alunni con bisogni educativi speciali degli strumenti compensativi e delle misure dispensative previste dalle disposizioni attuative della Legge 170/2010 (DM 5669/2011)</a:t>
            </a:r>
            <a:r>
              <a:rPr lang="it-IT" i="1" dirty="0">
                <a:solidFill>
                  <a:srgbClr val="3366FF"/>
                </a:solidFill>
              </a:rPr>
              <a:t>, meglio descritte nelle allegate Linee guida."</a:t>
            </a:r>
            <a:endParaRPr lang="it-IT" dirty="0">
              <a:solidFill>
                <a:srgbClr val="3366FF"/>
              </a:solidFill>
            </a:endParaRPr>
          </a:p>
        </p:txBody>
      </p:sp>
    </p:spTree>
    <p:extLst>
      <p:ext uri="{BB962C8B-B14F-4D97-AF65-F5344CB8AC3E}">
        <p14:creationId xmlns:p14="http://schemas.microsoft.com/office/powerpoint/2010/main" val="17755881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542778"/>
            <a:ext cx="8229600" cy="5583385"/>
          </a:xfrm>
        </p:spPr>
        <p:txBody>
          <a:bodyPr>
            <a:normAutofit fontScale="92500" lnSpcReduction="20000"/>
          </a:bodyPr>
          <a:lstStyle/>
          <a:p>
            <a:pPr marL="0" indent="0" algn="just">
              <a:buNone/>
            </a:pPr>
            <a:r>
              <a:rPr lang="it-IT" dirty="0">
                <a:solidFill>
                  <a:srgbClr val="3366FF"/>
                </a:solidFill>
              </a:rPr>
              <a:t>A tutte queste tipologie la </a:t>
            </a:r>
            <a:r>
              <a:rPr lang="it-IT" b="1" dirty="0">
                <a:solidFill>
                  <a:srgbClr val="3366FF"/>
                </a:solidFill>
                <a:hlinkClick r:id="rId2"/>
              </a:rPr>
              <a:t>Direttiva</a:t>
            </a:r>
            <a:r>
              <a:rPr lang="it-IT" dirty="0">
                <a:solidFill>
                  <a:srgbClr val="3366FF"/>
                </a:solidFill>
              </a:rPr>
              <a:t> </a:t>
            </a:r>
            <a:r>
              <a:rPr lang="it-IT" b="1" dirty="0">
                <a:solidFill>
                  <a:srgbClr val="3366FF"/>
                </a:solidFill>
              </a:rPr>
              <a:t>estende i benefici della </a:t>
            </a:r>
            <a:r>
              <a:rPr lang="it-IT" b="1" dirty="0">
                <a:solidFill>
                  <a:srgbClr val="3366FF"/>
                </a:solidFill>
                <a:hlinkClick r:id="rId3"/>
              </a:rPr>
              <a:t>L. n° 170/10</a:t>
            </a:r>
            <a:r>
              <a:rPr lang="it-IT" b="1" dirty="0">
                <a:solidFill>
                  <a:srgbClr val="3366FF"/>
                </a:solidFill>
              </a:rPr>
              <a:t>, cioè le misure compensative e dispensative</a:t>
            </a:r>
            <a:r>
              <a:rPr lang="it-IT" dirty="0">
                <a:solidFill>
                  <a:srgbClr val="3366FF"/>
                </a:solidFill>
              </a:rPr>
              <a:t>.</a:t>
            </a:r>
          </a:p>
          <a:p>
            <a:pPr marL="0" indent="0" algn="just">
              <a:buNone/>
            </a:pPr>
            <a:r>
              <a:rPr lang="it-IT" dirty="0">
                <a:solidFill>
                  <a:srgbClr val="3366FF"/>
                </a:solidFill>
              </a:rPr>
              <a:t>Il </a:t>
            </a:r>
            <a:r>
              <a:rPr lang="it-IT" b="1" dirty="0">
                <a:solidFill>
                  <a:srgbClr val="3366FF"/>
                </a:solidFill>
              </a:rPr>
              <a:t>paragrafo 1.3</a:t>
            </a:r>
            <a:r>
              <a:rPr lang="it-IT" dirty="0">
                <a:solidFill>
                  <a:srgbClr val="3366FF"/>
                </a:solidFill>
              </a:rPr>
              <a:t> della </a:t>
            </a:r>
            <a:r>
              <a:rPr lang="it-IT" b="1" dirty="0">
                <a:solidFill>
                  <a:srgbClr val="3366FF"/>
                </a:solidFill>
                <a:hlinkClick r:id="rId2"/>
              </a:rPr>
              <a:t>Direttiva</a:t>
            </a:r>
            <a:r>
              <a:rPr lang="it-IT" dirty="0">
                <a:solidFill>
                  <a:srgbClr val="3366FF"/>
                </a:solidFill>
              </a:rPr>
              <a:t> è dedicato agli alunni con </a:t>
            </a:r>
            <a:r>
              <a:rPr lang="it-IT" b="1" dirty="0">
                <a:solidFill>
                  <a:srgbClr val="3366FF"/>
                </a:solidFill>
              </a:rPr>
              <a:t>deficit da disturbo dell'attenzione e dell'iperattività (ADHD)</a:t>
            </a:r>
            <a:r>
              <a:rPr lang="it-IT" dirty="0">
                <a:solidFill>
                  <a:srgbClr val="3366FF"/>
                </a:solidFill>
              </a:rPr>
              <a:t> il cui numero viene stimato intorno agli 80.000. Per questi alunni se vi è anche la certificazione di disabilità scatta il diritto al sostegno, se invece manca tale certificazione essi hanno comunque diritto ad avere le garanzie della </a:t>
            </a:r>
            <a:r>
              <a:rPr lang="it-IT" b="1" dirty="0">
                <a:solidFill>
                  <a:srgbClr val="3366FF"/>
                </a:solidFill>
                <a:hlinkClick r:id="rId3"/>
              </a:rPr>
              <a:t>L. n° 170/10</a:t>
            </a:r>
            <a:r>
              <a:rPr lang="it-IT" dirty="0">
                <a:solidFill>
                  <a:srgbClr val="3366FF"/>
                </a:solidFill>
              </a:rPr>
              <a:t>.</a:t>
            </a:r>
          </a:p>
          <a:p>
            <a:pPr marL="0" indent="0" algn="just">
              <a:buNone/>
            </a:pPr>
            <a:r>
              <a:rPr lang="it-IT" dirty="0">
                <a:solidFill>
                  <a:srgbClr val="3366FF"/>
                </a:solidFill>
              </a:rPr>
              <a:t>Il </a:t>
            </a:r>
            <a:r>
              <a:rPr lang="it-IT" b="1" dirty="0">
                <a:solidFill>
                  <a:srgbClr val="3366FF"/>
                </a:solidFill>
              </a:rPr>
              <a:t>paragrafo 1.4</a:t>
            </a:r>
            <a:r>
              <a:rPr lang="it-IT" dirty="0">
                <a:solidFill>
                  <a:srgbClr val="3366FF"/>
                </a:solidFill>
              </a:rPr>
              <a:t> parla degli alunni con f</a:t>
            </a:r>
            <a:r>
              <a:rPr lang="it-IT" b="1" dirty="0">
                <a:solidFill>
                  <a:srgbClr val="3366FF"/>
                </a:solidFill>
              </a:rPr>
              <a:t>unzionamento cognitivo limite (borderline)</a:t>
            </a:r>
            <a:r>
              <a:rPr lang="it-IT" dirty="0">
                <a:solidFill>
                  <a:srgbClr val="3366FF"/>
                </a:solidFill>
              </a:rPr>
              <a:t> stimati intorno ai 200.000.</a:t>
            </a:r>
          </a:p>
          <a:p>
            <a:pPr marL="0" indent="0">
              <a:buNone/>
            </a:pPr>
            <a:endParaRPr lang="it-IT" dirty="0"/>
          </a:p>
        </p:txBody>
      </p:sp>
    </p:spTree>
    <p:extLst>
      <p:ext uri="{BB962C8B-B14F-4D97-AF65-F5344CB8AC3E}">
        <p14:creationId xmlns:p14="http://schemas.microsoft.com/office/powerpoint/2010/main" val="40689085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445078"/>
            <a:ext cx="8229600" cy="5681085"/>
          </a:xfrm>
        </p:spPr>
        <p:txBody>
          <a:bodyPr>
            <a:normAutofit fontScale="85000" lnSpcReduction="10000"/>
          </a:bodyPr>
          <a:lstStyle/>
          <a:p>
            <a:pPr marL="0" indent="0" algn="just">
              <a:buNone/>
            </a:pPr>
            <a:r>
              <a:rPr lang="it-IT" dirty="0">
                <a:solidFill>
                  <a:srgbClr val="3366FF"/>
                </a:solidFill>
              </a:rPr>
              <a:t>Il </a:t>
            </a:r>
            <a:r>
              <a:rPr lang="it-IT" b="1" dirty="0">
                <a:solidFill>
                  <a:srgbClr val="3366FF"/>
                </a:solidFill>
              </a:rPr>
              <a:t>paragrafo 1.5</a:t>
            </a:r>
            <a:r>
              <a:rPr lang="it-IT" dirty="0">
                <a:solidFill>
                  <a:srgbClr val="3366FF"/>
                </a:solidFill>
              </a:rPr>
              <a:t> fornisce degli </a:t>
            </a:r>
            <a:r>
              <a:rPr lang="it-IT" b="1" dirty="0">
                <a:solidFill>
                  <a:srgbClr val="3366FF"/>
                </a:solidFill>
              </a:rPr>
              <a:t>orientamenti didattici a favore degli alunni con BES</a:t>
            </a:r>
            <a:r>
              <a:rPr lang="it-IT" dirty="0">
                <a:solidFill>
                  <a:srgbClr val="3366FF"/>
                </a:solidFill>
              </a:rPr>
              <a:t>. Dal momento che già la normativa precedente ha fornito indicazioni per gli alunni con disabilità e quelli con DSA, il paragrafo così recita anche per gli altri casi di BES:</a:t>
            </a:r>
          </a:p>
          <a:p>
            <a:pPr marL="0" indent="0" algn="just">
              <a:buNone/>
            </a:pPr>
            <a:r>
              <a:rPr lang="it-IT" i="1" dirty="0">
                <a:solidFill>
                  <a:srgbClr val="3366FF"/>
                </a:solidFill>
              </a:rPr>
              <a:t>"Le scuole – </a:t>
            </a:r>
            <a:r>
              <a:rPr lang="it-IT" b="1" i="1" dirty="0">
                <a:solidFill>
                  <a:srgbClr val="3366FF"/>
                </a:solidFill>
              </a:rPr>
              <a:t>con determinazioni assunte dai Consigli di classe</a:t>
            </a:r>
            <a:r>
              <a:rPr lang="it-IT" i="1" dirty="0">
                <a:solidFill>
                  <a:srgbClr val="3366FF"/>
                </a:solidFill>
              </a:rPr>
              <a:t>, risultanti dall’esame della documentazione clinica presentata dalle famiglie e sulla base di considerazioni di carattere psicopedagogico e didattico – </a:t>
            </a:r>
            <a:r>
              <a:rPr lang="it-IT" b="1" i="1" dirty="0">
                <a:solidFill>
                  <a:srgbClr val="3366FF"/>
                </a:solidFill>
              </a:rPr>
              <a:t>possono avvalersi per tutti gli alunni con bisogni educativi speciali degli strumenti compensativi e delle misure dispensative previste dalle disposizioni attuative della Legge 170/2010 (DM 5669/2011)</a:t>
            </a:r>
            <a:r>
              <a:rPr lang="it-IT" i="1" dirty="0">
                <a:solidFill>
                  <a:srgbClr val="3366FF"/>
                </a:solidFill>
              </a:rPr>
              <a:t>, meglio descritte nelle allegate Linee guida.</a:t>
            </a:r>
            <a:endParaRPr lang="it-IT" dirty="0"/>
          </a:p>
        </p:txBody>
      </p:sp>
    </p:spTree>
    <p:extLst>
      <p:ext uri="{BB962C8B-B14F-4D97-AF65-F5344CB8AC3E}">
        <p14:creationId xmlns:p14="http://schemas.microsoft.com/office/powerpoint/2010/main" val="40794190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933578"/>
            <a:ext cx="8229600" cy="5192585"/>
          </a:xfrm>
        </p:spPr>
        <p:txBody>
          <a:bodyPr>
            <a:normAutofit fontScale="85000" lnSpcReduction="10000"/>
          </a:bodyPr>
          <a:lstStyle/>
          <a:p>
            <a:pPr marL="0" indent="0" algn="just">
              <a:buNone/>
            </a:pPr>
            <a:r>
              <a:rPr lang="it-IT" dirty="0">
                <a:solidFill>
                  <a:srgbClr val="3366FF"/>
                </a:solidFill>
              </a:rPr>
              <a:t>Con quest'ultima </a:t>
            </a:r>
            <a:r>
              <a:rPr lang="it-IT" b="1" dirty="0">
                <a:solidFill>
                  <a:srgbClr val="3366FF"/>
                </a:solidFill>
                <a:hlinkClick r:id="rId2"/>
              </a:rPr>
              <a:t>Direttiva</a:t>
            </a:r>
            <a:r>
              <a:rPr lang="it-IT" dirty="0">
                <a:solidFill>
                  <a:srgbClr val="3366FF"/>
                </a:solidFill>
              </a:rPr>
              <a:t> il Ministero fornisce </a:t>
            </a:r>
            <a:r>
              <a:rPr lang="it-IT" b="1" dirty="0">
                <a:solidFill>
                  <a:srgbClr val="3366FF"/>
                </a:solidFill>
              </a:rPr>
              <a:t>indicazioni organizzative sull'inclusione anche degli alunni </a:t>
            </a:r>
            <a:r>
              <a:rPr lang="it-IT" dirty="0">
                <a:solidFill>
                  <a:srgbClr val="3366FF"/>
                </a:solidFill>
              </a:rPr>
              <a:t>che non siano certificabili </a:t>
            </a:r>
            <a:r>
              <a:rPr lang="it-IT" dirty="0" err="1">
                <a:solidFill>
                  <a:srgbClr val="3366FF"/>
                </a:solidFill>
              </a:rPr>
              <a:t>nè</a:t>
            </a:r>
            <a:r>
              <a:rPr lang="it-IT" dirty="0">
                <a:solidFill>
                  <a:srgbClr val="3366FF"/>
                </a:solidFill>
              </a:rPr>
              <a:t> con disabilità, </a:t>
            </a:r>
            <a:r>
              <a:rPr lang="it-IT" dirty="0" err="1">
                <a:solidFill>
                  <a:srgbClr val="3366FF"/>
                </a:solidFill>
              </a:rPr>
              <a:t>nè</a:t>
            </a:r>
            <a:r>
              <a:rPr lang="it-IT" dirty="0">
                <a:solidFill>
                  <a:srgbClr val="3366FF"/>
                </a:solidFill>
              </a:rPr>
              <a:t> con DSA, ma </a:t>
            </a:r>
            <a:r>
              <a:rPr lang="it-IT" b="1" dirty="0">
                <a:solidFill>
                  <a:srgbClr val="3366FF"/>
                </a:solidFill>
              </a:rPr>
              <a:t>che hanno difficoltà di apprendimento dovute a svantaggio personale, familiare e socio-ambientale</a:t>
            </a:r>
            <a:r>
              <a:rPr lang="it-IT" dirty="0">
                <a:solidFill>
                  <a:srgbClr val="3366FF"/>
                </a:solidFill>
              </a:rPr>
              <a:t>. Con il termine BES si intendono:</a:t>
            </a:r>
          </a:p>
          <a:p>
            <a:pPr marL="514350" indent="-514350" algn="just">
              <a:buFont typeface="+mj-lt"/>
              <a:buAutoNum type="arabicPeriod"/>
            </a:pPr>
            <a:r>
              <a:rPr lang="it-IT" dirty="0">
                <a:solidFill>
                  <a:srgbClr val="FF0000"/>
                </a:solidFill>
              </a:rPr>
              <a:t>alunni con </a:t>
            </a:r>
            <a:r>
              <a:rPr lang="it-IT" b="1" dirty="0" smtClean="0">
                <a:solidFill>
                  <a:srgbClr val="FF0000"/>
                </a:solidFill>
              </a:rPr>
              <a:t>DISABILITA’</a:t>
            </a:r>
            <a:endParaRPr lang="it-IT" dirty="0">
              <a:solidFill>
                <a:srgbClr val="FF0000"/>
              </a:solidFill>
            </a:endParaRPr>
          </a:p>
          <a:p>
            <a:pPr marL="514350" indent="-514350" algn="just">
              <a:buFont typeface="+mj-lt"/>
              <a:buAutoNum type="arabicPeriod"/>
            </a:pPr>
            <a:r>
              <a:rPr lang="it-IT" dirty="0">
                <a:solidFill>
                  <a:srgbClr val="FF0000"/>
                </a:solidFill>
              </a:rPr>
              <a:t>alunni con </a:t>
            </a:r>
            <a:r>
              <a:rPr lang="it-IT" b="1" dirty="0" smtClean="0">
                <a:solidFill>
                  <a:srgbClr val="FF0000"/>
                </a:solidFill>
              </a:rPr>
              <a:t>D.E.S</a:t>
            </a:r>
            <a:endParaRPr lang="it-IT" dirty="0">
              <a:solidFill>
                <a:srgbClr val="FF0000"/>
              </a:solidFill>
            </a:endParaRPr>
          </a:p>
          <a:p>
            <a:pPr marL="514350" indent="-514350" algn="just">
              <a:buFont typeface="+mj-lt"/>
              <a:buAutoNum type="arabicPeriod"/>
            </a:pPr>
            <a:r>
              <a:rPr lang="it-IT" dirty="0">
                <a:solidFill>
                  <a:srgbClr val="FF0000"/>
                </a:solidFill>
              </a:rPr>
              <a:t>alunni con </a:t>
            </a:r>
            <a:r>
              <a:rPr lang="it-IT" b="1" dirty="0" smtClean="0">
                <a:solidFill>
                  <a:srgbClr val="FF0000"/>
                </a:solidFill>
              </a:rPr>
              <a:t>SVANTAGGIO </a:t>
            </a:r>
            <a:r>
              <a:rPr lang="it-IT" b="1" dirty="0">
                <a:solidFill>
                  <a:srgbClr val="FF0000"/>
                </a:solidFill>
              </a:rPr>
              <a:t>socio-economico, linguistico, culturale</a:t>
            </a:r>
            <a:r>
              <a:rPr lang="it-IT" dirty="0">
                <a:solidFill>
                  <a:srgbClr val="FF0000"/>
                </a:solidFill>
              </a:rPr>
              <a:t>.</a:t>
            </a:r>
          </a:p>
          <a:p>
            <a:pPr marL="0" indent="0">
              <a:buNone/>
            </a:pPr>
            <a:r>
              <a:rPr lang="it-IT" dirty="0">
                <a:solidFill>
                  <a:srgbClr val="FF0000"/>
                </a:solidFill>
              </a:rPr>
              <a:t> </a:t>
            </a:r>
          </a:p>
          <a:p>
            <a:pPr marL="0" indent="0">
              <a:buNone/>
            </a:pPr>
            <a:r>
              <a:rPr lang="it-IT" dirty="0"/>
              <a:t> </a:t>
            </a:r>
          </a:p>
          <a:p>
            <a:pPr marL="0" indent="0">
              <a:buNone/>
            </a:pPr>
            <a:endParaRPr lang="it-IT" dirty="0"/>
          </a:p>
        </p:txBody>
      </p:sp>
    </p:spTree>
    <p:extLst>
      <p:ext uri="{BB962C8B-B14F-4D97-AF65-F5344CB8AC3E}">
        <p14:creationId xmlns:p14="http://schemas.microsoft.com/office/powerpoint/2010/main" val="1090406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62833"/>
            <a:ext cx="8229600" cy="1519779"/>
          </a:xfrm>
        </p:spPr>
        <p:txBody>
          <a:bodyPr>
            <a:normAutofit fontScale="90000"/>
          </a:bodyPr>
          <a:lstStyle/>
          <a:p>
            <a:r>
              <a:rPr lang="it-IT" sz="2800" b="1" dirty="0" smtClean="0">
                <a:solidFill>
                  <a:srgbClr val="FF0000"/>
                </a:solidFill>
                <a:latin typeface="Century Gothic"/>
                <a:cs typeface="Century Gothic"/>
              </a:rPr>
              <a:t>L’IDENTITA’ SOCIALE </a:t>
            </a:r>
            <a:br>
              <a:rPr lang="it-IT" sz="2800" b="1" dirty="0" smtClean="0">
                <a:solidFill>
                  <a:srgbClr val="FF0000"/>
                </a:solidFill>
                <a:latin typeface="Century Gothic"/>
                <a:cs typeface="Century Gothic"/>
              </a:rPr>
            </a:br>
            <a:r>
              <a:rPr lang="it-IT" sz="2800" b="1" dirty="0" smtClean="0">
                <a:solidFill>
                  <a:srgbClr val="FF0000"/>
                </a:solidFill>
                <a:latin typeface="Century Gothic"/>
                <a:cs typeface="Century Gothic"/>
              </a:rPr>
              <a:t>DEL DISABILE </a:t>
            </a:r>
            <a:br>
              <a:rPr lang="it-IT" sz="2800" b="1" dirty="0" smtClean="0">
                <a:solidFill>
                  <a:srgbClr val="FF0000"/>
                </a:solidFill>
                <a:latin typeface="Century Gothic"/>
                <a:cs typeface="Century Gothic"/>
              </a:rPr>
            </a:br>
            <a:r>
              <a:rPr lang="it-IT" sz="2800" dirty="0" smtClean="0">
                <a:solidFill>
                  <a:srgbClr val="FF0000"/>
                </a:solidFill>
                <a:latin typeface="Century Gothic"/>
                <a:cs typeface="Century Gothic"/>
              </a:rPr>
              <a:t>NEL TEMPO</a:t>
            </a:r>
            <a:br>
              <a:rPr lang="it-IT" sz="2800" dirty="0" smtClean="0">
                <a:solidFill>
                  <a:srgbClr val="FF0000"/>
                </a:solidFill>
                <a:latin typeface="Century Gothic"/>
                <a:cs typeface="Century Gothic"/>
              </a:rPr>
            </a:br>
            <a:r>
              <a:rPr lang="it-IT" sz="2800" b="1" i="1" dirty="0" smtClean="0">
                <a:solidFill>
                  <a:srgbClr val="FF0000"/>
                </a:solidFill>
                <a:latin typeface="Century Gothic"/>
                <a:cs typeface="Century Gothic"/>
              </a:rPr>
              <a:t>DA </a:t>
            </a:r>
            <a:r>
              <a:rPr lang="it-IT" sz="2800" b="1" i="1" dirty="0">
                <a:solidFill>
                  <a:srgbClr val="FF0000"/>
                </a:solidFill>
                <a:latin typeface="Century Gothic"/>
                <a:cs typeface="Century Gothic"/>
              </a:rPr>
              <a:t>CASTIGO DEGLI DEI A DIVERSAMENTE ABILE</a:t>
            </a:r>
            <a:r>
              <a:rPr lang="it-IT" sz="2800" b="1" i="1" dirty="0" smtClean="0">
                <a:solidFill>
                  <a:srgbClr val="FF0000"/>
                </a:solidFill>
                <a:latin typeface="Century Gothic"/>
                <a:cs typeface="Century Gothic"/>
              </a:rPr>
              <a:t>:</a:t>
            </a:r>
            <a:endParaRPr lang="it-IT" sz="2800" dirty="0">
              <a:solidFill>
                <a:srgbClr val="FF0000"/>
              </a:solidFill>
              <a:latin typeface="Century Gothic"/>
              <a:cs typeface="Century Gothic"/>
            </a:endParaRPr>
          </a:p>
        </p:txBody>
      </p:sp>
      <p:sp>
        <p:nvSpPr>
          <p:cNvPr id="3" name="Segnaposto contenuto 2"/>
          <p:cNvSpPr>
            <a:spLocks noGrp="1"/>
          </p:cNvSpPr>
          <p:nvPr>
            <p:ph idx="1"/>
          </p:nvPr>
        </p:nvSpPr>
        <p:spPr>
          <a:xfrm>
            <a:off x="457200" y="1834590"/>
            <a:ext cx="8229600" cy="4291573"/>
          </a:xfrm>
        </p:spPr>
        <p:txBody>
          <a:bodyPr/>
          <a:lstStyle/>
          <a:p>
            <a:pPr marL="0" indent="0" algn="just">
              <a:buNone/>
            </a:pPr>
            <a:r>
              <a:rPr lang="it-IT" u="sng" dirty="0" smtClean="0">
                <a:solidFill>
                  <a:srgbClr val="3366FF"/>
                </a:solidFill>
              </a:rPr>
              <a:t>La storia </a:t>
            </a:r>
            <a:r>
              <a:rPr lang="it-IT" dirty="0" smtClean="0">
                <a:solidFill>
                  <a:srgbClr val="3366FF"/>
                </a:solidFill>
              </a:rPr>
              <a:t>recente è stata testimone di un </a:t>
            </a:r>
            <a:r>
              <a:rPr lang="it-IT" u="sng" dirty="0" smtClean="0">
                <a:solidFill>
                  <a:srgbClr val="3366FF"/>
                </a:solidFill>
              </a:rPr>
              <a:t>cambiamento epocale</a:t>
            </a:r>
            <a:r>
              <a:rPr lang="it-IT" dirty="0" smtClean="0">
                <a:solidFill>
                  <a:srgbClr val="3366FF"/>
                </a:solidFill>
              </a:rPr>
              <a:t>, che </a:t>
            </a:r>
            <a:r>
              <a:rPr lang="it-IT" i="1" u="sng" dirty="0" smtClean="0">
                <a:solidFill>
                  <a:srgbClr val="3366FF"/>
                </a:solidFill>
              </a:rPr>
              <a:t>ha visto affermati i diritti delle persone disabili nell’ambito dell’educazione, del lavoro e del tempo libero.</a:t>
            </a:r>
          </a:p>
          <a:p>
            <a:pPr marL="0" indent="0" algn="just">
              <a:buNone/>
            </a:pPr>
            <a:endParaRPr lang="it-IT" i="1" u="sng" dirty="0">
              <a:solidFill>
                <a:srgbClr val="3366FF"/>
              </a:solidFill>
            </a:endParaRPr>
          </a:p>
          <a:p>
            <a:pPr marL="0" indent="0" algn="just">
              <a:buNone/>
            </a:pPr>
            <a:endParaRPr lang="it-IT" i="1" u="sng" dirty="0" smtClean="0">
              <a:solidFill>
                <a:srgbClr val="3366FF"/>
              </a:solidFill>
            </a:endParaRPr>
          </a:p>
        </p:txBody>
      </p:sp>
      <p:pic>
        <p:nvPicPr>
          <p:cNvPr id="4" name="Immagine 3" descr="linea del temp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2700" y="4432300"/>
            <a:ext cx="4038600" cy="2019300"/>
          </a:xfrm>
          <a:prstGeom prst="rect">
            <a:avLst/>
          </a:prstGeom>
        </p:spPr>
      </p:pic>
    </p:spTree>
    <p:extLst>
      <p:ext uri="{BB962C8B-B14F-4D97-AF65-F5344CB8AC3E}">
        <p14:creationId xmlns:p14="http://schemas.microsoft.com/office/powerpoint/2010/main" val="24577401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835878"/>
            <a:ext cx="8229600" cy="5290285"/>
          </a:xfrm>
        </p:spPr>
        <p:txBody>
          <a:bodyPr/>
          <a:lstStyle/>
          <a:p>
            <a:pPr marL="0" indent="0">
              <a:buNone/>
            </a:pPr>
            <a:r>
              <a:rPr lang="it-IT" b="1" dirty="0" smtClean="0">
                <a:solidFill>
                  <a:srgbClr val="FF0000"/>
                </a:solidFill>
              </a:rPr>
              <a:t>           </a:t>
            </a:r>
            <a:endParaRPr lang="it-IT" b="1" dirty="0">
              <a:solidFill>
                <a:srgbClr val="FF0000"/>
              </a:solidFill>
            </a:endParaRPr>
          </a:p>
          <a:p>
            <a:pPr marL="0" indent="0">
              <a:buNone/>
            </a:pPr>
            <a:r>
              <a:rPr lang="it-IT" b="1" dirty="0">
                <a:solidFill>
                  <a:srgbClr val="FF0000"/>
                </a:solidFill>
              </a:rPr>
              <a:t> </a:t>
            </a:r>
            <a:r>
              <a:rPr lang="it-IT" b="1" dirty="0" smtClean="0">
                <a:solidFill>
                  <a:srgbClr val="FF0000"/>
                </a:solidFill>
              </a:rPr>
              <a:t>              </a:t>
            </a:r>
            <a:r>
              <a:rPr lang="it-IT" sz="4400" b="1" dirty="0" smtClean="0">
                <a:solidFill>
                  <a:srgbClr val="FF0000"/>
                </a:solidFill>
              </a:rPr>
              <a:t>1</a:t>
            </a:r>
            <a:r>
              <a:rPr lang="it-IT" sz="4400" b="1" dirty="0">
                <a:solidFill>
                  <a:srgbClr val="FF0000"/>
                </a:solidFill>
              </a:rPr>
              <a:t>. Alunni con disabilità</a:t>
            </a:r>
            <a:endParaRPr lang="it-IT" sz="4400" dirty="0"/>
          </a:p>
        </p:txBody>
      </p:sp>
      <p:pic>
        <p:nvPicPr>
          <p:cNvPr id="2" name="Immagine 1" descr="immagine 1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8514" y="2941233"/>
            <a:ext cx="5525206" cy="2757935"/>
          </a:xfrm>
          <a:prstGeom prst="rect">
            <a:avLst/>
          </a:prstGeom>
        </p:spPr>
      </p:pic>
    </p:spTree>
    <p:extLst>
      <p:ext uri="{BB962C8B-B14F-4D97-AF65-F5344CB8AC3E}">
        <p14:creationId xmlns:p14="http://schemas.microsoft.com/office/powerpoint/2010/main" val="42793320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289638"/>
            <a:ext cx="8229600" cy="5836526"/>
          </a:xfrm>
        </p:spPr>
        <p:txBody>
          <a:bodyPr/>
          <a:lstStyle/>
          <a:p>
            <a:pPr marL="0" indent="0">
              <a:buNone/>
            </a:pPr>
            <a:r>
              <a:rPr lang="it-IT" b="1" dirty="0" smtClean="0">
                <a:solidFill>
                  <a:srgbClr val="FF0000"/>
                </a:solidFill>
              </a:rPr>
              <a:t>DECRETO LEGISLATIVO 13 aprile 2017, n. 66</a:t>
            </a:r>
          </a:p>
          <a:p>
            <a:pPr marL="0" indent="0">
              <a:buNone/>
            </a:pPr>
            <a:r>
              <a:rPr lang="it-IT" dirty="0" smtClean="0">
                <a:solidFill>
                  <a:srgbClr val="FF0000"/>
                </a:solidFill>
              </a:rPr>
              <a:t>Norme per la promozione dell’inclusione scolastica degli studenti con disabilità</a:t>
            </a:r>
          </a:p>
          <a:p>
            <a:pPr marL="0" indent="0">
              <a:buNone/>
            </a:pPr>
            <a:endParaRPr lang="it-IT" dirty="0">
              <a:solidFill>
                <a:srgbClr val="FF0000"/>
              </a:solidFill>
            </a:endParaRPr>
          </a:p>
          <a:p>
            <a:pPr marL="0" indent="0" algn="just">
              <a:buNone/>
            </a:pPr>
            <a:r>
              <a:rPr lang="it-IT" sz="2400" dirty="0" smtClean="0">
                <a:solidFill>
                  <a:srgbClr val="3366FF"/>
                </a:solidFill>
              </a:rPr>
              <a:t>Art. 1-l’inclusione scolastica </a:t>
            </a:r>
            <a:r>
              <a:rPr lang="mr-IN" sz="2400" dirty="0" smtClean="0">
                <a:solidFill>
                  <a:srgbClr val="3366FF"/>
                </a:solidFill>
              </a:rPr>
              <a:t>…</a:t>
            </a:r>
            <a:r>
              <a:rPr lang="it-IT" sz="2400" dirty="0" smtClean="0">
                <a:solidFill>
                  <a:srgbClr val="3366FF"/>
                </a:solidFill>
              </a:rPr>
              <a:t> risponde ai differenti bisogni educativi e si realizza attraverso strategie educative e didattiche finalizzate allo sviluppo delle potenzialità di ciascuno nel rispetto del diritto </a:t>
            </a:r>
            <a:r>
              <a:rPr lang="it-IT" sz="2400" dirty="0" err="1" smtClean="0">
                <a:solidFill>
                  <a:srgbClr val="3366FF"/>
                </a:solidFill>
              </a:rPr>
              <a:t>al’autodeterminazione</a:t>
            </a:r>
            <a:r>
              <a:rPr lang="it-IT" sz="2400" dirty="0" smtClean="0">
                <a:solidFill>
                  <a:srgbClr val="3366FF"/>
                </a:solidFill>
              </a:rPr>
              <a:t> ..</a:t>
            </a:r>
          </a:p>
          <a:p>
            <a:pPr marL="0" indent="0" algn="just">
              <a:buNone/>
            </a:pPr>
            <a:endParaRPr lang="it-IT" sz="2400" dirty="0">
              <a:solidFill>
                <a:srgbClr val="3366FF"/>
              </a:solidFill>
            </a:endParaRPr>
          </a:p>
          <a:p>
            <a:pPr marL="0" indent="0" algn="just">
              <a:buNone/>
            </a:pPr>
            <a:r>
              <a:rPr lang="it-IT" sz="2400" dirty="0" smtClean="0">
                <a:solidFill>
                  <a:srgbClr val="3366FF"/>
                </a:solidFill>
              </a:rPr>
              <a:t>Art. 2- l’inclusione scolastica è attuata attraverso la definizione e la condivisione del Piano Educativo Individualizzato (PEI</a:t>
            </a:r>
            <a:r>
              <a:rPr lang="it-IT" sz="1800" dirty="0" smtClean="0">
                <a:solidFill>
                  <a:srgbClr val="3366FF"/>
                </a:solidFill>
              </a:rPr>
              <a:t>)..</a:t>
            </a:r>
            <a:endParaRPr lang="it-IT" sz="1800" dirty="0">
              <a:solidFill>
                <a:srgbClr val="3366FF"/>
              </a:solidFill>
            </a:endParaRPr>
          </a:p>
        </p:txBody>
      </p:sp>
    </p:spTree>
    <p:extLst>
      <p:ext uri="{BB962C8B-B14F-4D97-AF65-F5344CB8AC3E}">
        <p14:creationId xmlns:p14="http://schemas.microsoft.com/office/powerpoint/2010/main" val="2786239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556996"/>
            <a:ext cx="8229600" cy="5569168"/>
          </a:xfrm>
        </p:spPr>
        <p:txBody>
          <a:bodyPr/>
          <a:lstStyle/>
          <a:p>
            <a:pPr marL="0" indent="0">
              <a:buNone/>
            </a:pPr>
            <a:r>
              <a:rPr lang="it-IT" dirty="0" smtClean="0">
                <a:solidFill>
                  <a:srgbClr val="FF0000"/>
                </a:solidFill>
              </a:rPr>
              <a:t>Altre modifiche alla legge 104/ 92</a:t>
            </a:r>
          </a:p>
          <a:p>
            <a:pPr marL="514350" indent="-514350">
              <a:buFont typeface="+mj-lt"/>
              <a:buAutoNum type="arabicPeriod"/>
            </a:pPr>
            <a:r>
              <a:rPr lang="it-IT" dirty="0" smtClean="0">
                <a:solidFill>
                  <a:srgbClr val="3366FF"/>
                </a:solidFill>
              </a:rPr>
              <a:t>Le commissioni mediche sono composte da </a:t>
            </a:r>
            <a:r>
              <a:rPr lang="it-IT" b="1" u="sng" dirty="0" smtClean="0">
                <a:solidFill>
                  <a:srgbClr val="3366FF"/>
                </a:solidFill>
              </a:rPr>
              <a:t>un medico legale</a:t>
            </a:r>
            <a:r>
              <a:rPr lang="it-IT" dirty="0" smtClean="0">
                <a:solidFill>
                  <a:srgbClr val="3366FF"/>
                </a:solidFill>
              </a:rPr>
              <a:t>, con funzioni di presidente, e da </a:t>
            </a:r>
            <a:r>
              <a:rPr lang="it-IT" b="1" u="sng" dirty="0" smtClean="0">
                <a:solidFill>
                  <a:srgbClr val="3366FF"/>
                </a:solidFill>
              </a:rPr>
              <a:t>due medici specialisti in pediatria</a:t>
            </a:r>
            <a:r>
              <a:rPr lang="it-IT" dirty="0" smtClean="0">
                <a:solidFill>
                  <a:srgbClr val="3366FF"/>
                </a:solidFill>
              </a:rPr>
              <a:t>, </a:t>
            </a:r>
            <a:r>
              <a:rPr lang="it-IT" dirty="0">
                <a:solidFill>
                  <a:srgbClr val="3366FF"/>
                </a:solidFill>
              </a:rPr>
              <a:t>u</a:t>
            </a:r>
            <a:r>
              <a:rPr lang="it-IT" dirty="0" smtClean="0">
                <a:solidFill>
                  <a:srgbClr val="3366FF"/>
                </a:solidFill>
              </a:rPr>
              <a:t>n </a:t>
            </a:r>
            <a:r>
              <a:rPr lang="it-IT" b="1" u="sng" dirty="0" smtClean="0">
                <a:solidFill>
                  <a:srgbClr val="3366FF"/>
                </a:solidFill>
              </a:rPr>
              <a:t>neuropsichiatria infantile </a:t>
            </a:r>
            <a:r>
              <a:rPr lang="it-IT" dirty="0" smtClean="0">
                <a:solidFill>
                  <a:srgbClr val="3366FF"/>
                </a:solidFill>
              </a:rPr>
              <a:t>o nella specializzazione inerente la condizione di salute del soggetto.</a:t>
            </a:r>
          </a:p>
          <a:p>
            <a:pPr marL="0" indent="0">
              <a:buNone/>
            </a:pPr>
            <a:r>
              <a:rPr lang="it-IT" dirty="0" smtClean="0">
                <a:solidFill>
                  <a:srgbClr val="3366FF"/>
                </a:solidFill>
              </a:rPr>
              <a:t>     Tali commissioni sono integrate da un   </a:t>
            </a:r>
            <a:r>
              <a:rPr lang="it-IT" b="1" u="sng" dirty="0" smtClean="0">
                <a:solidFill>
                  <a:srgbClr val="3366FF"/>
                </a:solidFill>
              </a:rPr>
              <a:t>assistente sociale </a:t>
            </a:r>
            <a:r>
              <a:rPr lang="it-IT" dirty="0" smtClean="0">
                <a:solidFill>
                  <a:srgbClr val="3366FF"/>
                </a:solidFill>
              </a:rPr>
              <a:t>individuato dal medico INPS.</a:t>
            </a:r>
            <a:endParaRPr lang="it-IT" dirty="0">
              <a:solidFill>
                <a:srgbClr val="3366FF"/>
              </a:solidFill>
            </a:endParaRPr>
          </a:p>
        </p:txBody>
      </p:sp>
    </p:spTree>
    <p:extLst>
      <p:ext uri="{BB962C8B-B14F-4D97-AF65-F5344CB8AC3E}">
        <p14:creationId xmlns:p14="http://schemas.microsoft.com/office/powerpoint/2010/main" val="36486374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490156"/>
            <a:ext cx="8229600" cy="5636007"/>
          </a:xfrm>
        </p:spPr>
        <p:txBody>
          <a:bodyPr>
            <a:normAutofit/>
          </a:bodyPr>
          <a:lstStyle/>
          <a:p>
            <a:pPr marL="0" indent="0" algn="just">
              <a:buNone/>
            </a:pPr>
            <a:r>
              <a:rPr lang="it-IT" dirty="0">
                <a:solidFill>
                  <a:srgbClr val="3366FF"/>
                </a:solidFill>
              </a:rPr>
              <a:t>2</a:t>
            </a:r>
            <a:r>
              <a:rPr lang="it-IT" dirty="0" smtClean="0">
                <a:solidFill>
                  <a:srgbClr val="3366FF"/>
                </a:solidFill>
              </a:rPr>
              <a:t>.Successivamente </a:t>
            </a:r>
            <a:r>
              <a:rPr lang="it-IT" b="1" u="sng" dirty="0" smtClean="0">
                <a:solidFill>
                  <a:srgbClr val="3366FF"/>
                </a:solidFill>
              </a:rPr>
              <a:t>all’accertamento della condizione di disabilità</a:t>
            </a:r>
            <a:r>
              <a:rPr lang="it-IT" dirty="0" smtClean="0">
                <a:solidFill>
                  <a:srgbClr val="3366FF"/>
                </a:solidFill>
              </a:rPr>
              <a:t> del soggetto è redatto il </a:t>
            </a:r>
            <a:r>
              <a:rPr lang="it-IT" dirty="0" smtClean="0">
                <a:solidFill>
                  <a:srgbClr val="FF0000"/>
                </a:solidFill>
              </a:rPr>
              <a:t>PROFILO DI FUNZIONAMENTO </a:t>
            </a:r>
            <a:r>
              <a:rPr lang="it-IT" dirty="0" smtClean="0">
                <a:solidFill>
                  <a:srgbClr val="3366FF"/>
                </a:solidFill>
              </a:rPr>
              <a:t>secondo i criteri del modello </a:t>
            </a:r>
            <a:r>
              <a:rPr lang="it-IT" dirty="0" err="1" smtClean="0">
                <a:solidFill>
                  <a:srgbClr val="3366FF"/>
                </a:solidFill>
              </a:rPr>
              <a:t>bio</a:t>
            </a:r>
            <a:r>
              <a:rPr lang="it-IT" dirty="0" smtClean="0">
                <a:solidFill>
                  <a:srgbClr val="3366FF"/>
                </a:solidFill>
              </a:rPr>
              <a:t>-</a:t>
            </a:r>
            <a:r>
              <a:rPr lang="it-IT" dirty="0" err="1" smtClean="0">
                <a:solidFill>
                  <a:srgbClr val="3366FF"/>
                </a:solidFill>
              </a:rPr>
              <a:t>psico</a:t>
            </a:r>
            <a:r>
              <a:rPr lang="it-IT" dirty="0" smtClean="0">
                <a:solidFill>
                  <a:srgbClr val="3366FF"/>
                </a:solidFill>
              </a:rPr>
              <a:t>-sociale, dell’ICF, ai fini della formulazione del progetto individuale, nonché per la </a:t>
            </a:r>
            <a:r>
              <a:rPr lang="it-IT" dirty="0" smtClean="0">
                <a:solidFill>
                  <a:srgbClr val="FF0000"/>
                </a:solidFill>
              </a:rPr>
              <a:t>predisposizione del PEI.</a:t>
            </a:r>
          </a:p>
          <a:p>
            <a:pPr marL="0" indent="0" algn="just">
              <a:buNone/>
            </a:pPr>
            <a:endParaRPr lang="it-IT" dirty="0">
              <a:solidFill>
                <a:srgbClr val="3366FF"/>
              </a:solidFill>
            </a:endParaRPr>
          </a:p>
        </p:txBody>
      </p:sp>
    </p:spTree>
    <p:extLst>
      <p:ext uri="{BB962C8B-B14F-4D97-AF65-F5344CB8AC3E}">
        <p14:creationId xmlns:p14="http://schemas.microsoft.com/office/powerpoint/2010/main" val="40484915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TARD 1.jpg"/>
          <p:cNvPicPr>
            <a:picLocks noGrp="1" noChangeAspect="1"/>
          </p:cNvPicPr>
          <p:nvPr>
            <p:ph idx="1"/>
          </p:nvPr>
        </p:nvPicPr>
        <p:blipFill>
          <a:blip r:embed="rId2">
            <a:extLst>
              <a:ext uri="{28A0092B-C50C-407E-A947-70E740481C1C}">
                <a14:useLocalDpi xmlns:a14="http://schemas.microsoft.com/office/drawing/2010/main" val="0"/>
              </a:ext>
            </a:extLst>
          </a:blip>
          <a:srcRect t="4707" b="4707"/>
          <a:stretch>
            <a:fillRect/>
          </a:stretch>
        </p:blipFill>
        <p:spPr>
          <a:xfrm>
            <a:off x="457200" y="534988"/>
            <a:ext cx="8229600" cy="5591175"/>
          </a:xfrm>
        </p:spPr>
      </p:pic>
    </p:spTree>
    <p:extLst>
      <p:ext uri="{BB962C8B-B14F-4D97-AF65-F5344CB8AC3E}">
        <p14:creationId xmlns:p14="http://schemas.microsoft.com/office/powerpoint/2010/main" val="8535780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601556"/>
            <a:ext cx="8229600" cy="5524608"/>
          </a:xfrm>
        </p:spPr>
        <p:txBody>
          <a:bodyPr/>
          <a:lstStyle/>
          <a:p>
            <a:pPr marL="0" indent="0" algn="just">
              <a:buNone/>
            </a:pPr>
            <a:r>
              <a:rPr lang="it-IT" dirty="0" smtClean="0">
                <a:solidFill>
                  <a:srgbClr val="FF0000"/>
                </a:solidFill>
              </a:rPr>
              <a:t>Lo stato di vulnerabilità, associato alla condizione di disabilità, impone ai professionisti, che sono chiamati ad occuparsene, </a:t>
            </a:r>
            <a:r>
              <a:rPr lang="it-IT" b="1" u="sng" dirty="0" smtClean="0">
                <a:solidFill>
                  <a:srgbClr val="FF0000"/>
                </a:solidFill>
              </a:rPr>
              <a:t>il dovere di formarsi</a:t>
            </a:r>
            <a:r>
              <a:rPr lang="it-IT" dirty="0" smtClean="0">
                <a:solidFill>
                  <a:srgbClr val="FF0000"/>
                </a:solidFill>
              </a:rPr>
              <a:t> non solo nella direzione del proprio </a:t>
            </a:r>
            <a:r>
              <a:rPr lang="it-IT" b="1" dirty="0" smtClean="0">
                <a:solidFill>
                  <a:srgbClr val="FF0000"/>
                </a:solidFill>
              </a:rPr>
              <a:t>“saper fare”</a:t>
            </a:r>
            <a:r>
              <a:rPr lang="it-IT" dirty="0" smtClean="0">
                <a:solidFill>
                  <a:srgbClr val="FF0000"/>
                </a:solidFill>
              </a:rPr>
              <a:t>, ma anche del proprio </a:t>
            </a:r>
            <a:r>
              <a:rPr lang="it-IT" b="1" dirty="0" smtClean="0">
                <a:solidFill>
                  <a:srgbClr val="FF0000"/>
                </a:solidFill>
              </a:rPr>
              <a:t>“saper essere”</a:t>
            </a:r>
            <a:r>
              <a:rPr lang="it-IT" dirty="0" smtClean="0">
                <a:solidFill>
                  <a:srgbClr val="FF0000"/>
                </a:solidFill>
              </a:rPr>
              <a:t>. Si tratta di riuscire a sviluppare  una “</a:t>
            </a:r>
            <a:r>
              <a:rPr lang="it-IT" b="1" dirty="0" smtClean="0">
                <a:solidFill>
                  <a:srgbClr val="FF0000"/>
                </a:solidFill>
              </a:rPr>
              <a:t>postura interiore” </a:t>
            </a:r>
            <a:r>
              <a:rPr lang="it-IT" dirty="0" smtClean="0">
                <a:solidFill>
                  <a:srgbClr val="FF0000"/>
                </a:solidFill>
              </a:rPr>
              <a:t>che risulti adeguata al </a:t>
            </a:r>
            <a:r>
              <a:rPr lang="it-IT" b="1" dirty="0" smtClean="0">
                <a:solidFill>
                  <a:srgbClr val="FF0000"/>
                </a:solidFill>
              </a:rPr>
              <a:t>compito di cura e alla relazione educativa </a:t>
            </a:r>
            <a:r>
              <a:rPr lang="it-IT" dirty="0" smtClean="0">
                <a:solidFill>
                  <a:srgbClr val="FF0000"/>
                </a:solidFill>
              </a:rPr>
              <a:t>(Galanti 2001).</a:t>
            </a:r>
          </a:p>
          <a:p>
            <a:pPr marL="0" indent="0" algn="just">
              <a:buNone/>
            </a:pPr>
            <a:endParaRPr lang="it-IT" dirty="0">
              <a:solidFill>
                <a:srgbClr val="FF0000"/>
              </a:solidFill>
            </a:endParaRPr>
          </a:p>
        </p:txBody>
      </p:sp>
      <p:pic>
        <p:nvPicPr>
          <p:cNvPr id="4" name="Immagine 3" descr="IMMAGINI 3 DISABILIT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1925" y="4734457"/>
            <a:ext cx="2861755" cy="2014284"/>
          </a:xfrm>
          <a:prstGeom prst="rect">
            <a:avLst/>
          </a:prstGeom>
        </p:spPr>
      </p:pic>
    </p:spTree>
    <p:extLst>
      <p:ext uri="{BB962C8B-B14F-4D97-AF65-F5344CB8AC3E}">
        <p14:creationId xmlns:p14="http://schemas.microsoft.com/office/powerpoint/2010/main" val="9339479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3200" dirty="0" smtClean="0"/>
              <a:t/>
            </a:r>
            <a:br>
              <a:rPr lang="it-IT" sz="3200" dirty="0" smtClean="0"/>
            </a:br>
            <a:r>
              <a:rPr lang="it-IT" sz="3200" dirty="0" smtClean="0">
                <a:solidFill>
                  <a:srgbClr val="FF0000"/>
                </a:solidFill>
              </a:rPr>
              <a:t>(</a:t>
            </a:r>
            <a:r>
              <a:rPr lang="it-IT" sz="3200" dirty="0">
                <a:solidFill>
                  <a:srgbClr val="FF0000"/>
                </a:solidFill>
              </a:rPr>
              <a:t>Hermes 2017, glossario scientifico professionale)</a:t>
            </a:r>
            <a:br>
              <a:rPr lang="it-IT" sz="3200" dirty="0">
                <a:solidFill>
                  <a:srgbClr val="FF0000"/>
                </a:solidFill>
              </a:rPr>
            </a:br>
            <a:endParaRPr lang="it-IT" sz="3200" dirty="0">
              <a:solidFill>
                <a:srgbClr val="FF0000"/>
              </a:solidFill>
            </a:endParaRPr>
          </a:p>
        </p:txBody>
      </p:sp>
      <p:sp>
        <p:nvSpPr>
          <p:cNvPr id="3" name="Segnaposto contenuto 2"/>
          <p:cNvSpPr>
            <a:spLocks noGrp="1"/>
          </p:cNvSpPr>
          <p:nvPr>
            <p:ph idx="1"/>
          </p:nvPr>
        </p:nvSpPr>
        <p:spPr/>
        <p:txBody>
          <a:bodyPr>
            <a:normAutofit/>
          </a:bodyPr>
          <a:lstStyle/>
          <a:p>
            <a:pPr marL="0" indent="0" algn="just">
              <a:buNone/>
            </a:pPr>
            <a:r>
              <a:rPr lang="it-IT" sz="2400" b="1" dirty="0" smtClean="0">
                <a:solidFill>
                  <a:srgbClr val="FF0000"/>
                </a:solidFill>
              </a:rPr>
              <a:t>HANDICAP: da “HAND” e “CAP</a:t>
            </a:r>
            <a:r>
              <a:rPr lang="it-IT" sz="2400" dirty="0" smtClean="0">
                <a:solidFill>
                  <a:srgbClr val="FF0000"/>
                </a:solidFill>
              </a:rPr>
              <a:t>”</a:t>
            </a:r>
            <a:r>
              <a:rPr lang="it-IT" sz="2400" dirty="0" smtClean="0">
                <a:solidFill>
                  <a:srgbClr val="3366FF"/>
                </a:solidFill>
              </a:rPr>
              <a:t>(mano nel cappello, che nelle corse ippiche indicava il conferimento di una penalizzazione).Penalità, svantaggio conseguenti alla presenza di disabilità, condizione di svantaggio, lavorativo o sociale. Sul piano istituzionale l’art.3 della Legge Quadro n. 104/1992: “E’ persona handicappata colui che presenta una minorazione fisica, psichica o sensoriale, stabilizzata o progressiva, che è causa di difficoltà di apprendimento , di relazione o di integrazione lavorativa e tale da determinare un processo di svantaggio sociale  o di </a:t>
            </a:r>
            <a:r>
              <a:rPr lang="it-IT" sz="2400" dirty="0" err="1" smtClean="0">
                <a:solidFill>
                  <a:srgbClr val="3366FF"/>
                </a:solidFill>
              </a:rPr>
              <a:t>marginazione</a:t>
            </a:r>
            <a:r>
              <a:rPr lang="it-IT" sz="2400" dirty="0" smtClean="0">
                <a:solidFill>
                  <a:srgbClr val="3366FF"/>
                </a:solidFill>
              </a:rPr>
              <a:t>.</a:t>
            </a:r>
          </a:p>
          <a:p>
            <a:pPr marL="0" indent="0">
              <a:buNone/>
            </a:pPr>
            <a:endParaRPr lang="it-IT" sz="2400" dirty="0">
              <a:solidFill>
                <a:srgbClr val="3366FF"/>
              </a:solidFill>
            </a:endParaRPr>
          </a:p>
          <a:p>
            <a:pPr marL="0" indent="0">
              <a:buNone/>
            </a:pPr>
            <a:endParaRPr lang="it-IT" dirty="0"/>
          </a:p>
        </p:txBody>
      </p:sp>
    </p:spTree>
    <p:extLst>
      <p:ext uri="{BB962C8B-B14F-4D97-AF65-F5344CB8AC3E}">
        <p14:creationId xmlns:p14="http://schemas.microsoft.com/office/powerpoint/2010/main" val="39269079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01913" y="467876"/>
            <a:ext cx="8229600" cy="5977483"/>
          </a:xfrm>
        </p:spPr>
        <p:txBody>
          <a:bodyPr>
            <a:noAutofit/>
          </a:bodyPr>
          <a:lstStyle/>
          <a:p>
            <a:pPr marL="0" indent="0">
              <a:buNone/>
            </a:pPr>
            <a:r>
              <a:rPr lang="it-IT" sz="2400" b="1" dirty="0" smtClean="0">
                <a:solidFill>
                  <a:srgbClr val="FF0000"/>
                </a:solidFill>
              </a:rPr>
              <a:t>Menomazione: </a:t>
            </a:r>
            <a:r>
              <a:rPr lang="it-IT" sz="2400" dirty="0" smtClean="0">
                <a:solidFill>
                  <a:srgbClr val="3366FF"/>
                </a:solidFill>
              </a:rPr>
              <a:t>condizione di minorità per l’anomalia di una struttura organica dell’organismo.</a:t>
            </a:r>
          </a:p>
          <a:p>
            <a:pPr marL="0" indent="0">
              <a:buNone/>
            </a:pPr>
            <a:endParaRPr lang="it-IT" sz="2400" dirty="0" smtClean="0">
              <a:solidFill>
                <a:srgbClr val="3366FF"/>
              </a:solidFill>
            </a:endParaRPr>
          </a:p>
          <a:p>
            <a:pPr marL="0" indent="0">
              <a:buNone/>
            </a:pPr>
            <a:endParaRPr lang="it-IT" sz="2400" b="1" dirty="0" smtClean="0">
              <a:solidFill>
                <a:srgbClr val="FF0000"/>
              </a:solidFill>
            </a:endParaRPr>
          </a:p>
          <a:p>
            <a:pPr marL="0" indent="0">
              <a:buNone/>
            </a:pPr>
            <a:endParaRPr lang="it-IT" sz="2400" b="1" dirty="0">
              <a:solidFill>
                <a:srgbClr val="FF0000"/>
              </a:solidFill>
            </a:endParaRPr>
          </a:p>
          <a:p>
            <a:pPr marL="0" indent="0">
              <a:buNone/>
            </a:pPr>
            <a:endParaRPr lang="it-IT" sz="2400" b="1" dirty="0" smtClean="0">
              <a:solidFill>
                <a:srgbClr val="FF0000"/>
              </a:solidFill>
            </a:endParaRPr>
          </a:p>
          <a:p>
            <a:pPr marL="0" indent="0">
              <a:buNone/>
            </a:pPr>
            <a:endParaRPr lang="it-IT" sz="2400" b="1" dirty="0">
              <a:solidFill>
                <a:srgbClr val="FF0000"/>
              </a:solidFill>
            </a:endParaRPr>
          </a:p>
          <a:p>
            <a:pPr marL="0" indent="0">
              <a:buNone/>
            </a:pPr>
            <a:endParaRPr lang="it-IT" sz="2400" b="1" dirty="0" smtClean="0">
              <a:solidFill>
                <a:srgbClr val="FF0000"/>
              </a:solidFill>
            </a:endParaRPr>
          </a:p>
          <a:p>
            <a:pPr marL="0" indent="0">
              <a:buNone/>
            </a:pPr>
            <a:endParaRPr lang="it-IT" sz="2400" b="1" dirty="0">
              <a:solidFill>
                <a:srgbClr val="FF0000"/>
              </a:solidFill>
            </a:endParaRPr>
          </a:p>
          <a:p>
            <a:pPr marL="0" indent="0">
              <a:buNone/>
            </a:pPr>
            <a:endParaRPr lang="it-IT" sz="2400" b="1" dirty="0" smtClean="0">
              <a:solidFill>
                <a:srgbClr val="FF0000"/>
              </a:solidFill>
            </a:endParaRPr>
          </a:p>
          <a:p>
            <a:pPr marL="0" indent="0">
              <a:buNone/>
            </a:pPr>
            <a:endParaRPr lang="it-IT" sz="2400" b="1" dirty="0">
              <a:solidFill>
                <a:srgbClr val="FF0000"/>
              </a:solidFill>
            </a:endParaRPr>
          </a:p>
          <a:p>
            <a:pPr marL="0" indent="0">
              <a:buNone/>
            </a:pPr>
            <a:r>
              <a:rPr lang="it-IT" sz="2400" b="1" dirty="0" smtClean="0">
                <a:solidFill>
                  <a:srgbClr val="FF0000"/>
                </a:solidFill>
              </a:rPr>
              <a:t>Minorità: </a:t>
            </a:r>
            <a:r>
              <a:rPr lang="it-IT" sz="2400" dirty="0" smtClean="0">
                <a:solidFill>
                  <a:srgbClr val="3366FF"/>
                </a:solidFill>
              </a:rPr>
              <a:t>stato di mancanza, </a:t>
            </a:r>
            <a:r>
              <a:rPr lang="it-IT" sz="2400" dirty="0" err="1" smtClean="0">
                <a:solidFill>
                  <a:srgbClr val="3366FF"/>
                </a:solidFill>
              </a:rPr>
              <a:t>imcompletezza</a:t>
            </a:r>
            <a:r>
              <a:rPr lang="it-IT" sz="2400" dirty="0" smtClean="0">
                <a:solidFill>
                  <a:srgbClr val="3366FF"/>
                </a:solidFill>
              </a:rPr>
              <a:t> o inefficacia di natura quantitativa di un organo e di una funzione.</a:t>
            </a:r>
          </a:p>
          <a:p>
            <a:pPr marL="0" indent="0">
              <a:buNone/>
            </a:pPr>
            <a:endParaRPr lang="it-IT" sz="2400" b="1" dirty="0">
              <a:solidFill>
                <a:srgbClr val="FF0000"/>
              </a:solidFill>
            </a:endParaRPr>
          </a:p>
          <a:p>
            <a:pPr marL="0" indent="0">
              <a:buNone/>
            </a:pPr>
            <a:endParaRPr lang="it-IT" sz="1800" dirty="0">
              <a:solidFill>
                <a:srgbClr val="3366FF"/>
              </a:solidFill>
            </a:endParaRPr>
          </a:p>
        </p:txBody>
      </p:sp>
      <p:pic>
        <p:nvPicPr>
          <p:cNvPr id="4" name="Immagine 3" descr="menomazion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103" y="1511225"/>
            <a:ext cx="5016949" cy="3524009"/>
          </a:xfrm>
          <a:prstGeom prst="rect">
            <a:avLst/>
          </a:prstGeom>
        </p:spPr>
      </p:pic>
    </p:spTree>
    <p:extLst>
      <p:ext uri="{BB962C8B-B14F-4D97-AF65-F5344CB8AC3E}">
        <p14:creationId xmlns:p14="http://schemas.microsoft.com/office/powerpoint/2010/main" val="12255804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323058"/>
            <a:ext cx="8229600" cy="5803106"/>
          </a:xfrm>
        </p:spPr>
        <p:txBody>
          <a:bodyPr>
            <a:normAutofit lnSpcReduction="10000"/>
          </a:bodyPr>
          <a:lstStyle/>
          <a:p>
            <a:pPr marL="0" indent="0" algn="just">
              <a:buNone/>
            </a:pPr>
            <a:endParaRPr lang="it-IT" sz="2400" dirty="0" smtClean="0">
              <a:solidFill>
                <a:srgbClr val="FF0000"/>
              </a:solidFill>
            </a:endParaRPr>
          </a:p>
          <a:p>
            <a:pPr marL="0" indent="0" algn="just">
              <a:buNone/>
            </a:pPr>
            <a:r>
              <a:rPr lang="it-IT" sz="2400" b="1" dirty="0">
                <a:solidFill>
                  <a:srgbClr val="FF0000"/>
                </a:solidFill>
              </a:rPr>
              <a:t>Deficit (da </a:t>
            </a:r>
            <a:r>
              <a:rPr lang="it-IT" sz="2400" b="1" dirty="0" err="1">
                <a:solidFill>
                  <a:srgbClr val="FF0000"/>
                </a:solidFill>
              </a:rPr>
              <a:t>deficior</a:t>
            </a:r>
            <a:r>
              <a:rPr lang="it-IT" sz="2400" b="1" dirty="0">
                <a:solidFill>
                  <a:srgbClr val="FF0000"/>
                </a:solidFill>
              </a:rPr>
              <a:t>-stato di mancanza):</a:t>
            </a:r>
            <a:r>
              <a:rPr lang="it-IT" sz="2400" dirty="0">
                <a:solidFill>
                  <a:srgbClr val="3366FF"/>
                </a:solidFill>
              </a:rPr>
              <a:t> condizione di menomazione, minorità o inabilità di tipo quantitativo, mancanza, perdita. Può dar luogo a disturbi, ritardi, disfunzioni a carico di una o più funzioni.</a:t>
            </a:r>
          </a:p>
          <a:p>
            <a:pPr marL="0" indent="0" algn="just">
              <a:buNone/>
            </a:pPr>
            <a:endParaRPr lang="it-IT" sz="2400" dirty="0">
              <a:solidFill>
                <a:srgbClr val="3366FF"/>
              </a:solidFill>
            </a:endParaRPr>
          </a:p>
          <a:p>
            <a:pPr marL="0" indent="0" algn="just">
              <a:buNone/>
            </a:pPr>
            <a:r>
              <a:rPr lang="it-IT" sz="2400" b="1" dirty="0">
                <a:solidFill>
                  <a:srgbClr val="FF0000"/>
                </a:solidFill>
              </a:rPr>
              <a:t>Disfunzione</a:t>
            </a:r>
            <a:r>
              <a:rPr lang="it-IT" sz="2400" dirty="0">
                <a:solidFill>
                  <a:srgbClr val="3366FF"/>
                </a:solidFill>
              </a:rPr>
              <a:t>: funzione contrariata, mancato o inefficiente  funzionamento di un apparato o organi, disabilità, disturbo, può differenziarsi in forma quantitativa (deficit)  o in forma qualitativa ( disordine).</a:t>
            </a:r>
          </a:p>
          <a:p>
            <a:pPr marL="0" indent="0" algn="just">
              <a:buNone/>
            </a:pPr>
            <a:endParaRPr lang="it-IT" sz="2400" b="1" dirty="0">
              <a:solidFill>
                <a:srgbClr val="FF0000"/>
              </a:solidFill>
            </a:endParaRPr>
          </a:p>
          <a:p>
            <a:pPr marL="0" indent="0" algn="just">
              <a:buNone/>
            </a:pPr>
            <a:r>
              <a:rPr lang="it-IT" sz="2400" b="1" dirty="0" smtClean="0">
                <a:solidFill>
                  <a:srgbClr val="FF0000"/>
                </a:solidFill>
              </a:rPr>
              <a:t>Ritardo </a:t>
            </a:r>
            <a:r>
              <a:rPr lang="it-IT" sz="2400" b="1" dirty="0">
                <a:solidFill>
                  <a:srgbClr val="FF0000"/>
                </a:solidFill>
              </a:rPr>
              <a:t>(mentale)</a:t>
            </a:r>
            <a:r>
              <a:rPr lang="it-IT" sz="2400" dirty="0">
                <a:solidFill>
                  <a:srgbClr val="FF0000"/>
                </a:solidFill>
              </a:rPr>
              <a:t>: </a:t>
            </a:r>
            <a:r>
              <a:rPr lang="it-IT" sz="2400" dirty="0">
                <a:solidFill>
                  <a:srgbClr val="3366FF"/>
                </a:solidFill>
              </a:rPr>
              <a:t>indica il deficit intellettivo, la minorità quantitativa dell’intelligenza misurabile mediante processi di psicometria, oppure appezzabili con modalità quantitative (scale ordinali, descrittori, narrazioni)</a:t>
            </a:r>
          </a:p>
          <a:p>
            <a:pPr marL="0" indent="0" algn="just">
              <a:buNone/>
            </a:pPr>
            <a:endParaRPr lang="it-IT" sz="2400" dirty="0" smtClean="0">
              <a:solidFill>
                <a:srgbClr val="FF0000"/>
              </a:solidFill>
            </a:endParaRPr>
          </a:p>
          <a:p>
            <a:pPr marL="0" indent="0" algn="just">
              <a:buNone/>
            </a:pPr>
            <a:endParaRPr lang="it-IT" sz="2400" dirty="0">
              <a:solidFill>
                <a:srgbClr val="FF0000"/>
              </a:solidFill>
            </a:endParaRPr>
          </a:p>
          <a:p>
            <a:pPr marL="0" indent="0" algn="just">
              <a:buNone/>
            </a:pPr>
            <a:endParaRPr lang="it-IT" sz="2400" dirty="0">
              <a:solidFill>
                <a:srgbClr val="FF0000"/>
              </a:solidFill>
            </a:endParaRPr>
          </a:p>
        </p:txBody>
      </p:sp>
    </p:spTree>
    <p:extLst>
      <p:ext uri="{BB962C8B-B14F-4D97-AF65-F5344CB8AC3E}">
        <p14:creationId xmlns:p14="http://schemas.microsoft.com/office/powerpoint/2010/main" val="36056774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657254"/>
            <a:ext cx="8229600" cy="5468909"/>
          </a:xfrm>
        </p:spPr>
        <p:txBody>
          <a:bodyPr>
            <a:normAutofit/>
          </a:bodyPr>
          <a:lstStyle/>
          <a:p>
            <a:pPr marL="0" indent="0" algn="just">
              <a:buNone/>
            </a:pPr>
            <a:r>
              <a:rPr lang="it-IT" dirty="0">
                <a:solidFill>
                  <a:srgbClr val="FF0000"/>
                </a:solidFill>
              </a:rPr>
              <a:t>Svantaggio: </a:t>
            </a:r>
            <a:r>
              <a:rPr lang="it-IT" sz="2800" dirty="0">
                <a:solidFill>
                  <a:srgbClr val="3366FF"/>
                </a:solidFill>
              </a:rPr>
              <a:t>condizione di penalizzazione, handicap</a:t>
            </a:r>
            <a:endParaRPr lang="it-IT" sz="2800" dirty="0">
              <a:solidFill>
                <a:srgbClr val="FF0000"/>
              </a:solidFill>
            </a:endParaRPr>
          </a:p>
          <a:p>
            <a:pPr marL="0" indent="0" algn="just">
              <a:buNone/>
            </a:pPr>
            <a:endParaRPr lang="it-IT" dirty="0">
              <a:solidFill>
                <a:srgbClr val="FF0000"/>
              </a:solidFill>
            </a:endParaRPr>
          </a:p>
          <a:p>
            <a:pPr marL="0" indent="0" algn="just">
              <a:buNone/>
            </a:pPr>
            <a:r>
              <a:rPr lang="it-IT" dirty="0" smtClean="0">
                <a:solidFill>
                  <a:srgbClr val="FF0000"/>
                </a:solidFill>
              </a:rPr>
              <a:t>Disordine</a:t>
            </a:r>
            <a:r>
              <a:rPr lang="it-IT" dirty="0">
                <a:solidFill>
                  <a:srgbClr val="FF0000"/>
                </a:solidFill>
              </a:rPr>
              <a:t>: </a:t>
            </a:r>
            <a:r>
              <a:rPr lang="it-IT" sz="2800" dirty="0">
                <a:solidFill>
                  <a:srgbClr val="3366FF"/>
                </a:solidFill>
              </a:rPr>
              <a:t>disturbo, diversità funzionale o disfunzione prevalentemente di natura qualitativa a carico di una o più funzioni</a:t>
            </a:r>
            <a:r>
              <a:rPr lang="it-IT" dirty="0">
                <a:solidFill>
                  <a:srgbClr val="3366FF"/>
                </a:solidFill>
              </a:rPr>
              <a:t>.</a:t>
            </a:r>
          </a:p>
          <a:p>
            <a:pPr marL="0" indent="0" algn="just">
              <a:buNone/>
            </a:pPr>
            <a:endParaRPr lang="it-IT" dirty="0">
              <a:solidFill>
                <a:srgbClr val="FF0000"/>
              </a:solidFill>
            </a:endParaRPr>
          </a:p>
          <a:p>
            <a:pPr marL="0" indent="0" algn="just">
              <a:buNone/>
            </a:pPr>
            <a:r>
              <a:rPr lang="it-IT" dirty="0">
                <a:solidFill>
                  <a:srgbClr val="FF0000"/>
                </a:solidFill>
              </a:rPr>
              <a:t>Disturbo: </a:t>
            </a:r>
            <a:r>
              <a:rPr lang="it-IT" sz="2800" dirty="0">
                <a:solidFill>
                  <a:srgbClr val="3366FF"/>
                </a:solidFill>
              </a:rPr>
              <a:t>alterazione della funzionalità, categoria che rimanda a disfunzione, disabilità, disequilibrio, disagio</a:t>
            </a:r>
            <a:endParaRPr lang="it-IT" sz="2800" dirty="0"/>
          </a:p>
          <a:p>
            <a:pPr marL="0" indent="0">
              <a:buNone/>
            </a:pPr>
            <a:endParaRPr lang="it-IT" dirty="0"/>
          </a:p>
        </p:txBody>
      </p:sp>
    </p:spTree>
    <p:extLst>
      <p:ext uri="{BB962C8B-B14F-4D97-AF65-F5344CB8AC3E}">
        <p14:creationId xmlns:p14="http://schemas.microsoft.com/office/powerpoint/2010/main" val="574781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727324"/>
            <a:ext cx="8229600" cy="5398840"/>
          </a:xfrm>
        </p:spPr>
        <p:txBody>
          <a:bodyPr/>
          <a:lstStyle/>
          <a:p>
            <a:pPr marL="0" indent="0" algn="ctr">
              <a:buNone/>
            </a:pPr>
            <a:r>
              <a:rPr lang="it-IT" dirty="0" smtClean="0">
                <a:solidFill>
                  <a:srgbClr val="FF0000"/>
                </a:solidFill>
              </a:rPr>
              <a:t>Storia della disabilità, un percorso che parte da molto, molto lontano</a:t>
            </a:r>
          </a:p>
          <a:p>
            <a:pPr marL="0" indent="0">
              <a:buNone/>
            </a:pPr>
            <a:endParaRPr lang="it-IT" dirty="0" smtClean="0">
              <a:solidFill>
                <a:srgbClr val="3366FF"/>
              </a:solidFill>
            </a:endParaRPr>
          </a:p>
          <a:p>
            <a:pPr marL="0" indent="0" algn="ctr">
              <a:buNone/>
            </a:pPr>
            <a:r>
              <a:rPr lang="it-IT" dirty="0" smtClean="0">
                <a:solidFill>
                  <a:srgbClr val="3366FF"/>
                </a:solidFill>
              </a:rPr>
              <a:t>VIDEO sulla storia della disabilità attraverso le parole di Seneca</a:t>
            </a:r>
          </a:p>
          <a:p>
            <a:pPr marL="0" indent="0" algn="ctr">
              <a:buNone/>
            </a:pPr>
            <a:endParaRPr lang="it-IT" dirty="0">
              <a:solidFill>
                <a:srgbClr val="3366FF"/>
              </a:solidFill>
            </a:endParaRPr>
          </a:p>
          <a:p>
            <a:pPr marL="0" indent="0" algn="ctr">
              <a:buNone/>
            </a:pPr>
            <a:endParaRPr lang="it-IT" dirty="0" smtClean="0">
              <a:solidFill>
                <a:srgbClr val="3366FF"/>
              </a:solidFill>
            </a:endParaRPr>
          </a:p>
          <a:p>
            <a:pPr marL="0" indent="0" algn="ctr">
              <a:buNone/>
            </a:pPr>
            <a:endParaRPr lang="it-IT" dirty="0">
              <a:solidFill>
                <a:srgbClr val="3366FF"/>
              </a:solidFill>
            </a:endParaRPr>
          </a:p>
        </p:txBody>
      </p:sp>
      <p:pic>
        <p:nvPicPr>
          <p:cNvPr id="4" name="Immagine 3" descr="senec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0500" y="3672028"/>
            <a:ext cx="3683000" cy="2209800"/>
          </a:xfrm>
          <a:prstGeom prst="rect">
            <a:avLst/>
          </a:prstGeom>
        </p:spPr>
      </p:pic>
    </p:spTree>
    <p:extLst>
      <p:ext uri="{BB962C8B-B14F-4D97-AF65-F5344CB8AC3E}">
        <p14:creationId xmlns:p14="http://schemas.microsoft.com/office/powerpoint/2010/main" val="39985002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575345"/>
            <a:ext cx="8229600" cy="5970557"/>
          </a:xfrm>
        </p:spPr>
        <p:txBody>
          <a:bodyPr>
            <a:normAutofit/>
          </a:bodyPr>
          <a:lstStyle/>
          <a:p>
            <a:pPr marL="0" indent="0">
              <a:buNone/>
            </a:pPr>
            <a:r>
              <a:rPr lang="it-IT" sz="2600" dirty="0" smtClean="0">
                <a:solidFill>
                  <a:srgbClr val="FF0000"/>
                </a:solidFill>
              </a:rPr>
              <a:t>Oggi definiamo </a:t>
            </a:r>
            <a:r>
              <a:rPr lang="it-IT" sz="3000" b="1" dirty="0" smtClean="0">
                <a:solidFill>
                  <a:srgbClr val="FF0000"/>
                </a:solidFill>
              </a:rPr>
              <a:t>“persone con disabilità</a:t>
            </a:r>
            <a:r>
              <a:rPr lang="it-IT" sz="2600" dirty="0" smtClean="0">
                <a:solidFill>
                  <a:srgbClr val="FF0000"/>
                </a:solidFill>
              </a:rPr>
              <a:t>” </a:t>
            </a:r>
            <a:r>
              <a:rPr lang="it-IT" sz="2600" u="sng" dirty="0" smtClean="0">
                <a:solidFill>
                  <a:srgbClr val="FF0000"/>
                </a:solidFill>
              </a:rPr>
              <a:t>coloro che vivono una condizione di disabilità. </a:t>
            </a:r>
          </a:p>
          <a:p>
            <a:pPr marL="0" indent="0" algn="just">
              <a:buNone/>
            </a:pPr>
            <a:endParaRPr lang="it-IT" b="1" dirty="0" smtClean="0">
              <a:solidFill>
                <a:srgbClr val="FF0000"/>
              </a:solidFill>
            </a:endParaRPr>
          </a:p>
          <a:p>
            <a:pPr marL="0" indent="0" algn="just">
              <a:buNone/>
            </a:pPr>
            <a:endParaRPr lang="it-IT" b="1" dirty="0">
              <a:solidFill>
                <a:srgbClr val="FF0000"/>
              </a:solidFill>
            </a:endParaRPr>
          </a:p>
          <a:p>
            <a:pPr marL="0" indent="0" algn="just">
              <a:buNone/>
            </a:pPr>
            <a:endParaRPr lang="it-IT" b="1" dirty="0" smtClean="0">
              <a:solidFill>
                <a:srgbClr val="FF0000"/>
              </a:solidFill>
            </a:endParaRPr>
          </a:p>
          <a:p>
            <a:pPr marL="0" indent="0" algn="just">
              <a:buNone/>
            </a:pPr>
            <a:r>
              <a:rPr lang="it-IT" b="1" dirty="0" smtClean="0">
                <a:solidFill>
                  <a:srgbClr val="FF0000"/>
                </a:solidFill>
              </a:rPr>
              <a:t>Disabilità: </a:t>
            </a:r>
            <a:r>
              <a:rPr lang="it-IT" b="1" i="1" dirty="0" smtClean="0">
                <a:solidFill>
                  <a:srgbClr val="FF0000"/>
                </a:solidFill>
              </a:rPr>
              <a:t>situazione di disfunzione, ritardo, limitazione o incapacità a carico di una o più funzioni umane ( fisiche, psichiche, sensoriali) che determina difficoltà nella vita quotidiana</a:t>
            </a:r>
            <a:r>
              <a:rPr lang="it-IT" dirty="0" smtClean="0">
                <a:solidFill>
                  <a:srgbClr val="FF0000"/>
                </a:solidFill>
              </a:rPr>
              <a:t>.</a:t>
            </a:r>
            <a:r>
              <a:rPr lang="it-IT" dirty="0" smtClean="0">
                <a:solidFill>
                  <a:srgbClr val="3366FF"/>
                </a:solidFill>
              </a:rPr>
              <a:t> </a:t>
            </a:r>
          </a:p>
          <a:p>
            <a:pPr marL="0" indent="0" algn="just">
              <a:buNone/>
            </a:pPr>
            <a:endParaRPr lang="it-IT" dirty="0">
              <a:solidFill>
                <a:srgbClr val="3366FF"/>
              </a:solidFill>
            </a:endParaRPr>
          </a:p>
          <a:p>
            <a:pPr marL="0" indent="0">
              <a:buNone/>
            </a:pPr>
            <a:endParaRPr lang="it-IT" dirty="0" smtClean="0"/>
          </a:p>
          <a:p>
            <a:pPr marL="0" indent="0">
              <a:buNone/>
            </a:pPr>
            <a:endParaRPr lang="it-IT" dirty="0"/>
          </a:p>
        </p:txBody>
      </p:sp>
      <p:sp>
        <p:nvSpPr>
          <p:cNvPr id="4" name="Freccia giù 3"/>
          <p:cNvSpPr/>
          <p:nvPr/>
        </p:nvSpPr>
        <p:spPr>
          <a:xfrm>
            <a:off x="3487142" y="2017273"/>
            <a:ext cx="980411" cy="97840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31887072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479016"/>
            <a:ext cx="8229600" cy="5915286"/>
          </a:xfrm>
        </p:spPr>
        <p:txBody>
          <a:bodyPr>
            <a:normAutofit fontScale="92500" lnSpcReduction="20000"/>
          </a:bodyPr>
          <a:lstStyle/>
          <a:p>
            <a:pPr marL="0" indent="0">
              <a:buNone/>
            </a:pPr>
            <a:r>
              <a:rPr lang="it-IT" b="1" dirty="0" smtClean="0">
                <a:solidFill>
                  <a:srgbClr val="FF0000"/>
                </a:solidFill>
              </a:rPr>
              <a:t>NELL’ICF OGGI TROVIAMO LA DEFINIZIONE CORRETTA E COMPLETA DI DISABILITA’</a:t>
            </a:r>
          </a:p>
          <a:p>
            <a:pPr marL="0" indent="0">
              <a:buNone/>
            </a:pPr>
            <a:endParaRPr lang="it-IT" b="1" dirty="0">
              <a:solidFill>
                <a:srgbClr val="FF0000"/>
              </a:solidFill>
            </a:endParaRPr>
          </a:p>
          <a:p>
            <a:pPr marL="0" indent="0" algn="just">
              <a:buNone/>
            </a:pPr>
            <a:r>
              <a:rPr lang="it-IT" i="1" dirty="0" smtClean="0">
                <a:solidFill>
                  <a:srgbClr val="008000"/>
                </a:solidFill>
              </a:rPr>
              <a:t>“Si </a:t>
            </a:r>
            <a:r>
              <a:rPr lang="it-IT" i="1" dirty="0">
                <a:solidFill>
                  <a:srgbClr val="008000"/>
                </a:solidFill>
              </a:rPr>
              <a:t>tratta di una condizione che si estende alla complessa relazione tra salute e circostanze in cui il soggetto vive (ICF) e comporta limitazioni delle attività  della partecipazione sociale </a:t>
            </a:r>
            <a:endParaRPr lang="it-IT" i="1" dirty="0" smtClean="0">
              <a:solidFill>
                <a:srgbClr val="008000"/>
              </a:solidFill>
            </a:endParaRPr>
          </a:p>
          <a:p>
            <a:pPr marL="0" indent="0" algn="just">
              <a:buNone/>
            </a:pPr>
            <a:r>
              <a:rPr lang="it-IT" i="1" dirty="0" smtClean="0">
                <a:solidFill>
                  <a:srgbClr val="008000"/>
                </a:solidFill>
              </a:rPr>
              <a:t>e </a:t>
            </a:r>
            <a:r>
              <a:rPr lang="it-IT" i="1" dirty="0">
                <a:solidFill>
                  <a:srgbClr val="008000"/>
                </a:solidFill>
              </a:rPr>
              <a:t>può differenziarsi </a:t>
            </a:r>
            <a:endParaRPr lang="it-IT" i="1" dirty="0" smtClean="0">
              <a:solidFill>
                <a:srgbClr val="008000"/>
              </a:solidFill>
            </a:endParaRPr>
          </a:p>
          <a:p>
            <a:pPr marL="0" indent="0" algn="just">
              <a:buNone/>
            </a:pPr>
            <a:r>
              <a:rPr lang="it-IT" i="1" dirty="0" smtClean="0">
                <a:solidFill>
                  <a:srgbClr val="008000"/>
                </a:solidFill>
              </a:rPr>
              <a:t>in </a:t>
            </a:r>
            <a:r>
              <a:rPr lang="it-IT" i="1" dirty="0">
                <a:solidFill>
                  <a:srgbClr val="008000"/>
                </a:solidFill>
              </a:rPr>
              <a:t>forma quantitativa (</a:t>
            </a:r>
            <a:r>
              <a:rPr lang="it-IT" i="1" u="sng" dirty="0">
                <a:solidFill>
                  <a:srgbClr val="008000"/>
                </a:solidFill>
              </a:rPr>
              <a:t>deficit</a:t>
            </a:r>
            <a:r>
              <a:rPr lang="it-IT" i="1" dirty="0">
                <a:solidFill>
                  <a:srgbClr val="008000"/>
                </a:solidFill>
              </a:rPr>
              <a:t>) </a:t>
            </a:r>
            <a:r>
              <a:rPr lang="it-IT" i="1" dirty="0" smtClean="0">
                <a:solidFill>
                  <a:srgbClr val="008000"/>
                </a:solidFill>
              </a:rPr>
              <a:t>o</a:t>
            </a:r>
          </a:p>
          <a:p>
            <a:pPr marL="0" indent="0" algn="just">
              <a:buNone/>
            </a:pPr>
            <a:r>
              <a:rPr lang="it-IT" i="1" dirty="0" smtClean="0">
                <a:solidFill>
                  <a:srgbClr val="008000"/>
                </a:solidFill>
              </a:rPr>
              <a:t> </a:t>
            </a:r>
            <a:r>
              <a:rPr lang="it-IT" i="1" dirty="0">
                <a:solidFill>
                  <a:srgbClr val="008000"/>
                </a:solidFill>
              </a:rPr>
              <a:t>in forma qualitativa (</a:t>
            </a:r>
            <a:r>
              <a:rPr lang="it-IT" i="1" u="sng" dirty="0">
                <a:solidFill>
                  <a:srgbClr val="008000"/>
                </a:solidFill>
              </a:rPr>
              <a:t>disordine</a:t>
            </a:r>
            <a:r>
              <a:rPr lang="it-IT" i="1" dirty="0">
                <a:solidFill>
                  <a:srgbClr val="008000"/>
                </a:solidFill>
              </a:rPr>
              <a:t>)</a:t>
            </a:r>
            <a:r>
              <a:rPr lang="it-IT" i="1" dirty="0" smtClean="0">
                <a:solidFill>
                  <a:srgbClr val="008000"/>
                </a:solidFill>
              </a:rPr>
              <a:t>. </a:t>
            </a:r>
          </a:p>
          <a:p>
            <a:pPr marL="0" indent="0" algn="just">
              <a:buNone/>
            </a:pPr>
            <a:r>
              <a:rPr lang="it-IT" i="1" dirty="0" smtClean="0">
                <a:solidFill>
                  <a:srgbClr val="008000"/>
                </a:solidFill>
              </a:rPr>
              <a:t> </a:t>
            </a:r>
            <a:r>
              <a:rPr lang="it-IT" i="1" dirty="0">
                <a:solidFill>
                  <a:srgbClr val="008000"/>
                </a:solidFill>
              </a:rPr>
              <a:t>Non solo esito di un deficit ma da un intreccio di concause, può essere conseguenza di  di patologia, deprivazione o menomazione e può dar luogo a svantaggio/</a:t>
            </a:r>
            <a:r>
              <a:rPr lang="it-IT" i="1" dirty="0" smtClean="0">
                <a:solidFill>
                  <a:srgbClr val="008000"/>
                </a:solidFill>
              </a:rPr>
              <a:t>handicap”.</a:t>
            </a:r>
            <a:endParaRPr lang="it-IT" i="1" dirty="0">
              <a:solidFill>
                <a:srgbClr val="008000"/>
              </a:solidFill>
            </a:endParaRPr>
          </a:p>
          <a:p>
            <a:pPr marL="0" indent="0">
              <a:buNone/>
            </a:pPr>
            <a:endParaRPr lang="it-IT" dirty="0"/>
          </a:p>
        </p:txBody>
      </p:sp>
    </p:spTree>
    <p:extLst>
      <p:ext uri="{BB962C8B-B14F-4D97-AF65-F5344CB8AC3E}">
        <p14:creationId xmlns:p14="http://schemas.microsoft.com/office/powerpoint/2010/main" val="24729154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gnaposto contenuto 1" descr="ICF 0.jpg"/>
          <p:cNvPicPr>
            <a:picLocks noGrp="1" noChangeAspect="1"/>
          </p:cNvPicPr>
          <p:nvPr>
            <p:ph idx="1"/>
          </p:nvPr>
        </p:nvPicPr>
        <p:blipFill>
          <a:blip r:embed="rId2">
            <a:extLst>
              <a:ext uri="{28A0092B-C50C-407E-A947-70E740481C1C}">
                <a14:useLocalDpi xmlns:a14="http://schemas.microsoft.com/office/drawing/2010/main" val="0"/>
              </a:ext>
            </a:extLst>
          </a:blip>
          <a:srcRect t="5208" b="5208"/>
          <a:stretch>
            <a:fillRect/>
          </a:stretch>
        </p:blipFill>
        <p:spPr>
          <a:xfrm>
            <a:off x="457200" y="596900"/>
            <a:ext cx="8229600" cy="5529263"/>
          </a:xfrm>
        </p:spPr>
      </p:pic>
    </p:spTree>
    <p:extLst>
      <p:ext uri="{BB962C8B-B14F-4D97-AF65-F5344CB8AC3E}">
        <p14:creationId xmlns:p14="http://schemas.microsoft.com/office/powerpoint/2010/main" val="36419646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499356"/>
            <a:ext cx="8229600" cy="5851147"/>
          </a:xfrm>
        </p:spPr>
        <p:txBody>
          <a:bodyPr/>
          <a:lstStyle/>
          <a:p>
            <a:pPr marL="0" indent="0">
              <a:buNone/>
            </a:pPr>
            <a:endParaRPr lang="it-IT" b="1" dirty="0" smtClean="0">
              <a:solidFill>
                <a:srgbClr val="FF0000"/>
              </a:solidFill>
            </a:endParaRPr>
          </a:p>
          <a:p>
            <a:pPr marL="0" indent="0">
              <a:buNone/>
            </a:pPr>
            <a:r>
              <a:rPr lang="it-IT" dirty="0" smtClean="0">
                <a:solidFill>
                  <a:srgbClr val="3366FF"/>
                </a:solidFill>
              </a:rPr>
              <a:t>Oggi, grazie all’ICF, </a:t>
            </a:r>
            <a:r>
              <a:rPr lang="it-IT" dirty="0">
                <a:solidFill>
                  <a:srgbClr val="3366FF"/>
                </a:solidFill>
              </a:rPr>
              <a:t>nella definizione di “</a:t>
            </a:r>
            <a:r>
              <a:rPr lang="it-IT" b="1" dirty="0">
                <a:solidFill>
                  <a:srgbClr val="FF0000"/>
                </a:solidFill>
              </a:rPr>
              <a:t>diversamente abile” </a:t>
            </a:r>
            <a:r>
              <a:rPr lang="it-IT" dirty="0">
                <a:solidFill>
                  <a:srgbClr val="3366FF"/>
                </a:solidFill>
              </a:rPr>
              <a:t>è racchiuso un paradigma innovativo</a:t>
            </a:r>
            <a:r>
              <a:rPr lang="mr-IN" dirty="0">
                <a:solidFill>
                  <a:srgbClr val="3366FF"/>
                </a:solidFill>
              </a:rPr>
              <a:t>…</a:t>
            </a:r>
            <a:r>
              <a:rPr lang="it-IT" dirty="0" smtClean="0">
                <a:solidFill>
                  <a:srgbClr val="3366FF"/>
                </a:solidFill>
              </a:rPr>
              <a:t>.</a:t>
            </a:r>
            <a:endParaRPr lang="it-IT" b="1" dirty="0">
              <a:solidFill>
                <a:srgbClr val="FF0000"/>
              </a:solidFill>
            </a:endParaRPr>
          </a:p>
          <a:p>
            <a:pPr marL="0" indent="0">
              <a:buNone/>
            </a:pPr>
            <a:r>
              <a:rPr lang="it-IT" b="1" dirty="0" smtClean="0">
                <a:solidFill>
                  <a:srgbClr val="FF0000"/>
                </a:solidFill>
              </a:rPr>
              <a:t>UNA SPECIALE NORMALITA’, CHE E’ FATTA DI PUNTI DI FORZA E DI CRITICITA’</a:t>
            </a:r>
          </a:p>
          <a:p>
            <a:pPr marL="0" indent="0">
              <a:buNone/>
            </a:pPr>
            <a:endParaRPr lang="it-IT" b="1" dirty="0">
              <a:solidFill>
                <a:srgbClr val="FF0000"/>
              </a:solidFill>
            </a:endParaRPr>
          </a:p>
          <a:p>
            <a:pPr marL="0" indent="0">
              <a:buNone/>
            </a:pPr>
            <a:endParaRPr lang="it-IT" b="1" dirty="0">
              <a:solidFill>
                <a:srgbClr val="FF0000"/>
              </a:solidFill>
            </a:endParaRPr>
          </a:p>
        </p:txBody>
      </p:sp>
      <p:pic>
        <p:nvPicPr>
          <p:cNvPr id="4" name="Immagine 3" descr="immagine 6 disabilit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6646" y="3901005"/>
            <a:ext cx="3890755" cy="2216841"/>
          </a:xfrm>
          <a:prstGeom prst="rect">
            <a:avLst/>
          </a:prstGeom>
        </p:spPr>
      </p:pic>
    </p:spTree>
    <p:extLst>
      <p:ext uri="{BB962C8B-B14F-4D97-AF65-F5344CB8AC3E}">
        <p14:creationId xmlns:p14="http://schemas.microsoft.com/office/powerpoint/2010/main" val="42635652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607911"/>
            <a:ext cx="8229600" cy="5981413"/>
          </a:xfrm>
        </p:spPr>
        <p:txBody>
          <a:bodyPr>
            <a:normAutofit fontScale="92500" lnSpcReduction="20000"/>
          </a:bodyPr>
          <a:lstStyle/>
          <a:p>
            <a:pPr marL="0" indent="0">
              <a:buNone/>
            </a:pPr>
            <a:r>
              <a:rPr lang="it-IT" dirty="0" smtClean="0">
                <a:solidFill>
                  <a:srgbClr val="3366FF"/>
                </a:solidFill>
              </a:rPr>
              <a:t>Data la loro variabilità, questi fattori personali non sono classificati nell’ICF come gli altri determinatori del funzionamento. </a:t>
            </a:r>
            <a:r>
              <a:rPr lang="it-IT" dirty="0">
                <a:solidFill>
                  <a:srgbClr val="3366FF"/>
                </a:solidFill>
              </a:rPr>
              <a:t>T</a:t>
            </a:r>
            <a:r>
              <a:rPr lang="it-IT" dirty="0" smtClean="0">
                <a:solidFill>
                  <a:srgbClr val="3366FF"/>
                </a:solidFill>
              </a:rPr>
              <a:t>uttavia  appare necessario individuare quali sono </a:t>
            </a:r>
            <a:r>
              <a:rPr lang="it-IT" b="1" dirty="0" smtClean="0">
                <a:solidFill>
                  <a:srgbClr val="FF0000"/>
                </a:solidFill>
              </a:rPr>
              <a:t>le variabili di tipo psicologico </a:t>
            </a:r>
            <a:r>
              <a:rPr lang="it-IT" dirty="0" smtClean="0">
                <a:solidFill>
                  <a:srgbClr val="3366FF"/>
                </a:solidFill>
              </a:rPr>
              <a:t>che possono modificare , migliorandolo o peggiorandolo, il funzionamento di un alunno con disabilità:</a:t>
            </a:r>
          </a:p>
          <a:p>
            <a:pPr marL="0" indent="0">
              <a:buNone/>
            </a:pPr>
            <a:r>
              <a:rPr lang="it-IT" dirty="0" smtClean="0">
                <a:solidFill>
                  <a:srgbClr val="FF0000"/>
                </a:solidFill>
              </a:rPr>
              <a:t>Variabili degli stili attributivi (</a:t>
            </a:r>
            <a:r>
              <a:rPr lang="it-IT" sz="2000" dirty="0" smtClean="0">
                <a:solidFill>
                  <a:srgbClr val="FF0000"/>
                </a:solidFill>
              </a:rPr>
              <a:t>atteggiamenti su di sé come persona che apprende</a:t>
            </a:r>
            <a:r>
              <a:rPr lang="it-IT" dirty="0" smtClean="0">
                <a:solidFill>
                  <a:srgbClr val="FF0000"/>
                </a:solidFill>
              </a:rPr>
              <a:t>),</a:t>
            </a:r>
          </a:p>
          <a:p>
            <a:pPr marL="0" indent="0">
              <a:buNone/>
            </a:pPr>
            <a:r>
              <a:rPr lang="it-IT" dirty="0" smtClean="0">
                <a:solidFill>
                  <a:srgbClr val="FF0000"/>
                </a:solidFill>
              </a:rPr>
              <a:t>Variabile del senso di autoefficacia e autostima</a:t>
            </a:r>
          </a:p>
          <a:p>
            <a:pPr marL="0" indent="0">
              <a:buNone/>
            </a:pPr>
            <a:r>
              <a:rPr lang="it-IT" dirty="0" smtClean="0">
                <a:solidFill>
                  <a:srgbClr val="FF0000"/>
                </a:solidFill>
              </a:rPr>
              <a:t>Variabile dell’emotività</a:t>
            </a:r>
          </a:p>
          <a:p>
            <a:pPr marL="0" indent="0">
              <a:buNone/>
            </a:pPr>
            <a:r>
              <a:rPr lang="it-IT" dirty="0" smtClean="0">
                <a:solidFill>
                  <a:srgbClr val="FF0000"/>
                </a:solidFill>
              </a:rPr>
              <a:t>Variabile della motivazione</a:t>
            </a:r>
          </a:p>
          <a:p>
            <a:pPr marL="0" indent="0">
              <a:buNone/>
            </a:pPr>
            <a:r>
              <a:rPr lang="it-IT" dirty="0" smtClean="0">
                <a:solidFill>
                  <a:srgbClr val="FF0000"/>
                </a:solidFill>
              </a:rPr>
              <a:t>Variabile della affettività, sessualità e identificazione</a:t>
            </a:r>
            <a:endParaRPr lang="it-IT" dirty="0">
              <a:solidFill>
                <a:srgbClr val="FF0000"/>
              </a:solidFill>
            </a:endParaRPr>
          </a:p>
        </p:txBody>
      </p:sp>
    </p:spTree>
    <p:extLst>
      <p:ext uri="{BB962C8B-B14F-4D97-AF65-F5344CB8AC3E}">
        <p14:creationId xmlns:p14="http://schemas.microsoft.com/office/powerpoint/2010/main" val="10883356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gnaposto contenuto 1" descr="ICF 1.png"/>
          <p:cNvPicPr>
            <a:picLocks noGrp="1" noChangeAspect="1"/>
          </p:cNvPicPr>
          <p:nvPr>
            <p:ph idx="1"/>
          </p:nvPr>
        </p:nvPicPr>
        <p:blipFill>
          <a:blip r:embed="rId2">
            <a:extLst>
              <a:ext uri="{28A0092B-C50C-407E-A947-70E740481C1C}">
                <a14:useLocalDpi xmlns:a14="http://schemas.microsoft.com/office/drawing/2010/main" val="0"/>
              </a:ext>
            </a:extLst>
          </a:blip>
          <a:srcRect t="5277" b="5277"/>
          <a:stretch>
            <a:fillRect/>
          </a:stretch>
        </p:blipFill>
        <p:spPr>
          <a:xfrm>
            <a:off x="457200" y="673100"/>
            <a:ext cx="8229600" cy="5453063"/>
          </a:xfrm>
        </p:spPr>
      </p:pic>
    </p:spTree>
    <p:extLst>
      <p:ext uri="{BB962C8B-B14F-4D97-AF65-F5344CB8AC3E}">
        <p14:creationId xmlns:p14="http://schemas.microsoft.com/office/powerpoint/2010/main" val="10227107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gnaposto contenuto 1" descr="ICF 8.jpg"/>
          <p:cNvPicPr>
            <a:picLocks noGrp="1" noChangeAspect="1"/>
          </p:cNvPicPr>
          <p:nvPr>
            <p:ph idx="1"/>
          </p:nvPr>
        </p:nvPicPr>
        <p:blipFill>
          <a:blip r:embed="rId2">
            <a:extLst>
              <a:ext uri="{28A0092B-C50C-407E-A947-70E740481C1C}">
                <a14:useLocalDpi xmlns:a14="http://schemas.microsoft.com/office/drawing/2010/main" val="0"/>
              </a:ext>
            </a:extLst>
          </a:blip>
          <a:srcRect t="24739" b="24739"/>
          <a:stretch>
            <a:fillRect/>
          </a:stretch>
        </p:blipFill>
        <p:spPr>
          <a:xfrm>
            <a:off x="457200" y="673100"/>
            <a:ext cx="8229600" cy="5453063"/>
          </a:xfrm>
        </p:spPr>
      </p:pic>
      <p:pic>
        <p:nvPicPr>
          <p:cNvPr id="4" name="Immagine 3" descr="ICF 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Immagine 4" descr="ICF 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700" y="381000"/>
            <a:ext cx="8102600" cy="6083300"/>
          </a:xfrm>
          <a:prstGeom prst="rect">
            <a:avLst/>
          </a:prstGeom>
        </p:spPr>
      </p:pic>
    </p:spTree>
    <p:extLst>
      <p:ext uri="{BB962C8B-B14F-4D97-AF65-F5344CB8AC3E}">
        <p14:creationId xmlns:p14="http://schemas.microsoft.com/office/powerpoint/2010/main" val="17367643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CF 7.jpg"/>
          <p:cNvPicPr>
            <a:picLocks noGrp="1" noChangeAspect="1"/>
          </p:cNvPicPr>
          <p:nvPr>
            <p:ph idx="1"/>
          </p:nvPr>
        </p:nvPicPr>
        <p:blipFill>
          <a:blip r:embed="rId2">
            <a:extLst>
              <a:ext uri="{28A0092B-C50C-407E-A947-70E740481C1C}">
                <a14:useLocalDpi xmlns:a14="http://schemas.microsoft.com/office/drawing/2010/main" val="0"/>
              </a:ext>
            </a:extLst>
          </a:blip>
          <a:srcRect t="6083" b="6083"/>
          <a:stretch>
            <a:fillRect/>
          </a:stretch>
        </p:blipFill>
        <p:spPr>
          <a:xfrm>
            <a:off x="457200" y="704850"/>
            <a:ext cx="8229600" cy="5421313"/>
          </a:xfrm>
        </p:spPr>
      </p:pic>
    </p:spTree>
    <p:extLst>
      <p:ext uri="{BB962C8B-B14F-4D97-AF65-F5344CB8AC3E}">
        <p14:creationId xmlns:p14="http://schemas.microsoft.com/office/powerpoint/2010/main" val="6460099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BES 8.jpg"/>
          <p:cNvPicPr>
            <a:picLocks noGrp="1" noChangeAspect="1"/>
          </p:cNvPicPr>
          <p:nvPr>
            <p:ph idx="1"/>
          </p:nvPr>
        </p:nvPicPr>
        <p:blipFill>
          <a:blip r:embed="rId2">
            <a:extLst>
              <a:ext uri="{28A0092B-C50C-407E-A947-70E740481C1C}">
                <a14:useLocalDpi xmlns:a14="http://schemas.microsoft.com/office/drawing/2010/main" val="0"/>
              </a:ext>
            </a:extLst>
          </a:blip>
          <a:srcRect t="4681" b="4681"/>
          <a:stretch>
            <a:fillRect/>
          </a:stretch>
        </p:blipFill>
        <p:spPr>
          <a:xfrm>
            <a:off x="457200" y="531813"/>
            <a:ext cx="8229600" cy="5594350"/>
          </a:xfrm>
        </p:spPr>
      </p:pic>
    </p:spTree>
    <p:extLst>
      <p:ext uri="{BB962C8B-B14F-4D97-AF65-F5344CB8AC3E}">
        <p14:creationId xmlns:p14="http://schemas.microsoft.com/office/powerpoint/2010/main" val="33031624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BES 9.jpg"/>
          <p:cNvPicPr>
            <a:picLocks noGrp="1" noChangeAspect="1"/>
          </p:cNvPicPr>
          <p:nvPr>
            <p:ph idx="1"/>
          </p:nvPr>
        </p:nvPicPr>
        <p:blipFill>
          <a:blip r:embed="rId2">
            <a:extLst>
              <a:ext uri="{28A0092B-C50C-407E-A947-70E740481C1C}">
                <a14:useLocalDpi xmlns:a14="http://schemas.microsoft.com/office/drawing/2010/main" val="0"/>
              </a:ext>
            </a:extLst>
          </a:blip>
          <a:srcRect t="5556" b="5556"/>
          <a:stretch>
            <a:fillRect/>
          </a:stretch>
        </p:blipFill>
        <p:spPr>
          <a:xfrm>
            <a:off x="457200" y="639763"/>
            <a:ext cx="8229600" cy="5486400"/>
          </a:xfrm>
        </p:spPr>
      </p:pic>
    </p:spTree>
    <p:extLst>
      <p:ext uri="{BB962C8B-B14F-4D97-AF65-F5344CB8AC3E}">
        <p14:creationId xmlns:p14="http://schemas.microsoft.com/office/powerpoint/2010/main" val="27050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rgbClr val="FF0000"/>
                </a:solidFill>
              </a:rPr>
              <a:t>Oltre le logiche dello “scarto”</a:t>
            </a:r>
            <a:endParaRPr lang="it-IT" dirty="0">
              <a:solidFill>
                <a:srgbClr val="FF0000"/>
              </a:solidFill>
            </a:endParaRPr>
          </a:p>
        </p:txBody>
      </p:sp>
      <p:sp>
        <p:nvSpPr>
          <p:cNvPr id="3" name="Segnaposto contenuto 2"/>
          <p:cNvSpPr>
            <a:spLocks noGrp="1"/>
          </p:cNvSpPr>
          <p:nvPr>
            <p:ph idx="1"/>
          </p:nvPr>
        </p:nvSpPr>
        <p:spPr/>
        <p:txBody>
          <a:bodyPr>
            <a:normAutofit fontScale="85000" lnSpcReduction="10000"/>
          </a:bodyPr>
          <a:lstStyle/>
          <a:p>
            <a:pPr marL="0" indent="0" algn="just">
              <a:buNone/>
            </a:pPr>
            <a:r>
              <a:rPr lang="it-IT" dirty="0" smtClean="0">
                <a:solidFill>
                  <a:srgbClr val="3366FF"/>
                </a:solidFill>
              </a:rPr>
              <a:t>L’idea che la disabilità rappresenti un  “difetto di natura” o una “punizione divina” ha per molto tempo impedito lo sviluppo di una riflessione culturale e scientifica sul significato stesso di tale termine, facendo si che la condizione umana della persona con disabilità fosse guardata come uno “scarto”.</a:t>
            </a:r>
          </a:p>
          <a:p>
            <a:pPr marL="0" indent="0" algn="just">
              <a:buNone/>
            </a:pPr>
            <a:r>
              <a:rPr lang="it-IT" dirty="0" smtClean="0">
                <a:solidFill>
                  <a:srgbClr val="3366FF"/>
                </a:solidFill>
              </a:rPr>
              <a:t>Il motivo e che l loro presenza rappresentava una vera e propria messa in discussione dei valori di salute e bellezza, unanimemente accettata a causa della loro condizione di esseri umani “imperfetti”(</a:t>
            </a:r>
            <a:r>
              <a:rPr lang="it-IT" dirty="0" err="1" smtClean="0">
                <a:solidFill>
                  <a:srgbClr val="3366FF"/>
                </a:solidFill>
              </a:rPr>
              <a:t>Hunt</a:t>
            </a:r>
            <a:r>
              <a:rPr lang="it-IT" dirty="0" smtClean="0">
                <a:solidFill>
                  <a:srgbClr val="3366FF"/>
                </a:solidFill>
              </a:rPr>
              <a:t> 1966).</a:t>
            </a:r>
            <a:endParaRPr lang="it-IT" dirty="0">
              <a:solidFill>
                <a:srgbClr val="3366FF"/>
              </a:solidFill>
            </a:endParaRPr>
          </a:p>
        </p:txBody>
      </p:sp>
    </p:spTree>
    <p:extLst>
      <p:ext uri="{BB962C8B-B14F-4D97-AF65-F5344CB8AC3E}">
        <p14:creationId xmlns:p14="http://schemas.microsoft.com/office/powerpoint/2010/main" val="13655045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BES9.jpg"/>
          <p:cNvPicPr>
            <a:picLocks noGrp="1" noChangeAspect="1"/>
          </p:cNvPicPr>
          <p:nvPr>
            <p:ph idx="1"/>
          </p:nvPr>
        </p:nvPicPr>
        <p:blipFill>
          <a:blip r:embed="rId2">
            <a:extLst>
              <a:ext uri="{28A0092B-C50C-407E-A947-70E740481C1C}">
                <a14:useLocalDpi xmlns:a14="http://schemas.microsoft.com/office/drawing/2010/main" val="0"/>
              </a:ext>
            </a:extLst>
          </a:blip>
          <a:srcRect t="3807" b="3807"/>
          <a:stretch>
            <a:fillRect/>
          </a:stretch>
        </p:blipFill>
        <p:spPr>
          <a:xfrm>
            <a:off x="457200" y="423863"/>
            <a:ext cx="8229600" cy="5702300"/>
          </a:xfrm>
        </p:spPr>
      </p:pic>
    </p:spTree>
    <p:extLst>
      <p:ext uri="{BB962C8B-B14F-4D97-AF65-F5344CB8AC3E}">
        <p14:creationId xmlns:p14="http://schemas.microsoft.com/office/powerpoint/2010/main" val="25018198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BES10.jpg"/>
          <p:cNvPicPr>
            <a:picLocks noGrp="1" noChangeAspect="1"/>
          </p:cNvPicPr>
          <p:nvPr>
            <p:ph idx="1"/>
          </p:nvPr>
        </p:nvPicPr>
        <p:blipFill>
          <a:blip r:embed="rId2">
            <a:extLst>
              <a:ext uri="{28A0092B-C50C-407E-A947-70E740481C1C}">
                <a14:useLocalDpi xmlns:a14="http://schemas.microsoft.com/office/drawing/2010/main" val="0"/>
              </a:ext>
            </a:extLst>
          </a:blip>
          <a:srcRect t="4064" b="4064"/>
          <a:stretch>
            <a:fillRect/>
          </a:stretch>
        </p:blipFill>
        <p:spPr>
          <a:xfrm>
            <a:off x="457200" y="455613"/>
            <a:ext cx="8229600" cy="5670550"/>
          </a:xfrm>
        </p:spPr>
      </p:pic>
    </p:spTree>
    <p:extLst>
      <p:ext uri="{BB962C8B-B14F-4D97-AF65-F5344CB8AC3E}">
        <p14:creationId xmlns:p14="http://schemas.microsoft.com/office/powerpoint/2010/main" val="39071749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BES13.jpg"/>
          <p:cNvPicPr>
            <a:picLocks noGrp="1" noChangeAspect="1"/>
          </p:cNvPicPr>
          <p:nvPr>
            <p:ph idx="1"/>
          </p:nvPr>
        </p:nvPicPr>
        <p:blipFill>
          <a:blip r:embed="rId2">
            <a:extLst>
              <a:ext uri="{28A0092B-C50C-407E-A947-70E740481C1C}">
                <a14:useLocalDpi xmlns:a14="http://schemas.microsoft.com/office/drawing/2010/main" val="0"/>
              </a:ext>
            </a:extLst>
          </a:blip>
          <a:srcRect t="5118" b="5118"/>
          <a:stretch>
            <a:fillRect/>
          </a:stretch>
        </p:blipFill>
        <p:spPr>
          <a:xfrm>
            <a:off x="457200" y="585788"/>
            <a:ext cx="8229600" cy="5540375"/>
          </a:xfrm>
        </p:spPr>
      </p:pic>
    </p:spTree>
    <p:extLst>
      <p:ext uri="{BB962C8B-B14F-4D97-AF65-F5344CB8AC3E}">
        <p14:creationId xmlns:p14="http://schemas.microsoft.com/office/powerpoint/2010/main" val="5123476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BES15.jpg"/>
          <p:cNvPicPr>
            <a:picLocks noGrp="1" noChangeAspect="1"/>
          </p:cNvPicPr>
          <p:nvPr>
            <p:ph idx="1"/>
          </p:nvPr>
        </p:nvPicPr>
        <p:blipFill>
          <a:blip r:embed="rId2">
            <a:extLst>
              <a:ext uri="{28A0092B-C50C-407E-A947-70E740481C1C}">
                <a14:useLocalDpi xmlns:a14="http://schemas.microsoft.com/office/drawing/2010/main" val="0"/>
              </a:ext>
            </a:extLst>
          </a:blip>
          <a:srcRect t="3356" b="3356"/>
          <a:stretch>
            <a:fillRect/>
          </a:stretch>
        </p:blipFill>
        <p:spPr>
          <a:xfrm>
            <a:off x="457200" y="368300"/>
            <a:ext cx="8229600" cy="5757863"/>
          </a:xfrm>
        </p:spPr>
      </p:pic>
    </p:spTree>
    <p:extLst>
      <p:ext uri="{BB962C8B-B14F-4D97-AF65-F5344CB8AC3E}">
        <p14:creationId xmlns:p14="http://schemas.microsoft.com/office/powerpoint/2010/main" val="36446390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BES20.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457200" y="1031279"/>
            <a:ext cx="8229600" cy="4975474"/>
          </a:xfrm>
        </p:spPr>
      </p:pic>
      <p:pic>
        <p:nvPicPr>
          <p:cNvPr id="5" name="Immagine 4" descr="BES 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401755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BES28.jpg"/>
          <p:cNvPicPr>
            <a:picLocks noGrp="1" noChangeAspect="1"/>
          </p:cNvPicPr>
          <p:nvPr>
            <p:ph idx="1"/>
          </p:nvPr>
        </p:nvPicPr>
        <p:blipFill>
          <a:blip r:embed="rId2">
            <a:extLst>
              <a:ext uri="{28A0092B-C50C-407E-A947-70E740481C1C}">
                <a14:useLocalDpi xmlns:a14="http://schemas.microsoft.com/office/drawing/2010/main" val="0"/>
              </a:ext>
            </a:extLst>
          </a:blip>
          <a:srcRect t="5028" b="5028"/>
          <a:stretch>
            <a:fillRect/>
          </a:stretch>
        </p:blipFill>
        <p:spPr>
          <a:xfrm>
            <a:off x="457200" y="574675"/>
            <a:ext cx="8229600" cy="5551488"/>
          </a:xfrm>
        </p:spPr>
      </p:pic>
    </p:spTree>
    <p:extLst>
      <p:ext uri="{BB962C8B-B14F-4D97-AF65-F5344CB8AC3E}">
        <p14:creationId xmlns:p14="http://schemas.microsoft.com/office/powerpoint/2010/main" val="35020614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BES29.jpg"/>
          <p:cNvPicPr>
            <a:picLocks noGrp="1" noChangeAspect="1"/>
          </p:cNvPicPr>
          <p:nvPr>
            <p:ph idx="1"/>
          </p:nvPr>
        </p:nvPicPr>
        <p:blipFill>
          <a:blip r:embed="rId2">
            <a:extLst>
              <a:ext uri="{28A0092B-C50C-407E-A947-70E740481C1C}">
                <a14:useLocalDpi xmlns:a14="http://schemas.microsoft.com/office/drawing/2010/main" val="0"/>
              </a:ext>
            </a:extLst>
          </a:blip>
          <a:srcRect t="5736" b="5736"/>
          <a:stretch>
            <a:fillRect/>
          </a:stretch>
        </p:blipFill>
        <p:spPr>
          <a:xfrm>
            <a:off x="457200" y="661988"/>
            <a:ext cx="8229600" cy="5464175"/>
          </a:xfrm>
        </p:spPr>
      </p:pic>
      <p:pic>
        <p:nvPicPr>
          <p:cNvPr id="5" name="Immagine 4" descr="BES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0316653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289638"/>
            <a:ext cx="8229600" cy="5836526"/>
          </a:xfrm>
        </p:spPr>
        <p:txBody>
          <a:bodyPr/>
          <a:lstStyle/>
          <a:p>
            <a:pPr marL="0" indent="0">
              <a:buNone/>
            </a:pPr>
            <a:r>
              <a:rPr lang="it-IT" b="1" dirty="0" smtClean="0">
                <a:solidFill>
                  <a:srgbClr val="FF0000"/>
                </a:solidFill>
              </a:rPr>
              <a:t>DECRETO LEGISLATIVO 13 aprile 2017, n. 66</a:t>
            </a:r>
          </a:p>
          <a:p>
            <a:pPr marL="0" indent="0">
              <a:buNone/>
            </a:pPr>
            <a:r>
              <a:rPr lang="it-IT" dirty="0" smtClean="0">
                <a:solidFill>
                  <a:srgbClr val="FF0000"/>
                </a:solidFill>
              </a:rPr>
              <a:t>Norme per la promozione dell’inclusione scolastica degli studenti con disabilità</a:t>
            </a:r>
          </a:p>
          <a:p>
            <a:pPr marL="0" indent="0">
              <a:buNone/>
            </a:pPr>
            <a:endParaRPr lang="it-IT" dirty="0">
              <a:solidFill>
                <a:srgbClr val="FF0000"/>
              </a:solidFill>
            </a:endParaRPr>
          </a:p>
          <a:p>
            <a:pPr marL="0" indent="0" algn="just">
              <a:buNone/>
            </a:pPr>
            <a:r>
              <a:rPr lang="it-IT" sz="2400" dirty="0" smtClean="0">
                <a:solidFill>
                  <a:srgbClr val="3366FF"/>
                </a:solidFill>
              </a:rPr>
              <a:t>Art. 1-l’inclusione scolastica </a:t>
            </a:r>
            <a:r>
              <a:rPr lang="mr-IN" sz="2400" dirty="0" smtClean="0">
                <a:solidFill>
                  <a:srgbClr val="3366FF"/>
                </a:solidFill>
              </a:rPr>
              <a:t>…</a:t>
            </a:r>
            <a:r>
              <a:rPr lang="it-IT" sz="2400" dirty="0" smtClean="0">
                <a:solidFill>
                  <a:srgbClr val="3366FF"/>
                </a:solidFill>
              </a:rPr>
              <a:t> risponde ai differenti bisogni educativi e si realizza attraverso strategie educative e didattiche finalizzate allo sviluppo delle potenzialità di ciascuno nel rispetto del diritto </a:t>
            </a:r>
            <a:r>
              <a:rPr lang="it-IT" sz="2400" dirty="0" err="1" smtClean="0">
                <a:solidFill>
                  <a:srgbClr val="3366FF"/>
                </a:solidFill>
              </a:rPr>
              <a:t>al’autodeterminazione</a:t>
            </a:r>
            <a:r>
              <a:rPr lang="it-IT" sz="2400" dirty="0" smtClean="0">
                <a:solidFill>
                  <a:srgbClr val="3366FF"/>
                </a:solidFill>
              </a:rPr>
              <a:t> ..</a:t>
            </a:r>
          </a:p>
          <a:p>
            <a:pPr marL="0" indent="0" algn="just">
              <a:buNone/>
            </a:pPr>
            <a:endParaRPr lang="it-IT" sz="2400" dirty="0">
              <a:solidFill>
                <a:srgbClr val="3366FF"/>
              </a:solidFill>
            </a:endParaRPr>
          </a:p>
          <a:p>
            <a:pPr marL="0" indent="0" algn="just">
              <a:buNone/>
            </a:pPr>
            <a:r>
              <a:rPr lang="it-IT" sz="2400" dirty="0" smtClean="0">
                <a:solidFill>
                  <a:srgbClr val="3366FF"/>
                </a:solidFill>
              </a:rPr>
              <a:t>Art. 2- l’inclusione scolastica è attuata attraverso la definizione e la condivisione del Piano Educativo Individualizzato (PEI</a:t>
            </a:r>
            <a:r>
              <a:rPr lang="it-IT" sz="1800" dirty="0" smtClean="0">
                <a:solidFill>
                  <a:srgbClr val="3366FF"/>
                </a:solidFill>
              </a:rPr>
              <a:t>)..</a:t>
            </a:r>
            <a:endParaRPr lang="it-IT" sz="1800" dirty="0">
              <a:solidFill>
                <a:srgbClr val="3366FF"/>
              </a:solidFill>
            </a:endParaRPr>
          </a:p>
        </p:txBody>
      </p:sp>
    </p:spTree>
    <p:extLst>
      <p:ext uri="{BB962C8B-B14F-4D97-AF65-F5344CB8AC3E}">
        <p14:creationId xmlns:p14="http://schemas.microsoft.com/office/powerpoint/2010/main" val="20104278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556996"/>
            <a:ext cx="8229600" cy="5569168"/>
          </a:xfrm>
        </p:spPr>
        <p:txBody>
          <a:bodyPr/>
          <a:lstStyle/>
          <a:p>
            <a:pPr marL="0" indent="0">
              <a:buNone/>
            </a:pPr>
            <a:r>
              <a:rPr lang="it-IT" dirty="0" smtClean="0">
                <a:solidFill>
                  <a:srgbClr val="FF0000"/>
                </a:solidFill>
              </a:rPr>
              <a:t>Altre modifiche alla legge 104/ 92</a:t>
            </a:r>
          </a:p>
          <a:p>
            <a:pPr marL="514350" indent="-514350">
              <a:buFont typeface="+mj-lt"/>
              <a:buAutoNum type="arabicPeriod"/>
            </a:pPr>
            <a:r>
              <a:rPr lang="it-IT" dirty="0" smtClean="0">
                <a:solidFill>
                  <a:srgbClr val="3366FF"/>
                </a:solidFill>
              </a:rPr>
              <a:t>Le commissioni mediche sono composte da </a:t>
            </a:r>
            <a:r>
              <a:rPr lang="it-IT" b="1" u="sng" dirty="0" smtClean="0">
                <a:solidFill>
                  <a:srgbClr val="3366FF"/>
                </a:solidFill>
              </a:rPr>
              <a:t>un medico legale</a:t>
            </a:r>
            <a:r>
              <a:rPr lang="it-IT" dirty="0" smtClean="0">
                <a:solidFill>
                  <a:srgbClr val="3366FF"/>
                </a:solidFill>
              </a:rPr>
              <a:t>, con funzioni di presidente, e da </a:t>
            </a:r>
            <a:r>
              <a:rPr lang="it-IT" b="1" u="sng" dirty="0" smtClean="0">
                <a:solidFill>
                  <a:srgbClr val="3366FF"/>
                </a:solidFill>
              </a:rPr>
              <a:t>due medici specialisti in pediatria</a:t>
            </a:r>
            <a:r>
              <a:rPr lang="it-IT" dirty="0" smtClean="0">
                <a:solidFill>
                  <a:srgbClr val="3366FF"/>
                </a:solidFill>
              </a:rPr>
              <a:t>, </a:t>
            </a:r>
            <a:r>
              <a:rPr lang="it-IT" dirty="0">
                <a:solidFill>
                  <a:srgbClr val="3366FF"/>
                </a:solidFill>
              </a:rPr>
              <a:t>u</a:t>
            </a:r>
            <a:r>
              <a:rPr lang="it-IT" dirty="0" smtClean="0">
                <a:solidFill>
                  <a:srgbClr val="3366FF"/>
                </a:solidFill>
              </a:rPr>
              <a:t>n </a:t>
            </a:r>
            <a:r>
              <a:rPr lang="it-IT" b="1" u="sng" dirty="0" smtClean="0">
                <a:solidFill>
                  <a:srgbClr val="3366FF"/>
                </a:solidFill>
              </a:rPr>
              <a:t>neuropsichiatria infantile </a:t>
            </a:r>
            <a:r>
              <a:rPr lang="it-IT" dirty="0" smtClean="0">
                <a:solidFill>
                  <a:srgbClr val="3366FF"/>
                </a:solidFill>
              </a:rPr>
              <a:t>o nella specializzazione inerente la condizione di salute del soggetto.</a:t>
            </a:r>
          </a:p>
          <a:p>
            <a:pPr marL="0" indent="0">
              <a:buNone/>
            </a:pPr>
            <a:r>
              <a:rPr lang="it-IT" dirty="0" smtClean="0">
                <a:solidFill>
                  <a:srgbClr val="3366FF"/>
                </a:solidFill>
              </a:rPr>
              <a:t>     Tali commissioni sono integrate da un   </a:t>
            </a:r>
            <a:r>
              <a:rPr lang="it-IT" b="1" u="sng" dirty="0" smtClean="0">
                <a:solidFill>
                  <a:srgbClr val="3366FF"/>
                </a:solidFill>
              </a:rPr>
              <a:t>assistente sociale </a:t>
            </a:r>
            <a:r>
              <a:rPr lang="it-IT" dirty="0" smtClean="0">
                <a:solidFill>
                  <a:srgbClr val="3366FF"/>
                </a:solidFill>
              </a:rPr>
              <a:t>individuato dal medico INPS.</a:t>
            </a:r>
            <a:endParaRPr lang="it-IT" dirty="0">
              <a:solidFill>
                <a:srgbClr val="3366FF"/>
              </a:solidFill>
            </a:endParaRPr>
          </a:p>
        </p:txBody>
      </p:sp>
    </p:spTree>
    <p:extLst>
      <p:ext uri="{BB962C8B-B14F-4D97-AF65-F5344CB8AC3E}">
        <p14:creationId xmlns:p14="http://schemas.microsoft.com/office/powerpoint/2010/main" val="2928258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490156"/>
            <a:ext cx="8229600" cy="5636007"/>
          </a:xfrm>
        </p:spPr>
        <p:txBody>
          <a:bodyPr>
            <a:normAutofit/>
          </a:bodyPr>
          <a:lstStyle/>
          <a:p>
            <a:pPr marL="0" indent="0" algn="just">
              <a:buNone/>
            </a:pPr>
            <a:r>
              <a:rPr lang="it-IT" dirty="0">
                <a:solidFill>
                  <a:srgbClr val="3366FF"/>
                </a:solidFill>
              </a:rPr>
              <a:t>2</a:t>
            </a:r>
            <a:r>
              <a:rPr lang="it-IT" dirty="0" smtClean="0">
                <a:solidFill>
                  <a:srgbClr val="3366FF"/>
                </a:solidFill>
              </a:rPr>
              <a:t>.Successivamente </a:t>
            </a:r>
            <a:r>
              <a:rPr lang="it-IT" b="1" u="sng" dirty="0" smtClean="0">
                <a:solidFill>
                  <a:srgbClr val="3366FF"/>
                </a:solidFill>
              </a:rPr>
              <a:t>all’accertamento della condizione di disabilità</a:t>
            </a:r>
            <a:r>
              <a:rPr lang="it-IT" dirty="0" smtClean="0">
                <a:solidFill>
                  <a:srgbClr val="3366FF"/>
                </a:solidFill>
              </a:rPr>
              <a:t> del soggetto è redatto il </a:t>
            </a:r>
            <a:r>
              <a:rPr lang="it-IT" dirty="0" smtClean="0">
                <a:solidFill>
                  <a:srgbClr val="FF0000"/>
                </a:solidFill>
              </a:rPr>
              <a:t>PROFILO DI FUNZIONAMENTO </a:t>
            </a:r>
            <a:r>
              <a:rPr lang="it-IT" dirty="0" smtClean="0">
                <a:solidFill>
                  <a:srgbClr val="3366FF"/>
                </a:solidFill>
              </a:rPr>
              <a:t>secondo i criteri del modello </a:t>
            </a:r>
            <a:r>
              <a:rPr lang="it-IT" dirty="0" err="1" smtClean="0">
                <a:solidFill>
                  <a:srgbClr val="3366FF"/>
                </a:solidFill>
              </a:rPr>
              <a:t>bio</a:t>
            </a:r>
            <a:r>
              <a:rPr lang="it-IT" dirty="0" smtClean="0">
                <a:solidFill>
                  <a:srgbClr val="3366FF"/>
                </a:solidFill>
              </a:rPr>
              <a:t>-</a:t>
            </a:r>
            <a:r>
              <a:rPr lang="it-IT" dirty="0" err="1" smtClean="0">
                <a:solidFill>
                  <a:srgbClr val="3366FF"/>
                </a:solidFill>
              </a:rPr>
              <a:t>psico</a:t>
            </a:r>
            <a:r>
              <a:rPr lang="it-IT" dirty="0" smtClean="0">
                <a:solidFill>
                  <a:srgbClr val="3366FF"/>
                </a:solidFill>
              </a:rPr>
              <a:t>-sociale, dell’ICF, ai fini della formulazione del progetto individuale, nonché per la </a:t>
            </a:r>
            <a:r>
              <a:rPr lang="it-IT" dirty="0" smtClean="0">
                <a:solidFill>
                  <a:srgbClr val="FF0000"/>
                </a:solidFill>
              </a:rPr>
              <a:t>predisposizione del PEI.</a:t>
            </a:r>
          </a:p>
          <a:p>
            <a:pPr marL="0" indent="0" algn="just">
              <a:buNone/>
            </a:pPr>
            <a:endParaRPr lang="it-IT" dirty="0">
              <a:solidFill>
                <a:srgbClr val="3366FF"/>
              </a:solidFill>
            </a:endParaRPr>
          </a:p>
        </p:txBody>
      </p:sp>
    </p:spTree>
    <p:extLst>
      <p:ext uri="{BB962C8B-B14F-4D97-AF65-F5344CB8AC3E}">
        <p14:creationId xmlns:p14="http://schemas.microsoft.com/office/powerpoint/2010/main" val="214236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455934"/>
            <a:ext cx="8229600" cy="5670229"/>
          </a:xfrm>
        </p:spPr>
        <p:txBody>
          <a:bodyPr/>
          <a:lstStyle/>
          <a:p>
            <a:pPr marL="0" indent="0">
              <a:buNone/>
            </a:pPr>
            <a:endParaRPr lang="it-IT" dirty="0"/>
          </a:p>
          <a:p>
            <a:pPr marL="0" indent="0">
              <a:buNone/>
            </a:pPr>
            <a:endParaRPr lang="it-IT" dirty="0"/>
          </a:p>
          <a:p>
            <a:pPr marL="0" indent="0">
              <a:buNone/>
            </a:pPr>
            <a:endParaRPr lang="it-IT" dirty="0"/>
          </a:p>
        </p:txBody>
      </p:sp>
      <p:pic>
        <p:nvPicPr>
          <p:cNvPr id="5" name="Immagine 4" descr="FOTO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1904"/>
          </a:xfrm>
          <a:prstGeom prst="rect">
            <a:avLst/>
          </a:prstGeom>
        </p:spPr>
      </p:pic>
    </p:spTree>
    <p:extLst>
      <p:ext uri="{BB962C8B-B14F-4D97-AF65-F5344CB8AC3E}">
        <p14:creationId xmlns:p14="http://schemas.microsoft.com/office/powerpoint/2010/main" val="9291813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323058"/>
            <a:ext cx="8229600" cy="6049156"/>
          </a:xfrm>
        </p:spPr>
        <p:txBody>
          <a:bodyPr>
            <a:normAutofit fontScale="47500" lnSpcReduction="20000"/>
          </a:bodyPr>
          <a:lstStyle/>
          <a:p>
            <a:pPr marL="0" indent="0">
              <a:buNone/>
            </a:pPr>
            <a:r>
              <a:rPr lang="it-IT" sz="5100" b="1" dirty="0">
                <a:solidFill>
                  <a:srgbClr val="FF0000"/>
                </a:solidFill>
              </a:rPr>
              <a:t>Il PROFILO DI FUNZIONAMENTO </a:t>
            </a:r>
            <a:r>
              <a:rPr lang="it-IT" sz="5100" dirty="0" smtClean="0">
                <a:solidFill>
                  <a:srgbClr val="FF0000"/>
                </a:solidFill>
              </a:rPr>
              <a:t>( comprende la sintesi della DIAGNOSI </a:t>
            </a:r>
            <a:r>
              <a:rPr lang="it-IT" sz="5100" dirty="0">
                <a:solidFill>
                  <a:srgbClr val="FF0000"/>
                </a:solidFill>
              </a:rPr>
              <a:t>FUNZIONALE E PROFILO DINAMICO </a:t>
            </a:r>
            <a:r>
              <a:rPr lang="it-IT" sz="5100" dirty="0" smtClean="0">
                <a:solidFill>
                  <a:srgbClr val="FF0000"/>
                </a:solidFill>
              </a:rPr>
              <a:t>FUNZIONALE)</a:t>
            </a:r>
          </a:p>
          <a:p>
            <a:pPr marL="0" indent="0">
              <a:buNone/>
            </a:pPr>
            <a:endParaRPr lang="it-IT" sz="5100" dirty="0">
              <a:solidFill>
                <a:srgbClr val="3366FF"/>
              </a:solidFill>
            </a:endParaRPr>
          </a:p>
          <a:p>
            <a:pPr marL="457200" indent="-457200">
              <a:buAutoNum type="alphaLcPeriod"/>
            </a:pPr>
            <a:r>
              <a:rPr lang="it-IT" sz="3400" b="1" dirty="0" smtClean="0">
                <a:solidFill>
                  <a:srgbClr val="3366FF"/>
                </a:solidFill>
              </a:rPr>
              <a:t>è il documento propedeutico e necessario alla predisposizione del PROGETTO INDIVIDUALE  e del PEI;</a:t>
            </a:r>
          </a:p>
          <a:p>
            <a:pPr marL="457200" indent="-457200">
              <a:buAutoNum type="alphaLcPeriod"/>
            </a:pPr>
            <a:endParaRPr lang="it-IT" sz="3400" b="1" dirty="0" smtClean="0">
              <a:solidFill>
                <a:srgbClr val="3366FF"/>
              </a:solidFill>
            </a:endParaRPr>
          </a:p>
          <a:p>
            <a:pPr marL="457200" indent="-457200">
              <a:buAutoNum type="alphaLcPeriod"/>
            </a:pPr>
            <a:r>
              <a:rPr lang="it-IT" sz="3400" b="1" dirty="0" smtClean="0">
                <a:solidFill>
                  <a:srgbClr val="3366FF"/>
                </a:solidFill>
              </a:rPr>
              <a:t>Si redige successivamente all’accertamento della condizione di disabilità e della diagnosi funzionale;</a:t>
            </a:r>
          </a:p>
          <a:p>
            <a:pPr marL="457200" indent="-457200">
              <a:buAutoNum type="alphaLcPeriod"/>
            </a:pPr>
            <a:endParaRPr lang="it-IT" sz="3400" b="1" dirty="0" smtClean="0">
              <a:solidFill>
                <a:srgbClr val="3366FF"/>
              </a:solidFill>
            </a:endParaRPr>
          </a:p>
          <a:p>
            <a:pPr marL="457200" indent="-457200">
              <a:buFont typeface="Arial"/>
              <a:buAutoNum type="alphaLcPeriod"/>
            </a:pPr>
            <a:r>
              <a:rPr lang="it-IT" sz="3400" b="1" dirty="0" smtClean="0">
                <a:solidFill>
                  <a:srgbClr val="3366FF"/>
                </a:solidFill>
              </a:rPr>
              <a:t>È redatto secondo i criteri del modello </a:t>
            </a:r>
            <a:r>
              <a:rPr lang="it-IT" sz="3400" b="1" dirty="0" err="1" smtClean="0">
                <a:solidFill>
                  <a:srgbClr val="3366FF"/>
                </a:solidFill>
              </a:rPr>
              <a:t>bio</a:t>
            </a:r>
            <a:r>
              <a:rPr lang="it-IT" sz="3400" b="1" dirty="0" smtClean="0">
                <a:solidFill>
                  <a:srgbClr val="3366FF"/>
                </a:solidFill>
              </a:rPr>
              <a:t>-</a:t>
            </a:r>
            <a:r>
              <a:rPr lang="it-IT" sz="3400" b="1" dirty="0" err="1" smtClean="0">
                <a:solidFill>
                  <a:srgbClr val="3366FF"/>
                </a:solidFill>
              </a:rPr>
              <a:t>psico</a:t>
            </a:r>
            <a:r>
              <a:rPr lang="it-IT" sz="3400" b="1" dirty="0" smtClean="0">
                <a:solidFill>
                  <a:srgbClr val="3366FF"/>
                </a:solidFill>
              </a:rPr>
              <a:t>-sociale dell’ICF;</a:t>
            </a:r>
            <a:r>
              <a:rPr lang="it-IT" sz="3400" b="1" dirty="0">
                <a:solidFill>
                  <a:srgbClr val="3366FF"/>
                </a:solidFill>
              </a:rPr>
              <a:t> </a:t>
            </a:r>
            <a:endParaRPr lang="it-IT" sz="3400" b="1" dirty="0" smtClean="0">
              <a:solidFill>
                <a:srgbClr val="3366FF"/>
              </a:solidFill>
            </a:endParaRPr>
          </a:p>
          <a:p>
            <a:pPr marL="457200" indent="-457200">
              <a:buFont typeface="Arial"/>
              <a:buAutoNum type="alphaLcPeriod"/>
            </a:pPr>
            <a:endParaRPr lang="it-IT" sz="3400" b="1" dirty="0" smtClean="0">
              <a:solidFill>
                <a:srgbClr val="3366FF"/>
              </a:solidFill>
            </a:endParaRPr>
          </a:p>
          <a:p>
            <a:pPr marL="457200" indent="-457200">
              <a:buFont typeface="Arial"/>
              <a:buAutoNum type="alphaLcPeriod"/>
            </a:pPr>
            <a:r>
              <a:rPr lang="it-IT" sz="3400" b="1" dirty="0" smtClean="0">
                <a:solidFill>
                  <a:srgbClr val="3366FF"/>
                </a:solidFill>
              </a:rPr>
              <a:t>definisce </a:t>
            </a:r>
            <a:r>
              <a:rPr lang="it-IT" sz="3400" b="1" dirty="0">
                <a:solidFill>
                  <a:srgbClr val="3366FF"/>
                </a:solidFill>
              </a:rPr>
              <a:t>anche le competenze professionali e la tipologia delle misure di sostegno e delle risorse strutturali necessarie per l’inclusione scolastica</a:t>
            </a:r>
            <a:r>
              <a:rPr lang="it-IT" sz="3400" b="1" dirty="0" smtClean="0">
                <a:solidFill>
                  <a:srgbClr val="3366FF"/>
                </a:solidFill>
              </a:rPr>
              <a:t>;</a:t>
            </a:r>
          </a:p>
          <a:p>
            <a:pPr marL="0" indent="0">
              <a:buNone/>
            </a:pPr>
            <a:endParaRPr lang="it-IT" sz="3400" b="1" dirty="0" smtClean="0">
              <a:solidFill>
                <a:srgbClr val="3366FF"/>
              </a:solidFill>
            </a:endParaRPr>
          </a:p>
          <a:p>
            <a:pPr marL="0" indent="0">
              <a:buNone/>
            </a:pPr>
            <a:r>
              <a:rPr lang="it-IT" sz="3400" b="1" dirty="0" smtClean="0">
                <a:solidFill>
                  <a:srgbClr val="3366FF"/>
                </a:solidFill>
              </a:rPr>
              <a:t>e.    </a:t>
            </a:r>
            <a:r>
              <a:rPr lang="it-IT" sz="3400" b="1" dirty="0">
                <a:solidFill>
                  <a:srgbClr val="3366FF"/>
                </a:solidFill>
              </a:rPr>
              <a:t>aggiornato al passaggio di ogni grado di istruzione  a partire dalla </a:t>
            </a:r>
            <a:r>
              <a:rPr lang="it-IT" sz="3400" b="1" dirty="0" smtClean="0">
                <a:solidFill>
                  <a:srgbClr val="3366FF"/>
                </a:solidFill>
              </a:rPr>
              <a:t>   scuola dell’infanzia</a:t>
            </a:r>
            <a:r>
              <a:rPr lang="it-IT" sz="3400" b="1" dirty="0">
                <a:solidFill>
                  <a:srgbClr val="3366FF"/>
                </a:solidFill>
              </a:rPr>
              <a:t>.</a:t>
            </a:r>
          </a:p>
          <a:p>
            <a:pPr marL="0" indent="0">
              <a:buNone/>
            </a:pPr>
            <a:endParaRPr lang="it-IT" sz="3400" dirty="0">
              <a:solidFill>
                <a:srgbClr val="3366FF"/>
              </a:solidFill>
            </a:endParaRPr>
          </a:p>
          <a:p>
            <a:pPr marL="457200" indent="-457200">
              <a:buFont typeface="Arial"/>
              <a:buAutoNum type="alphaLcPeriod"/>
            </a:pPr>
            <a:endParaRPr lang="it-IT" sz="2400" dirty="0">
              <a:solidFill>
                <a:srgbClr val="3366FF"/>
              </a:solidFill>
            </a:endParaRPr>
          </a:p>
          <a:p>
            <a:pPr marL="457200" indent="-457200">
              <a:buAutoNum type="alphaLcPeriod"/>
            </a:pPr>
            <a:endParaRPr lang="it-IT" sz="2400" dirty="0" smtClean="0">
              <a:solidFill>
                <a:srgbClr val="3366FF"/>
              </a:solidFill>
            </a:endParaRPr>
          </a:p>
          <a:p>
            <a:pPr marL="0" indent="0">
              <a:buNone/>
            </a:pPr>
            <a:endParaRPr lang="it-IT" sz="2400" dirty="0">
              <a:solidFill>
                <a:srgbClr val="3366FF"/>
              </a:solidFill>
            </a:endParaRPr>
          </a:p>
          <a:p>
            <a:pPr marL="0" indent="0">
              <a:buNone/>
            </a:pPr>
            <a:r>
              <a:rPr lang="it-IT" sz="2400" dirty="0" smtClean="0">
                <a:solidFill>
                  <a:srgbClr val="3366FF"/>
                </a:solidFill>
              </a:rPr>
              <a:t> </a:t>
            </a:r>
            <a:endParaRPr lang="it-IT" sz="1800" dirty="0"/>
          </a:p>
        </p:txBody>
      </p:sp>
    </p:spTree>
    <p:extLst>
      <p:ext uri="{BB962C8B-B14F-4D97-AF65-F5344CB8AC3E}">
        <p14:creationId xmlns:p14="http://schemas.microsoft.com/office/powerpoint/2010/main" val="98005844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501296"/>
            <a:ext cx="8229600" cy="5624868"/>
          </a:xfrm>
        </p:spPr>
        <p:txBody>
          <a:bodyPr/>
          <a:lstStyle/>
          <a:p>
            <a:pPr marL="0" indent="0">
              <a:buNone/>
            </a:pPr>
            <a:r>
              <a:rPr lang="it-IT" dirty="0" smtClean="0">
                <a:solidFill>
                  <a:srgbClr val="FF0000"/>
                </a:solidFill>
              </a:rPr>
              <a:t>Il profilo di funzionamento è redatto da:</a:t>
            </a:r>
          </a:p>
          <a:p>
            <a:pPr marL="514350" indent="-514350">
              <a:buAutoNum type="alphaLcPeriod"/>
            </a:pPr>
            <a:r>
              <a:rPr lang="it-IT" dirty="0" smtClean="0">
                <a:solidFill>
                  <a:srgbClr val="3366FF"/>
                </a:solidFill>
              </a:rPr>
              <a:t>Un medico specialista o un esperto della condizione di salute della persona;</a:t>
            </a:r>
          </a:p>
          <a:p>
            <a:pPr marL="514350" indent="-514350">
              <a:buAutoNum type="alphaLcPeriod"/>
            </a:pPr>
            <a:r>
              <a:rPr lang="it-IT" dirty="0" smtClean="0">
                <a:solidFill>
                  <a:srgbClr val="3366FF"/>
                </a:solidFill>
              </a:rPr>
              <a:t>Uno specialista in neuropsichiatria infantile;</a:t>
            </a:r>
          </a:p>
          <a:p>
            <a:pPr marL="514350" indent="-514350">
              <a:buAutoNum type="alphaLcPeriod"/>
            </a:pPr>
            <a:r>
              <a:rPr lang="it-IT" dirty="0" smtClean="0">
                <a:solidFill>
                  <a:srgbClr val="3366FF"/>
                </a:solidFill>
              </a:rPr>
              <a:t>Un terapista della riabilitazione;</a:t>
            </a:r>
          </a:p>
          <a:p>
            <a:pPr marL="514350" indent="-514350">
              <a:buAutoNum type="alphaLcPeriod"/>
            </a:pPr>
            <a:r>
              <a:rPr lang="it-IT" dirty="0" smtClean="0">
                <a:solidFill>
                  <a:srgbClr val="3366FF"/>
                </a:solidFill>
              </a:rPr>
              <a:t>Un assistente sociale</a:t>
            </a:r>
          </a:p>
          <a:p>
            <a:pPr marL="514350" indent="-514350">
              <a:buAutoNum type="alphaLcPeriod"/>
            </a:pPr>
            <a:endParaRPr lang="it-IT" dirty="0">
              <a:solidFill>
                <a:srgbClr val="3366FF"/>
              </a:solidFill>
            </a:endParaRPr>
          </a:p>
          <a:p>
            <a:pPr marL="0" indent="0">
              <a:buNone/>
            </a:pPr>
            <a:r>
              <a:rPr lang="it-IT" dirty="0" smtClean="0">
                <a:solidFill>
                  <a:srgbClr val="3366FF"/>
                </a:solidFill>
              </a:rPr>
              <a:t>- Con la collaborazione dei genitori dell’alunno , </a:t>
            </a:r>
            <a:r>
              <a:rPr lang="it-IT" dirty="0" err="1" smtClean="0">
                <a:solidFill>
                  <a:srgbClr val="3366FF"/>
                </a:solidFill>
              </a:rPr>
              <a:t>nonchè</a:t>
            </a:r>
            <a:r>
              <a:rPr lang="it-IT" dirty="0" smtClean="0">
                <a:solidFill>
                  <a:srgbClr val="3366FF"/>
                </a:solidFill>
              </a:rPr>
              <a:t> docente scuola frequentata.</a:t>
            </a:r>
            <a:endParaRPr lang="it-IT" dirty="0">
              <a:solidFill>
                <a:srgbClr val="3366FF"/>
              </a:solidFill>
            </a:endParaRPr>
          </a:p>
        </p:txBody>
      </p:sp>
    </p:spTree>
    <p:extLst>
      <p:ext uri="{BB962C8B-B14F-4D97-AF65-F5344CB8AC3E}">
        <p14:creationId xmlns:p14="http://schemas.microsoft.com/office/powerpoint/2010/main" val="397510784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757514"/>
            <a:ext cx="8229600" cy="5368650"/>
          </a:xfrm>
        </p:spPr>
        <p:txBody>
          <a:bodyPr/>
          <a:lstStyle/>
          <a:p>
            <a:pPr marL="0" indent="0">
              <a:buNone/>
            </a:pPr>
            <a:r>
              <a:rPr lang="it-IT" b="1" dirty="0" smtClean="0">
                <a:solidFill>
                  <a:srgbClr val="FF0000"/>
                </a:solidFill>
              </a:rPr>
              <a:t>Quali i documenti?</a:t>
            </a:r>
          </a:p>
          <a:p>
            <a:pPr marL="0" indent="0">
              <a:buNone/>
            </a:pPr>
            <a:endParaRPr lang="it-IT" b="1" dirty="0">
              <a:solidFill>
                <a:srgbClr val="FF0000"/>
              </a:solidFill>
            </a:endParaRPr>
          </a:p>
          <a:p>
            <a:pPr marL="0" indent="0">
              <a:buNone/>
            </a:pPr>
            <a:r>
              <a:rPr lang="it-IT" b="1" dirty="0" smtClean="0">
                <a:solidFill>
                  <a:srgbClr val="FF0000"/>
                </a:solidFill>
              </a:rPr>
              <a:t>Accertamento della disabilità</a:t>
            </a:r>
          </a:p>
          <a:p>
            <a:pPr marL="0" indent="0">
              <a:buNone/>
            </a:pPr>
            <a:r>
              <a:rPr lang="it-IT" b="1" dirty="0" smtClean="0">
                <a:solidFill>
                  <a:srgbClr val="FF0000"/>
                </a:solidFill>
              </a:rPr>
              <a:t>Diagnosi funzionale</a:t>
            </a:r>
          </a:p>
          <a:p>
            <a:pPr marL="0" indent="0">
              <a:buNone/>
            </a:pPr>
            <a:r>
              <a:rPr lang="it-IT" b="1" dirty="0" smtClean="0">
                <a:solidFill>
                  <a:srgbClr val="FF0000"/>
                </a:solidFill>
              </a:rPr>
              <a:t>Il profilo di funzionamento</a:t>
            </a:r>
          </a:p>
          <a:p>
            <a:pPr marL="0" indent="0">
              <a:buNone/>
            </a:pPr>
            <a:r>
              <a:rPr lang="it-IT" b="1" dirty="0" smtClean="0">
                <a:solidFill>
                  <a:srgbClr val="FF0000"/>
                </a:solidFill>
              </a:rPr>
              <a:t>Progetto Individuale</a:t>
            </a:r>
          </a:p>
          <a:p>
            <a:pPr marL="0" indent="0">
              <a:buNone/>
            </a:pPr>
            <a:r>
              <a:rPr lang="it-IT" b="1" dirty="0" smtClean="0">
                <a:solidFill>
                  <a:srgbClr val="FF0000"/>
                </a:solidFill>
              </a:rPr>
              <a:t>PEI</a:t>
            </a:r>
            <a:endParaRPr lang="it-IT" b="1" dirty="0">
              <a:solidFill>
                <a:srgbClr val="FF0000"/>
              </a:solidFill>
            </a:endParaRPr>
          </a:p>
        </p:txBody>
      </p:sp>
    </p:spTree>
    <p:extLst>
      <p:ext uri="{BB962C8B-B14F-4D97-AF65-F5344CB8AC3E}">
        <p14:creationId xmlns:p14="http://schemas.microsoft.com/office/powerpoint/2010/main" val="97421323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79631" y="612695"/>
            <a:ext cx="8229600" cy="5636007"/>
          </a:xfrm>
        </p:spPr>
        <p:txBody>
          <a:bodyPr>
            <a:normAutofit/>
          </a:bodyPr>
          <a:lstStyle/>
          <a:p>
            <a:pPr marL="0" indent="0">
              <a:buNone/>
            </a:pPr>
            <a:r>
              <a:rPr lang="it-IT" dirty="0" smtClean="0">
                <a:solidFill>
                  <a:srgbClr val="3366FF"/>
                </a:solidFill>
              </a:rPr>
              <a:t>Capo IV</a:t>
            </a:r>
          </a:p>
          <a:p>
            <a:pPr marL="0" indent="0">
              <a:buNone/>
            </a:pPr>
            <a:r>
              <a:rPr lang="it-IT" dirty="0" smtClean="0">
                <a:solidFill>
                  <a:srgbClr val="3366FF"/>
                </a:solidFill>
              </a:rPr>
              <a:t>Progettazione e organizzazione scolastica per l’inclusione</a:t>
            </a:r>
          </a:p>
          <a:p>
            <a:pPr marL="0" indent="0">
              <a:buNone/>
            </a:pPr>
            <a:r>
              <a:rPr lang="it-IT" dirty="0" smtClean="0">
                <a:solidFill>
                  <a:srgbClr val="3366FF"/>
                </a:solidFill>
              </a:rPr>
              <a:t>Art. 6</a:t>
            </a:r>
          </a:p>
          <a:p>
            <a:pPr marL="0" indent="0">
              <a:buNone/>
            </a:pPr>
            <a:r>
              <a:rPr lang="it-IT" b="1" dirty="0" smtClean="0">
                <a:solidFill>
                  <a:srgbClr val="FF0000"/>
                </a:solidFill>
              </a:rPr>
              <a:t>IL PROGETTO INDIVIDUALE (DI VITA)</a:t>
            </a:r>
          </a:p>
          <a:p>
            <a:pPr marL="0" indent="0">
              <a:buNone/>
            </a:pPr>
            <a:r>
              <a:rPr lang="it-IT" dirty="0" smtClean="0">
                <a:solidFill>
                  <a:srgbClr val="3366FF"/>
                </a:solidFill>
              </a:rPr>
              <a:t>Il progetto individuale è redatto dal competente ente locale sulla base del Profilo di Funzionamento, su richiesta e con la collaborazione dei genitori .</a:t>
            </a:r>
          </a:p>
          <a:p>
            <a:pPr marL="0" indent="0">
              <a:buNone/>
            </a:pPr>
            <a:endParaRPr lang="it-IT" dirty="0">
              <a:solidFill>
                <a:srgbClr val="3366FF"/>
              </a:solidFill>
            </a:endParaRPr>
          </a:p>
        </p:txBody>
      </p:sp>
    </p:spTree>
    <p:extLst>
      <p:ext uri="{BB962C8B-B14F-4D97-AF65-F5344CB8AC3E}">
        <p14:creationId xmlns:p14="http://schemas.microsoft.com/office/powerpoint/2010/main" val="28241707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601556"/>
            <a:ext cx="8229600" cy="5524608"/>
          </a:xfrm>
        </p:spPr>
        <p:txBody>
          <a:bodyPr/>
          <a:lstStyle/>
          <a:p>
            <a:pPr marL="0" indent="0">
              <a:buNone/>
            </a:pPr>
            <a:r>
              <a:rPr lang="it-IT" dirty="0" smtClean="0">
                <a:solidFill>
                  <a:srgbClr val="3366FF"/>
                </a:solidFill>
              </a:rPr>
              <a:t>Art. 7</a:t>
            </a:r>
          </a:p>
          <a:p>
            <a:pPr marL="0" indent="0">
              <a:buNone/>
            </a:pPr>
            <a:r>
              <a:rPr lang="it-IT" sz="3600" b="1" dirty="0" smtClean="0">
                <a:solidFill>
                  <a:srgbClr val="FF0000"/>
                </a:solidFill>
              </a:rPr>
              <a:t>Il Piano </a:t>
            </a:r>
            <a:r>
              <a:rPr lang="it-IT" sz="3600" b="1" dirty="0">
                <a:solidFill>
                  <a:srgbClr val="FF0000"/>
                </a:solidFill>
              </a:rPr>
              <a:t>E</a:t>
            </a:r>
            <a:r>
              <a:rPr lang="it-IT" sz="3600" b="1" dirty="0" smtClean="0">
                <a:solidFill>
                  <a:srgbClr val="FF0000"/>
                </a:solidFill>
              </a:rPr>
              <a:t>ducativo Individualizzato </a:t>
            </a:r>
          </a:p>
          <a:p>
            <a:pPr marL="0" indent="0">
              <a:buNone/>
            </a:pPr>
            <a:r>
              <a:rPr lang="it-IT" sz="2400" dirty="0" smtClean="0">
                <a:solidFill>
                  <a:srgbClr val="FF0000"/>
                </a:solidFill>
              </a:rPr>
              <a:t>(modifiche dal presente decreto)</a:t>
            </a:r>
          </a:p>
          <a:p>
            <a:pPr marL="0" indent="0">
              <a:buNone/>
            </a:pPr>
            <a:r>
              <a:rPr lang="it-IT" dirty="0" smtClean="0">
                <a:solidFill>
                  <a:srgbClr val="3366FF"/>
                </a:solidFill>
              </a:rPr>
              <a:t>a. È elaborato e approvato dai </a:t>
            </a:r>
            <a:r>
              <a:rPr lang="it-IT" b="1" dirty="0" smtClean="0">
                <a:solidFill>
                  <a:srgbClr val="3366FF"/>
                </a:solidFill>
              </a:rPr>
              <a:t>docenti</a:t>
            </a:r>
            <a:r>
              <a:rPr lang="it-IT" dirty="0" smtClean="0">
                <a:solidFill>
                  <a:srgbClr val="3366FF"/>
                </a:solidFill>
              </a:rPr>
              <a:t> contitolari con la partecipazione dei </a:t>
            </a:r>
            <a:r>
              <a:rPr lang="it-IT" b="1" dirty="0" smtClean="0">
                <a:solidFill>
                  <a:srgbClr val="3366FF"/>
                </a:solidFill>
              </a:rPr>
              <a:t>genitori</a:t>
            </a:r>
            <a:r>
              <a:rPr lang="it-IT" dirty="0" smtClean="0">
                <a:solidFill>
                  <a:srgbClr val="3366FF"/>
                </a:solidFill>
              </a:rPr>
              <a:t>, dalle </a:t>
            </a:r>
            <a:r>
              <a:rPr lang="it-IT" b="1" dirty="0" smtClean="0">
                <a:solidFill>
                  <a:srgbClr val="3366FF"/>
                </a:solidFill>
              </a:rPr>
              <a:t>figure professionali specifiche interne o esterne alla scuola</a:t>
            </a:r>
            <a:r>
              <a:rPr lang="it-IT" dirty="0" smtClean="0">
                <a:solidFill>
                  <a:srgbClr val="3366FF"/>
                </a:solidFill>
              </a:rPr>
              <a:t>, nonché </a:t>
            </a:r>
            <a:r>
              <a:rPr lang="it-IT" b="1" dirty="0" smtClean="0">
                <a:solidFill>
                  <a:srgbClr val="3366FF"/>
                </a:solidFill>
              </a:rPr>
              <a:t>l’unità di valutazione multidisciplinare </a:t>
            </a:r>
            <a:r>
              <a:rPr lang="it-IT" dirty="0" smtClean="0">
                <a:solidFill>
                  <a:srgbClr val="3366FF"/>
                </a:solidFill>
              </a:rPr>
              <a:t>di riferimento; </a:t>
            </a:r>
          </a:p>
          <a:p>
            <a:pPr marL="0" indent="0">
              <a:buNone/>
            </a:pPr>
            <a:r>
              <a:rPr lang="it-IT" dirty="0" smtClean="0">
                <a:solidFill>
                  <a:srgbClr val="3366FF"/>
                </a:solidFill>
              </a:rPr>
              <a:t>b. </a:t>
            </a:r>
            <a:r>
              <a:rPr lang="it-IT" b="1" dirty="0" smtClean="0">
                <a:solidFill>
                  <a:srgbClr val="FF0000"/>
                </a:solidFill>
              </a:rPr>
              <a:t>Tiene conto della certificazione di disabilità e del profilo di funzionamento;</a:t>
            </a:r>
          </a:p>
          <a:p>
            <a:pPr marL="0" indent="0">
              <a:buNone/>
            </a:pPr>
            <a:endParaRPr lang="it-IT" dirty="0"/>
          </a:p>
          <a:p>
            <a:pPr marL="0" indent="0">
              <a:buNone/>
            </a:pPr>
            <a:endParaRPr lang="it-IT" dirty="0"/>
          </a:p>
        </p:txBody>
      </p:sp>
    </p:spTree>
    <p:extLst>
      <p:ext uri="{BB962C8B-B14F-4D97-AF65-F5344CB8AC3E}">
        <p14:creationId xmlns:p14="http://schemas.microsoft.com/office/powerpoint/2010/main" val="376557058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545856"/>
            <a:ext cx="8229600" cy="5580308"/>
          </a:xfrm>
        </p:spPr>
        <p:txBody>
          <a:bodyPr>
            <a:normAutofit lnSpcReduction="10000"/>
          </a:bodyPr>
          <a:lstStyle/>
          <a:p>
            <a:pPr marL="0" indent="0" algn="just">
              <a:buNone/>
            </a:pPr>
            <a:r>
              <a:rPr lang="it-IT" dirty="0" smtClean="0">
                <a:solidFill>
                  <a:srgbClr val="3366FF"/>
                </a:solidFill>
              </a:rPr>
              <a:t>c.</a:t>
            </a:r>
            <a:r>
              <a:rPr lang="it-IT" dirty="0" smtClean="0"/>
              <a:t> </a:t>
            </a:r>
            <a:r>
              <a:rPr lang="it-IT" i="1" dirty="0" smtClean="0">
                <a:solidFill>
                  <a:srgbClr val="FF0000"/>
                </a:solidFill>
              </a:rPr>
              <a:t>Individua strumenti, strategie e modalità per realizzare un ambiente di apprendimento </a:t>
            </a:r>
            <a:r>
              <a:rPr lang="it-IT" i="1" dirty="0" smtClean="0">
                <a:solidFill>
                  <a:srgbClr val="3366FF"/>
                </a:solidFill>
              </a:rPr>
              <a:t>nelle dimensioni della relazione della socializzazione, della, della comunicazione, dell’interazione dell’orientamento e delle autonomie;</a:t>
            </a:r>
          </a:p>
          <a:p>
            <a:pPr marL="0" indent="0" algn="just">
              <a:buNone/>
            </a:pPr>
            <a:r>
              <a:rPr lang="it-IT" i="1" dirty="0" smtClean="0">
                <a:solidFill>
                  <a:srgbClr val="3366FF"/>
                </a:solidFill>
              </a:rPr>
              <a:t>d. esplicita le modalità didattiche e di valutazione in relazione alla programmazione individualizzata;</a:t>
            </a:r>
          </a:p>
          <a:p>
            <a:pPr marL="0" indent="0" algn="just">
              <a:buNone/>
            </a:pPr>
            <a:r>
              <a:rPr lang="it-IT" i="1" dirty="0" smtClean="0">
                <a:solidFill>
                  <a:srgbClr val="3366FF"/>
                </a:solidFill>
              </a:rPr>
              <a:t>e. </a:t>
            </a:r>
            <a:r>
              <a:rPr lang="it-IT" i="1" dirty="0" smtClean="0">
                <a:solidFill>
                  <a:srgbClr val="FF0000"/>
                </a:solidFill>
              </a:rPr>
              <a:t>definisce gli strumenti per l’effettivo svolgimento dell’alternanza scuola-lavoro</a:t>
            </a:r>
            <a:r>
              <a:rPr lang="it-IT" i="1" dirty="0" smtClean="0">
                <a:solidFill>
                  <a:srgbClr val="3366FF"/>
                </a:solidFill>
              </a:rPr>
              <a:t>, assicurando la partecipazione dei soggetti coinvolti nel progetto di inclusione; </a:t>
            </a:r>
            <a:endParaRPr lang="it-IT" i="1" dirty="0">
              <a:solidFill>
                <a:srgbClr val="3366FF"/>
              </a:solidFill>
            </a:endParaRPr>
          </a:p>
        </p:txBody>
      </p:sp>
    </p:spTree>
    <p:extLst>
      <p:ext uri="{BB962C8B-B14F-4D97-AF65-F5344CB8AC3E}">
        <p14:creationId xmlns:p14="http://schemas.microsoft.com/office/powerpoint/2010/main" val="261245578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824352"/>
            <a:ext cx="8229600" cy="5301811"/>
          </a:xfrm>
        </p:spPr>
        <p:txBody>
          <a:bodyPr>
            <a:normAutofit lnSpcReduction="10000"/>
          </a:bodyPr>
          <a:lstStyle/>
          <a:p>
            <a:pPr marL="0" indent="0">
              <a:buNone/>
            </a:pPr>
            <a:r>
              <a:rPr lang="it-IT" dirty="0" err="1" smtClean="0">
                <a:solidFill>
                  <a:srgbClr val="3366FF"/>
                </a:solidFill>
              </a:rPr>
              <a:t>f</a:t>
            </a:r>
            <a:r>
              <a:rPr lang="it-IT" dirty="0" smtClean="0">
                <a:solidFill>
                  <a:srgbClr val="3366FF"/>
                </a:solidFill>
              </a:rPr>
              <a:t>. </a:t>
            </a:r>
            <a:r>
              <a:rPr lang="it-IT" dirty="0" smtClean="0">
                <a:solidFill>
                  <a:srgbClr val="FF0000"/>
                </a:solidFill>
              </a:rPr>
              <a:t>Indica le modalità di coordinamento </a:t>
            </a:r>
            <a:r>
              <a:rPr lang="it-IT" dirty="0" smtClean="0">
                <a:solidFill>
                  <a:srgbClr val="3366FF"/>
                </a:solidFill>
              </a:rPr>
              <a:t>degli interventi ivi previsti e la loro interazione con il progetto individuale;</a:t>
            </a:r>
          </a:p>
          <a:p>
            <a:pPr marL="0" indent="0">
              <a:buNone/>
            </a:pPr>
            <a:r>
              <a:rPr lang="it-IT" dirty="0" smtClean="0">
                <a:solidFill>
                  <a:srgbClr val="3366FF"/>
                </a:solidFill>
              </a:rPr>
              <a:t>g. </a:t>
            </a:r>
            <a:r>
              <a:rPr lang="it-IT" dirty="0">
                <a:solidFill>
                  <a:srgbClr val="FF0000"/>
                </a:solidFill>
              </a:rPr>
              <a:t>è</a:t>
            </a:r>
            <a:r>
              <a:rPr lang="it-IT" dirty="0" smtClean="0">
                <a:solidFill>
                  <a:srgbClr val="FF0000"/>
                </a:solidFill>
              </a:rPr>
              <a:t> redatto all’inizio dell’anno scolastico, a partire dalla scuola dell’infanzia</a:t>
            </a:r>
            <a:r>
              <a:rPr lang="it-IT" dirty="0" smtClean="0">
                <a:solidFill>
                  <a:srgbClr val="3366FF"/>
                </a:solidFill>
              </a:rPr>
              <a:t>, ed è aggiornato in presenza di nuove e sopravvenute condizioni di funzionamento della persona nei passaggi tra i gradi di istruzione, compresi i casi di trasferimento tra scuole, è assicurata l’interlocuzione tra i docenti della scuola di provenienza e quelli della scuola di destinazione.</a:t>
            </a:r>
            <a:endParaRPr lang="it-IT" dirty="0">
              <a:solidFill>
                <a:srgbClr val="3366FF"/>
              </a:solidFill>
            </a:endParaRPr>
          </a:p>
        </p:txBody>
      </p:sp>
    </p:spTree>
    <p:extLst>
      <p:ext uri="{BB962C8B-B14F-4D97-AF65-F5344CB8AC3E}">
        <p14:creationId xmlns:p14="http://schemas.microsoft.com/office/powerpoint/2010/main" val="349964172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568136"/>
            <a:ext cx="8229600" cy="5558028"/>
          </a:xfrm>
        </p:spPr>
        <p:txBody>
          <a:bodyPr>
            <a:normAutofit lnSpcReduction="10000"/>
          </a:bodyPr>
          <a:lstStyle/>
          <a:p>
            <a:pPr marL="0" indent="0">
              <a:buNone/>
            </a:pPr>
            <a:r>
              <a:rPr lang="it-IT" dirty="0" smtClean="0">
                <a:solidFill>
                  <a:srgbClr val="3366FF"/>
                </a:solidFill>
              </a:rPr>
              <a:t>ART. 8</a:t>
            </a:r>
          </a:p>
          <a:p>
            <a:pPr marL="0" indent="0">
              <a:buNone/>
            </a:pPr>
            <a:r>
              <a:rPr lang="it-IT" b="1" dirty="0" smtClean="0">
                <a:solidFill>
                  <a:srgbClr val="FF0000"/>
                </a:solidFill>
              </a:rPr>
              <a:t>PIANO PER L’ INCLUSIONE </a:t>
            </a:r>
          </a:p>
          <a:p>
            <a:pPr marL="0" indent="0" algn="just">
              <a:buNone/>
            </a:pPr>
            <a:r>
              <a:rPr lang="it-IT" dirty="0" smtClean="0">
                <a:solidFill>
                  <a:srgbClr val="3366FF"/>
                </a:solidFill>
              </a:rPr>
              <a:t>Ciascuna istituzione scolastica, nell’ambito della definizione del </a:t>
            </a:r>
            <a:r>
              <a:rPr lang="it-IT" dirty="0" smtClean="0">
                <a:solidFill>
                  <a:srgbClr val="FF0000"/>
                </a:solidFill>
              </a:rPr>
              <a:t>piano triennale dell’offerta formativa, </a:t>
            </a:r>
            <a:r>
              <a:rPr lang="it-IT" dirty="0" smtClean="0">
                <a:solidFill>
                  <a:srgbClr val="3366FF"/>
                </a:solidFill>
              </a:rPr>
              <a:t>predispone il </a:t>
            </a:r>
            <a:r>
              <a:rPr lang="it-IT" b="1" dirty="0" smtClean="0">
                <a:solidFill>
                  <a:srgbClr val="FF0000"/>
                </a:solidFill>
              </a:rPr>
              <a:t>PIANO PER L’INCLUSIONE</a:t>
            </a:r>
            <a:r>
              <a:rPr lang="it-IT" dirty="0" smtClean="0">
                <a:solidFill>
                  <a:srgbClr val="3366FF"/>
                </a:solidFill>
              </a:rPr>
              <a:t> che definisce le modalità per l’utilizzo delle risorse, compresi il superamento delle barriere e l’individuazione dei facilitatori del contesto di riferimento nonché per progettare e programmare gli interventi di miglioramento della qualità dell’inclusione scolastica.</a:t>
            </a:r>
            <a:endParaRPr lang="it-IT" dirty="0">
              <a:solidFill>
                <a:srgbClr val="3366FF"/>
              </a:solidFill>
            </a:endParaRPr>
          </a:p>
        </p:txBody>
      </p:sp>
    </p:spTree>
    <p:extLst>
      <p:ext uri="{BB962C8B-B14F-4D97-AF65-F5344CB8AC3E}">
        <p14:creationId xmlns:p14="http://schemas.microsoft.com/office/powerpoint/2010/main" val="201458728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634974"/>
            <a:ext cx="8229600" cy="5491189"/>
          </a:xfrm>
        </p:spPr>
        <p:txBody>
          <a:bodyPr>
            <a:normAutofit fontScale="92500" lnSpcReduction="10000"/>
          </a:bodyPr>
          <a:lstStyle/>
          <a:p>
            <a:pPr marL="0" indent="0">
              <a:buNone/>
            </a:pPr>
            <a:r>
              <a:rPr lang="it-IT" dirty="0" smtClean="0">
                <a:solidFill>
                  <a:srgbClr val="3366FF"/>
                </a:solidFill>
              </a:rPr>
              <a:t>Art. 9</a:t>
            </a:r>
          </a:p>
          <a:p>
            <a:pPr marL="0" indent="0">
              <a:buNone/>
            </a:pPr>
            <a:r>
              <a:rPr lang="it-IT" b="1" dirty="0" smtClean="0">
                <a:solidFill>
                  <a:srgbClr val="FF0000"/>
                </a:solidFill>
              </a:rPr>
              <a:t>GRUPPI PER L’INCLUSIONE SCOLASTICA</a:t>
            </a:r>
          </a:p>
          <a:p>
            <a:pPr marL="0" indent="0">
              <a:buNone/>
            </a:pPr>
            <a:r>
              <a:rPr lang="it-IT" dirty="0" smtClean="0">
                <a:solidFill>
                  <a:srgbClr val="FF0000"/>
                </a:solidFill>
              </a:rPr>
              <a:t>Presso ogni ufficio scolastico regionale (USR) è istituito il gruppo di lavoro (GLIR) </a:t>
            </a:r>
            <a:r>
              <a:rPr lang="it-IT" dirty="0" smtClean="0">
                <a:solidFill>
                  <a:srgbClr val="3366FF"/>
                </a:solidFill>
              </a:rPr>
              <a:t>con compiti:</a:t>
            </a:r>
          </a:p>
          <a:p>
            <a:pPr marL="514350" indent="-514350">
              <a:buAutoNum type="alphaLcPeriod"/>
            </a:pPr>
            <a:r>
              <a:rPr lang="it-IT" dirty="0">
                <a:solidFill>
                  <a:srgbClr val="3366FF"/>
                </a:solidFill>
              </a:rPr>
              <a:t>d</a:t>
            </a:r>
            <a:r>
              <a:rPr lang="it-IT" dirty="0" smtClean="0">
                <a:solidFill>
                  <a:srgbClr val="3366FF"/>
                </a:solidFill>
              </a:rPr>
              <a:t>i consulenza e proposta all’USR </a:t>
            </a:r>
          </a:p>
          <a:p>
            <a:pPr marL="514350" indent="-514350">
              <a:buAutoNum type="alphaLcPeriod"/>
            </a:pPr>
            <a:r>
              <a:rPr lang="it-IT" dirty="0" smtClean="0">
                <a:solidFill>
                  <a:srgbClr val="FF0000"/>
                </a:solidFill>
              </a:rPr>
              <a:t>Supporto ai Gruppi per l’Inclusione territoriale (GIT);</a:t>
            </a:r>
          </a:p>
          <a:p>
            <a:pPr marL="0" indent="0">
              <a:buNone/>
            </a:pPr>
            <a:r>
              <a:rPr lang="it-IT" dirty="0" smtClean="0">
                <a:solidFill>
                  <a:srgbClr val="FF0000"/>
                </a:solidFill>
              </a:rPr>
              <a:t>Il GIT </a:t>
            </a:r>
            <a:r>
              <a:rPr lang="it-IT" dirty="0" smtClean="0">
                <a:solidFill>
                  <a:srgbClr val="3366FF"/>
                </a:solidFill>
              </a:rPr>
              <a:t>è composto da un dirigente tecnico o scolastico che lo presiede, tre dirigenti scolastici, due docenti per la scuola dell’infanzia e il primo ciclo di istruzione e uno per il secondo ciclo di istruzione , nominati con decreto dell’USR.</a:t>
            </a:r>
          </a:p>
          <a:p>
            <a:pPr marL="514350" indent="-514350">
              <a:buAutoNum type="alphaLcPeriod"/>
            </a:pPr>
            <a:endParaRPr lang="it-IT" dirty="0"/>
          </a:p>
        </p:txBody>
      </p:sp>
    </p:spTree>
    <p:extLst>
      <p:ext uri="{BB962C8B-B14F-4D97-AF65-F5344CB8AC3E}">
        <p14:creationId xmlns:p14="http://schemas.microsoft.com/office/powerpoint/2010/main" val="67000092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690674"/>
            <a:ext cx="8229600" cy="5435489"/>
          </a:xfrm>
        </p:spPr>
        <p:txBody>
          <a:bodyPr/>
          <a:lstStyle/>
          <a:p>
            <a:pPr marL="0" indent="0">
              <a:buNone/>
            </a:pPr>
            <a:r>
              <a:rPr lang="it-IT" dirty="0" smtClean="0">
                <a:solidFill>
                  <a:srgbClr val="3366FF"/>
                </a:solidFill>
              </a:rPr>
              <a:t>Presso ciascuna istituzione scolastica è istituito il gruppo di lavoro per l’inclusione (GLI). Il GLI è composto da docenti curricolari, docenti di sostegno, ed eventualmente da personale ATA, nonché da specialisti dell’ASL. </a:t>
            </a:r>
            <a:endParaRPr lang="it-IT" dirty="0">
              <a:solidFill>
                <a:srgbClr val="3366FF"/>
              </a:solidFill>
            </a:endParaRPr>
          </a:p>
        </p:txBody>
      </p:sp>
    </p:spTree>
    <p:extLst>
      <p:ext uri="{BB962C8B-B14F-4D97-AF65-F5344CB8AC3E}">
        <p14:creationId xmlns:p14="http://schemas.microsoft.com/office/powerpoint/2010/main" val="341873167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7186</TotalTime>
  <Words>10544</Words>
  <Application>Microsoft Office PowerPoint</Application>
  <PresentationFormat>Presentazione su schermo (4:3)</PresentationFormat>
  <Paragraphs>1203</Paragraphs>
  <Slides>197</Slides>
  <Notes>0</Notes>
  <HiddenSlides>0</HiddenSlides>
  <MMClips>0</MMClips>
  <ScaleCrop>false</ScaleCrop>
  <HeadingPairs>
    <vt:vector size="4" baseType="variant">
      <vt:variant>
        <vt:lpstr>Tema</vt:lpstr>
      </vt:variant>
      <vt:variant>
        <vt:i4>1</vt:i4>
      </vt:variant>
      <vt:variant>
        <vt:lpstr>Titoli diapositive</vt:lpstr>
      </vt:variant>
      <vt:variant>
        <vt:i4>197</vt:i4>
      </vt:variant>
    </vt:vector>
  </HeadingPairs>
  <TitlesOfParts>
    <vt:vector size="198" baseType="lpstr">
      <vt:lpstr>Tema di Office</vt:lpstr>
      <vt:lpstr> </vt:lpstr>
      <vt:lpstr>Presentazione standard di PowerPoint</vt:lpstr>
      <vt:lpstr>Presentazione standard di PowerPoint</vt:lpstr>
      <vt:lpstr>Presentazione standard di PowerPoint</vt:lpstr>
      <vt:lpstr>Presentazione standard di PowerPoint</vt:lpstr>
      <vt:lpstr>L’IDENTITA’ SOCIALE  DEL DISABILE  NEL TEMPO DA CASTIGO DEGLI DEI A DIVERSAMENTE ABILE:</vt:lpstr>
      <vt:lpstr>Presentazione standard di PowerPoint</vt:lpstr>
      <vt:lpstr>Oltre le logiche dello “scarto”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Normative fondamentali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 BES: origini, aspetti epistemologici e sociali </vt:lpstr>
      <vt:lpstr>Organismi mondiali  a difesa della persona disabile</vt:lpstr>
      <vt:lpstr>Presentazione standard di PowerPoint</vt:lpstr>
      <vt:lpstr>Presentazione standard di PowerPoint</vt:lpstr>
      <vt:lpstr>Presentazione standard di PowerPoint</vt:lpstr>
      <vt:lpstr>Presentazione standard di PowerPoint</vt:lpstr>
      <vt:lpstr>Presentazione standard di PowerPoint</vt:lpstr>
      <vt:lpstr>PRINCIPALI MANUALI DIAGNOSTICI</vt:lpstr>
      <vt:lpstr>Presentazione standard di PowerPoint</vt:lpstr>
      <vt:lpstr>Presentazione standard di PowerPoint</vt:lpstr>
      <vt:lpstr>Presentazione standard di PowerPoint</vt:lpstr>
      <vt:lpstr>Presentazione standard di PowerPoint</vt:lpstr>
      <vt:lpstr>Presentazione standard di PowerPoint</vt:lpstr>
      <vt:lpstr> </vt:lpstr>
      <vt:lpstr>Oggi i B.E.S.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(Hermes 2017, glossario scientifico professionale)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L’impiego  dell’ICF con scopi valutativi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L’OMS ha individuato  5 macrocategorie di fattori ambientali,  che nell’ICF sono codificati con la lettere E</vt:lpstr>
      <vt:lpstr>La codifica di funzionamento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QUALIFICATORI</vt:lpstr>
      <vt:lpstr>Esempi</vt:lpstr>
      <vt:lpstr>Presentazione standard di PowerPoint</vt:lpstr>
      <vt:lpstr>Presentazione standard di PowerPoint</vt:lpstr>
      <vt:lpstr>Presentazione standard di PowerPoint</vt:lpstr>
      <vt:lpstr>Presentazione standard di PowerPoint</vt:lpstr>
      <vt:lpstr>Esercitazioni!!</vt:lpstr>
      <vt:lpstr> Il “cruscotto” interpretativo del funzionamento del PEI in chiave ICF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L’attenzione ai DES nel nostro paese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Come intervenire? </vt:lpstr>
      <vt:lpstr>Presentazione standard di PowerPoint</vt:lpstr>
      <vt:lpstr>INDICE</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Annalisa Piaggesi</dc:creator>
  <cp:lastModifiedBy>Venanzi</cp:lastModifiedBy>
  <cp:revision>66</cp:revision>
  <dcterms:created xsi:type="dcterms:W3CDTF">2019-09-25T18:47:47Z</dcterms:created>
  <dcterms:modified xsi:type="dcterms:W3CDTF">2019-12-13T09:06:12Z</dcterms:modified>
</cp:coreProperties>
</file>