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24" r:id="rId2"/>
    <p:sldId id="257" r:id="rId3"/>
    <p:sldId id="259" r:id="rId4"/>
    <p:sldId id="325" r:id="rId5"/>
    <p:sldId id="326" r:id="rId6"/>
    <p:sldId id="327"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94" r:id="rId20"/>
    <p:sldId id="295" r:id="rId21"/>
    <p:sldId id="302" r:id="rId22"/>
    <p:sldId id="305" r:id="rId23"/>
    <p:sldId id="277" r:id="rId24"/>
    <p:sldId id="306" r:id="rId25"/>
    <p:sldId id="307" r:id="rId26"/>
    <p:sldId id="308" r:id="rId27"/>
    <p:sldId id="309" r:id="rId28"/>
    <p:sldId id="310" r:id="rId29"/>
    <p:sldId id="311" r:id="rId30"/>
    <p:sldId id="312" r:id="rId31"/>
    <p:sldId id="313" r:id="rId32"/>
    <p:sldId id="314" r:id="rId33"/>
    <p:sldId id="278" r:id="rId34"/>
    <p:sldId id="286" r:id="rId35"/>
    <p:sldId id="287" r:id="rId36"/>
    <p:sldId id="288" r:id="rId37"/>
    <p:sldId id="289" r:id="rId38"/>
    <p:sldId id="290" r:id="rId39"/>
    <p:sldId id="328" r:id="rId40"/>
    <p:sldId id="336" r:id="rId41"/>
    <p:sldId id="329" r:id="rId42"/>
    <p:sldId id="330" r:id="rId43"/>
    <p:sldId id="331" r:id="rId44"/>
    <p:sldId id="296" r:id="rId45"/>
    <p:sldId id="297" r:id="rId46"/>
    <p:sldId id="298" r:id="rId47"/>
    <p:sldId id="300" r:id="rId48"/>
    <p:sldId id="301" r:id="rId49"/>
    <p:sldId id="332" r:id="rId50"/>
    <p:sldId id="333" r:id="rId51"/>
    <p:sldId id="334" r:id="rId52"/>
    <p:sldId id="335" r:id="rId53"/>
    <p:sldId id="299" r:id="rId54"/>
    <p:sldId id="303" r:id="rId55"/>
    <p:sldId id="281" r:id="rId56"/>
    <p:sldId id="282" r:id="rId57"/>
    <p:sldId id="283" r:id="rId58"/>
    <p:sldId id="279" r:id="rId59"/>
    <p:sldId id="284" r:id="rId60"/>
    <p:sldId id="285" r:id="rId61"/>
    <p:sldId id="293" r:id="rId62"/>
    <p:sldId id="304" r:id="rId63"/>
    <p:sldId id="315" r:id="rId64"/>
    <p:sldId id="319" r:id="rId65"/>
    <p:sldId id="316" r:id="rId66"/>
    <p:sldId id="321" r:id="rId67"/>
    <p:sldId id="322" r:id="rId68"/>
    <p:sldId id="317" r:id="rId69"/>
    <p:sldId id="323" r:id="rId70"/>
    <p:sldId id="320" r:id="rId71"/>
    <p:sldId id="273" r:id="rId72"/>
    <p:sldId id="280" r:id="rId73"/>
    <p:sldId id="337"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115319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85789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205BB0-425F-4999-971A-5DABB739D276}"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2352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37217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205BB0-425F-4999-971A-5DABB739D276}"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5922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897289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95950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08644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62014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F9ACF1E1-A8A4-4FA4-B9FE-40BDBFA4832E}" type="datetimeFigureOut">
              <a:rPr lang="it-IT" smtClean="0"/>
              <a:t>06/08/2019</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44104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104351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9ACF1E1-A8A4-4FA4-B9FE-40BDBFA4832E}" type="datetimeFigureOut">
              <a:rPr lang="it-IT" smtClean="0"/>
              <a:t>06/08/2019</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159831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9ACF1E1-A8A4-4FA4-B9FE-40BDBFA4832E}" type="datetimeFigureOut">
              <a:rPr lang="it-IT" smtClean="0"/>
              <a:t>06/08/2019</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945076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CF1E1-A8A4-4FA4-B9FE-40BDBFA4832E}" type="datetimeFigureOut">
              <a:rPr lang="it-IT" smtClean="0"/>
              <a:t>06/08/2019</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76651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159004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F9ACF1E1-A8A4-4FA4-B9FE-40BDBFA4832E}" type="datetimeFigureOut">
              <a:rPr lang="it-IT" smtClean="0"/>
              <a:t>06/08/2019</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205BB0-425F-4999-971A-5DABB739D276}" type="slidenum">
              <a:rPr lang="it-IT" smtClean="0"/>
              <a:t>‹N›</a:t>
            </a:fld>
            <a:endParaRPr lang="it-IT"/>
          </a:p>
        </p:txBody>
      </p:sp>
    </p:spTree>
    <p:extLst>
      <p:ext uri="{BB962C8B-B14F-4D97-AF65-F5344CB8AC3E}">
        <p14:creationId xmlns:p14="http://schemas.microsoft.com/office/powerpoint/2010/main" val="382181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ACF1E1-A8A4-4FA4-B9FE-40BDBFA4832E}" type="datetimeFigureOut">
              <a:rPr lang="it-IT" smtClean="0"/>
              <a:t>06/08/2019</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205BB0-425F-4999-971A-5DABB739D276}" type="slidenum">
              <a:rPr lang="it-IT" smtClean="0"/>
              <a:t>‹N›</a:t>
            </a:fld>
            <a:endParaRPr lang="it-IT"/>
          </a:p>
        </p:txBody>
      </p:sp>
    </p:spTree>
    <p:extLst>
      <p:ext uri="{BB962C8B-B14F-4D97-AF65-F5344CB8AC3E}">
        <p14:creationId xmlns:p14="http://schemas.microsoft.com/office/powerpoint/2010/main" val="5867502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37o1Py7wOu8" TargetMode="External"/><Relationship Id="rId2" Type="http://schemas.openxmlformats.org/officeDocument/2006/relationships/hyperlink" Target="https://www.youtube.com/watch?v=Q_I1VaaiQD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atedu.es/arasaa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S1sQ5DtCIOA"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www.youtube.com/watch?v=lfFTmQNOaEQ"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37o1Py7wOu8" TargetMode="External"/><Relationship Id="rId2" Type="http://schemas.openxmlformats.org/officeDocument/2006/relationships/hyperlink" Target="https://www.youtube.com/watch?v=Q_I1VaaiQDk" TargetMode="External"/><Relationship Id="rId1" Type="http://schemas.openxmlformats.org/officeDocument/2006/relationships/slideLayout" Target="../slideLayouts/slideLayout2.xml"/><Relationship Id="rId6" Type="http://schemas.openxmlformats.org/officeDocument/2006/relationships/hyperlink" Target="https://www.youtube.com/watch?v=nBbxexFXmzk" TargetMode="External"/><Relationship Id="rId5" Type="http://schemas.openxmlformats.org/officeDocument/2006/relationships/hyperlink" Target="https://www.youtube.com/watch?v=lfFTmQNOaEQ" TargetMode="External"/><Relationship Id="rId4" Type="http://schemas.openxmlformats.org/officeDocument/2006/relationships/hyperlink" Target="https://www.youtube.com/watch?v=S1sQ5DtCIOA"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41342" y="665018"/>
            <a:ext cx="9322402" cy="2537515"/>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it-IT" dirty="0" smtClean="0">
                <a:latin typeface="Times New Roman" panose="02020603050405020304" charset="0"/>
              </a:rPr>
              <a:t>LABORATORIO</a:t>
            </a:r>
            <a:br>
              <a:rPr lang="it-IT" dirty="0" smtClean="0">
                <a:latin typeface="Times New Roman" panose="02020603050405020304" charset="0"/>
              </a:rPr>
            </a:br>
            <a:r>
              <a:rPr lang="it-IT" dirty="0" smtClean="0">
                <a:latin typeface="Times New Roman" panose="02020603050405020304" charset="0"/>
              </a:rPr>
              <a:t>CORSO DI SOSTEGNO G1-G2</a:t>
            </a:r>
            <a:br>
              <a:rPr lang="it-IT" dirty="0" smtClean="0">
                <a:latin typeface="Times New Roman" panose="02020603050405020304" charset="0"/>
              </a:rPr>
            </a:br>
            <a:r>
              <a:rPr lang="it-IT" dirty="0" smtClean="0">
                <a:latin typeface="Times New Roman" panose="02020603050405020304" charset="0"/>
              </a:rPr>
              <a:t>a.a.2019/20</a:t>
            </a:r>
            <a:endParaRPr lang="it-IT" dirty="0">
              <a:latin typeface="Times New Roman" panose="02020603050405020304" charset="0"/>
            </a:endParaRPr>
          </a:p>
        </p:txBody>
      </p:sp>
      <p:sp>
        <p:nvSpPr>
          <p:cNvPr id="3" name="Sottotitolo 2"/>
          <p:cNvSpPr>
            <a:spLocks noGrp="1"/>
          </p:cNvSpPr>
          <p:nvPr>
            <p:ph type="subTitle" idx="1"/>
          </p:nvPr>
        </p:nvSpPr>
        <p:spPr>
          <a:xfrm>
            <a:off x="1941342" y="3449781"/>
            <a:ext cx="9322402" cy="3103207"/>
          </a:xfrm>
        </p:spPr>
        <p:txBody>
          <a:bodyPr>
            <a:normAutofit fontScale="70000" lnSpcReduction="20000"/>
          </a:bodyPr>
          <a:lstStyle/>
          <a:p>
            <a:r>
              <a:rPr lang="it-IT" sz="4627" i="1" dirty="0">
                <a:effectLst>
                  <a:outerShdw blurRad="38100" dist="38100" dir="2700000" algn="tl">
                    <a:srgbClr val="000000">
                      <a:alpha val="43137"/>
                    </a:srgbClr>
                  </a:outerShdw>
                </a:effectLst>
              </a:rPr>
              <a:t>«</a:t>
            </a:r>
            <a:r>
              <a:rPr lang="it-IT" sz="4627" i="1" dirty="0">
                <a:effectLst>
                  <a:outerShdw blurRad="38100" dist="38100" dir="2700000" algn="tl">
                    <a:srgbClr val="000000">
                      <a:alpha val="43137"/>
                    </a:srgbClr>
                  </a:outerShdw>
                </a:effectLst>
                <a:latin typeface="Times New Roman" panose="02020603050405020304" charset="0"/>
              </a:rPr>
              <a:t>Didattica speciale: codici comunicativi della educazione linguistica».</a:t>
            </a:r>
          </a:p>
          <a:p>
            <a:endParaRPr lang="it-IT" sz="4627" i="1" dirty="0">
              <a:effectLst>
                <a:outerShdw blurRad="38100" dist="38100" dir="2700000" algn="tl">
                  <a:srgbClr val="000000">
                    <a:alpha val="43137"/>
                  </a:srgbClr>
                </a:outerShdw>
              </a:effectLst>
              <a:latin typeface="Times New Roman" panose="02020603050405020304" charset="0"/>
            </a:endParaRPr>
          </a:p>
          <a:p>
            <a:r>
              <a:rPr lang="it-IT" sz="3810" i="1" dirty="0">
                <a:effectLst>
                  <a:outerShdw blurRad="38100" dist="38100" dir="2700000" algn="tl">
                    <a:srgbClr val="000000">
                      <a:alpha val="43137"/>
                    </a:srgbClr>
                  </a:outerShdw>
                </a:effectLst>
                <a:latin typeface="Times New Roman" panose="02020603050405020304" charset="0"/>
              </a:rPr>
              <a:t>Lezione 2</a:t>
            </a:r>
            <a:r>
              <a:rPr lang="it-IT" sz="3810" i="1" dirty="0" smtClean="0">
                <a:effectLst>
                  <a:outerShdw blurRad="38100" dist="38100" dir="2700000" algn="tl">
                    <a:srgbClr val="000000">
                      <a:alpha val="43137"/>
                    </a:srgbClr>
                  </a:outerShdw>
                </a:effectLst>
                <a:latin typeface="Times New Roman" panose="02020603050405020304" charset="0"/>
              </a:rPr>
              <a:t>: la comunicazione aumentativa alternativa (CAA) e cenni ad altri sistemi.</a:t>
            </a:r>
            <a:endParaRPr lang="it-IT" sz="3810" i="1" dirty="0">
              <a:effectLst>
                <a:outerShdw blurRad="38100" dist="38100" dir="2700000" algn="tl">
                  <a:srgbClr val="000000">
                    <a:alpha val="43137"/>
                  </a:srgbClr>
                </a:outerShdw>
              </a:effectLst>
              <a:latin typeface="Times New Roman" panose="02020603050405020304" charset="0"/>
            </a:endParaRPr>
          </a:p>
          <a:p>
            <a:endParaRPr lang="it-IT" sz="3810" i="1" dirty="0">
              <a:effectLst>
                <a:outerShdw blurRad="38100" dist="38100" dir="2700000" algn="tl">
                  <a:srgbClr val="000000">
                    <a:alpha val="43137"/>
                  </a:srgbClr>
                </a:outerShdw>
              </a:effectLst>
              <a:latin typeface="Times New Roman" panose="02020603050405020304" charset="0"/>
            </a:endParaRPr>
          </a:p>
          <a:p>
            <a:r>
              <a:rPr lang="it-IT" sz="2776" dirty="0">
                <a:latin typeface="Times New Roman" panose="02020603050405020304" charset="0"/>
              </a:rPr>
              <a:t>Docente formatore Prof.ssa Chiara Vitali</a:t>
            </a:r>
          </a:p>
        </p:txBody>
      </p:sp>
    </p:spTree>
    <p:extLst>
      <p:ext uri="{BB962C8B-B14F-4D97-AF65-F5344CB8AC3E}">
        <p14:creationId xmlns:p14="http://schemas.microsoft.com/office/powerpoint/2010/main" val="264855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365126"/>
            <a:ext cx="9525000" cy="591478"/>
          </a:xfrm>
        </p:spPr>
        <p:txBody>
          <a:bodyPr>
            <a:normAutofit fontScale="90000"/>
          </a:bodyPr>
          <a:lstStyle/>
          <a:p>
            <a:r>
              <a:rPr lang="it-IT" dirty="0" smtClean="0"/>
              <a:t>La comunicazione verbale</a:t>
            </a:r>
            <a:endParaRPr lang="it-IT" dirty="0"/>
          </a:p>
        </p:txBody>
      </p:sp>
      <p:sp>
        <p:nvSpPr>
          <p:cNvPr id="3" name="Segnaposto contenuto 2"/>
          <p:cNvSpPr>
            <a:spLocks noGrp="1"/>
          </p:cNvSpPr>
          <p:nvPr>
            <p:ph idx="1"/>
          </p:nvPr>
        </p:nvSpPr>
        <p:spPr>
          <a:xfrm>
            <a:off x="1828800" y="1378634"/>
            <a:ext cx="9777046" cy="5247249"/>
          </a:xfrm>
        </p:spPr>
        <p:txBody>
          <a:bodyPr>
            <a:normAutofit/>
          </a:bodyPr>
          <a:lstStyle/>
          <a:p>
            <a:pPr marL="0" indent="0">
              <a:buNone/>
            </a:pPr>
            <a:r>
              <a:rPr lang="it-IT" dirty="0" smtClean="0"/>
              <a:t>Inoltre, quando si parla di comunicazione è necessario tenere presenti gli </a:t>
            </a:r>
            <a:r>
              <a:rPr lang="it-IT" dirty="0" smtClean="0">
                <a:solidFill>
                  <a:srgbClr val="C00000"/>
                </a:solidFill>
                <a:effectLst>
                  <a:outerShdw blurRad="38100" dist="38100" dir="2700000" algn="tl">
                    <a:srgbClr val="000000">
                      <a:alpha val="43137"/>
                    </a:srgbClr>
                  </a:outerShdw>
                </a:effectLst>
              </a:rPr>
              <a:t>elementi costitutivi della comunicazione interpersonale</a:t>
            </a:r>
            <a:r>
              <a:rPr lang="it-IT" dirty="0" smtClean="0"/>
              <a:t>, ovvero:</a:t>
            </a:r>
          </a:p>
          <a:p>
            <a:r>
              <a:rPr lang="it-IT" b="1" dirty="0" smtClean="0"/>
              <a:t>L’emittente</a:t>
            </a:r>
            <a:r>
              <a:rPr lang="it-IT" dirty="0" smtClean="0"/>
              <a:t>, colui che invia le informazioni;</a:t>
            </a:r>
          </a:p>
          <a:p>
            <a:r>
              <a:rPr lang="it-IT" b="1" dirty="0" smtClean="0"/>
              <a:t>Il destinatario</a:t>
            </a:r>
            <a:r>
              <a:rPr lang="it-IT" dirty="0" smtClean="0"/>
              <a:t>, colui che riceve le informazioni;</a:t>
            </a:r>
          </a:p>
          <a:p>
            <a:r>
              <a:rPr lang="it-IT" b="1" dirty="0" smtClean="0"/>
              <a:t>Il messaggio</a:t>
            </a:r>
            <a:r>
              <a:rPr lang="it-IT" dirty="0" smtClean="0"/>
              <a:t>, l’insieme delle informazioni che l’emittente invia al destinatario;</a:t>
            </a:r>
          </a:p>
          <a:p>
            <a:r>
              <a:rPr lang="it-IT" b="1" u="sng" dirty="0" smtClean="0"/>
              <a:t>Il canale</a:t>
            </a:r>
            <a:r>
              <a:rPr lang="it-IT" dirty="0" smtClean="0"/>
              <a:t>, ossia il tramite mediante il quale il messaggio viene inoltrato;</a:t>
            </a:r>
          </a:p>
          <a:p>
            <a:r>
              <a:rPr lang="it-IT" b="1" u="sng" dirty="0" smtClean="0"/>
              <a:t>La codificazione</a:t>
            </a:r>
            <a:r>
              <a:rPr lang="it-IT" dirty="0" smtClean="0"/>
              <a:t>, il processo mediante il quale pensieri, motivazioni, aspettative dell’emittente vengono tradotte in simboli e inviate codificate al destinatario;</a:t>
            </a:r>
          </a:p>
          <a:p>
            <a:r>
              <a:rPr lang="it-IT" b="1" dirty="0" smtClean="0"/>
              <a:t>La decodificazione</a:t>
            </a:r>
            <a:r>
              <a:rPr lang="it-IT" dirty="0" smtClean="0"/>
              <a:t>, processo mediante il quale il destinatario coglie i processi interni dell’emittente attraverso un’opera di traduzione dei simboli contenuti nel messaggio;</a:t>
            </a:r>
          </a:p>
          <a:p>
            <a:r>
              <a:rPr lang="it-IT" b="1" u="sng" dirty="0" smtClean="0"/>
              <a:t>Il feedback</a:t>
            </a:r>
            <a:r>
              <a:rPr lang="it-IT" dirty="0" smtClean="0"/>
              <a:t>, processo mediante il quale l’emittente è in grado di analizzare e valutare gli effetti prodotti dal messaggio da lui inviato;</a:t>
            </a:r>
          </a:p>
          <a:p>
            <a:r>
              <a:rPr lang="it-IT" b="1" dirty="0" smtClean="0"/>
              <a:t>Il contesto</a:t>
            </a:r>
            <a:r>
              <a:rPr lang="it-IT" dirty="0" smtClean="0"/>
              <a:t>, la situazione all’interno della quale ha luogo il processo comunicativo.</a:t>
            </a:r>
            <a:endParaRPr lang="it-IT" dirty="0"/>
          </a:p>
        </p:txBody>
      </p:sp>
    </p:spTree>
    <p:extLst>
      <p:ext uri="{BB962C8B-B14F-4D97-AF65-F5344CB8AC3E}">
        <p14:creationId xmlns:p14="http://schemas.microsoft.com/office/powerpoint/2010/main" val="1547472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37875" y="624110"/>
            <a:ext cx="9266738" cy="759522"/>
          </a:xfrm>
        </p:spPr>
        <p:txBody>
          <a:bodyPr>
            <a:normAutofit/>
          </a:bodyPr>
          <a:lstStyle/>
          <a:p>
            <a:r>
              <a:rPr lang="it-IT" sz="3200" dirty="0" smtClean="0"/>
              <a:t>Una Nuova definizione di comunicazione</a:t>
            </a:r>
            <a:endParaRPr lang="it-IT" sz="3200" dirty="0"/>
          </a:p>
        </p:txBody>
      </p:sp>
      <p:sp>
        <p:nvSpPr>
          <p:cNvPr id="3" name="Segnaposto contenuto 2"/>
          <p:cNvSpPr>
            <a:spLocks noGrp="1"/>
          </p:cNvSpPr>
          <p:nvPr>
            <p:ph idx="1"/>
          </p:nvPr>
        </p:nvSpPr>
        <p:spPr>
          <a:xfrm>
            <a:off x="2237875" y="1868905"/>
            <a:ext cx="8788950" cy="4567989"/>
          </a:xfrm>
        </p:spPr>
        <p:txBody>
          <a:bodyPr>
            <a:normAutofit lnSpcReduction="10000"/>
          </a:bodyPr>
          <a:lstStyle/>
          <a:p>
            <a:pPr marL="0" indent="0">
              <a:buNone/>
            </a:pPr>
            <a:r>
              <a:rPr lang="it-IT" sz="2000" dirty="0" smtClean="0"/>
              <a:t>La comunicazione è quindi da intendersi </a:t>
            </a:r>
            <a:r>
              <a:rPr lang="it-IT" sz="2000" b="1" dirty="0" smtClean="0"/>
              <a:t>non solo come mezzo o strumento in dote all’individuo</a:t>
            </a:r>
            <a:r>
              <a:rPr lang="it-IT" sz="2000" dirty="0" smtClean="0"/>
              <a:t>, ma più come </a:t>
            </a:r>
            <a:r>
              <a:rPr lang="it-IT" sz="2000" b="1" dirty="0" smtClean="0"/>
              <a:t>dimensione psicologica costitutiva del soggetto</a:t>
            </a:r>
            <a:r>
              <a:rPr lang="it-IT" sz="2000" dirty="0" smtClean="0"/>
              <a:t>, in quanto è un’ </a:t>
            </a:r>
            <a:r>
              <a:rPr lang="it-IT" sz="2000" b="1" dirty="0" smtClean="0"/>
              <a:t>attività eminentemente sociale e cognitiva che presuppone l’intenzionalità del soggetto</a:t>
            </a:r>
            <a:r>
              <a:rPr lang="it-IT" sz="2000" dirty="0" smtClean="0"/>
              <a:t>. </a:t>
            </a:r>
          </a:p>
          <a:p>
            <a:pPr marL="0" indent="0">
              <a:buNone/>
            </a:pPr>
            <a:r>
              <a:rPr lang="it-IT" sz="2000" dirty="0" smtClean="0"/>
              <a:t>Può essere così rappresentata come:</a:t>
            </a:r>
          </a:p>
          <a:p>
            <a:pPr marL="0" indent="0">
              <a:buNone/>
            </a:pPr>
            <a:endParaRPr lang="it-IT" sz="2000" dirty="0" smtClean="0"/>
          </a:p>
          <a:p>
            <a:pPr marL="0" indent="0">
              <a:buNone/>
            </a:pPr>
            <a:r>
              <a:rPr lang="it-IT" sz="2000" dirty="0" smtClean="0"/>
              <a:t>-    trasmissione di informazioni,</a:t>
            </a:r>
          </a:p>
          <a:p>
            <a:pPr>
              <a:buFontTx/>
              <a:buChar char="-"/>
            </a:pPr>
            <a:r>
              <a:rPr lang="it-IT" sz="2000" dirty="0" smtClean="0"/>
              <a:t>capacità di generare significati e di dotare di significato il messaggio, </a:t>
            </a:r>
          </a:p>
          <a:p>
            <a:pPr>
              <a:buFontTx/>
              <a:buChar char="-"/>
            </a:pPr>
            <a:r>
              <a:rPr lang="it-IT" sz="2000" dirty="0" smtClean="0"/>
              <a:t>interazione tra testo e contesto,</a:t>
            </a:r>
          </a:p>
          <a:p>
            <a:pPr>
              <a:buFontTx/>
              <a:buChar char="-"/>
            </a:pPr>
            <a:r>
              <a:rPr lang="it-IT" sz="2000" dirty="0" smtClean="0"/>
              <a:t>gioco di relazione che contribuisce a definire l’identità personale e la rete di relazioni in cui ognuno è inserito </a:t>
            </a:r>
            <a:endParaRPr lang="it-IT" sz="2000" dirty="0"/>
          </a:p>
          <a:p>
            <a:pPr>
              <a:buFontTx/>
              <a:buChar char="-"/>
            </a:pPr>
            <a:r>
              <a:rPr lang="it-IT" sz="2000" dirty="0" smtClean="0"/>
              <a:t>come costruzione di significati condivisi.</a:t>
            </a:r>
            <a:endParaRPr lang="it-IT" sz="2000" dirty="0"/>
          </a:p>
        </p:txBody>
      </p:sp>
    </p:spTree>
    <p:extLst>
      <p:ext uri="{BB962C8B-B14F-4D97-AF65-F5344CB8AC3E}">
        <p14:creationId xmlns:p14="http://schemas.microsoft.com/office/powerpoint/2010/main" val="4111121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comunicazione è un </a:t>
            </a:r>
            <a:br>
              <a:rPr lang="it-IT" dirty="0" smtClean="0"/>
            </a:br>
            <a:r>
              <a:rPr lang="it-IT" dirty="0" smtClean="0"/>
              <a:t>fondamentale </a:t>
            </a:r>
            <a:br>
              <a:rPr lang="it-IT" dirty="0" smtClean="0"/>
            </a:br>
            <a:r>
              <a:rPr lang="it-IT" dirty="0" smtClean="0"/>
              <a:t>diritto umano!</a:t>
            </a:r>
            <a:endParaRPr lang="it-IT" dirty="0"/>
          </a:p>
        </p:txBody>
      </p:sp>
      <p:sp>
        <p:nvSpPr>
          <p:cNvPr id="3" name="Segnaposto contenuto 2"/>
          <p:cNvSpPr>
            <a:spLocks noGrp="1"/>
          </p:cNvSpPr>
          <p:nvPr>
            <p:ph idx="1"/>
          </p:nvPr>
        </p:nvSpPr>
        <p:spPr>
          <a:xfrm>
            <a:off x="1925053" y="2719137"/>
            <a:ext cx="9420726" cy="3729788"/>
          </a:xfrm>
        </p:spPr>
        <p:txBody>
          <a:bodyPr>
            <a:normAutofit lnSpcReduction="10000"/>
          </a:bodyPr>
          <a:lstStyle/>
          <a:p>
            <a:pPr marL="0" indent="0">
              <a:buNone/>
            </a:pPr>
            <a:r>
              <a:rPr lang="it-IT" sz="2000" dirty="0" smtClean="0"/>
              <a:t>E’ attraverso </a:t>
            </a:r>
            <a:r>
              <a:rPr lang="it-IT" sz="2000" b="1" dirty="0" smtClean="0"/>
              <a:t>la comunicazione </a:t>
            </a:r>
            <a:r>
              <a:rPr lang="it-IT" sz="2000" dirty="0" smtClean="0"/>
              <a:t>che si apre la relazione con l’altro e che si crea la nostra identità personale. </a:t>
            </a:r>
            <a:r>
              <a:rPr lang="it-IT" sz="2000" b="1" dirty="0" smtClean="0"/>
              <a:t>In situazioni di normalità </a:t>
            </a:r>
            <a:r>
              <a:rPr lang="it-IT" sz="2000" dirty="0" smtClean="0"/>
              <a:t>ciò avviene tramite le parole, la scrittura e il linguaggio del corpo. </a:t>
            </a:r>
            <a:r>
              <a:rPr lang="it-IT" sz="2000" b="1" dirty="0" smtClean="0"/>
              <a:t>Nei casi di grave disabilità </a:t>
            </a:r>
            <a:r>
              <a:rPr lang="it-IT" sz="2000" dirty="0" smtClean="0"/>
              <a:t>cognitiva, sensoriale o motoria non sempre ci si può affidare alla comunicazione del corpo, dell’espressione del viso, alla voce o alla scrittura. </a:t>
            </a:r>
          </a:p>
          <a:p>
            <a:pPr marL="0" indent="0">
              <a:buNone/>
            </a:pPr>
            <a:r>
              <a:rPr lang="it-IT" sz="2000" b="1" dirty="0" smtClean="0"/>
              <a:t>Il National </a:t>
            </a:r>
            <a:r>
              <a:rPr lang="it-IT" sz="2000" b="1" dirty="0" err="1" smtClean="0"/>
              <a:t>Commitee</a:t>
            </a:r>
            <a:r>
              <a:rPr lang="it-IT" sz="2000" b="1" dirty="0" smtClean="0"/>
              <a:t> for </a:t>
            </a:r>
            <a:r>
              <a:rPr lang="it-IT" sz="2000" b="1" dirty="0" err="1" smtClean="0"/>
              <a:t>Communication</a:t>
            </a:r>
            <a:r>
              <a:rPr lang="it-IT" sz="2000" b="1" dirty="0" smtClean="0"/>
              <a:t> </a:t>
            </a:r>
            <a:r>
              <a:rPr lang="it-IT" sz="2000" b="1" dirty="0" err="1" smtClean="0"/>
              <a:t>Needs</a:t>
            </a:r>
            <a:r>
              <a:rPr lang="it-IT" sz="2000" b="1" dirty="0" smtClean="0"/>
              <a:t> of </a:t>
            </a:r>
            <a:r>
              <a:rPr lang="it-IT" sz="2000" b="1" dirty="0" err="1" smtClean="0"/>
              <a:t>Persons</a:t>
            </a:r>
            <a:r>
              <a:rPr lang="it-IT" sz="2000" b="1" dirty="0" smtClean="0"/>
              <a:t> with </a:t>
            </a:r>
            <a:r>
              <a:rPr lang="it-IT" sz="2000" b="1" dirty="0" err="1" smtClean="0"/>
              <a:t>Disabilities</a:t>
            </a:r>
            <a:r>
              <a:rPr lang="it-IT" sz="2000" b="1" dirty="0" smtClean="0"/>
              <a:t>, 1992</a:t>
            </a:r>
            <a:r>
              <a:rPr lang="it-IT" sz="2000" dirty="0" smtClean="0"/>
              <a:t>, ha appunto dichiarato una carta dei diritti della comunicazione, esprimendo che </a:t>
            </a:r>
            <a:r>
              <a:rPr lang="it-IT" sz="2000" i="1" dirty="0" smtClean="0">
                <a:solidFill>
                  <a:srgbClr val="C00000"/>
                </a:solidFill>
                <a:effectLst>
                  <a:outerShdw blurRad="38100" dist="38100" dir="2700000" algn="tl">
                    <a:srgbClr val="000000">
                      <a:alpha val="43137"/>
                    </a:srgbClr>
                  </a:outerShdw>
                </a:effectLst>
              </a:rPr>
              <a:t>«Ogni persona indipendentemente dal grado di disabilità, ha il diritto fondamentale di influenzare, mediante la comunicazione, le condizioni della sua vita». </a:t>
            </a:r>
            <a:r>
              <a:rPr lang="it-IT" sz="2000" dirty="0" smtClean="0"/>
              <a:t>Oltre a ciò la Carta si </a:t>
            </a:r>
            <a:r>
              <a:rPr lang="it-IT" sz="2000" dirty="0" err="1" smtClean="0"/>
              <a:t>promuncia</a:t>
            </a:r>
            <a:r>
              <a:rPr lang="it-IT" sz="2000" dirty="0" smtClean="0"/>
              <a:t> anche su questi diritti:</a:t>
            </a:r>
            <a:endParaRPr lang="it-IT" sz="2000" dirty="0"/>
          </a:p>
        </p:txBody>
      </p:sp>
      <p:pic>
        <p:nvPicPr>
          <p:cNvPr id="1028" name="Picture 4"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9052" y="391027"/>
            <a:ext cx="2935780" cy="214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84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48326" y="108284"/>
            <a:ext cx="10287000" cy="6749715"/>
          </a:xfrm>
        </p:spPr>
        <p:txBody>
          <a:bodyPr>
            <a:normAutofit fontScale="25000" lnSpcReduction="20000"/>
          </a:bodyPr>
          <a:lstStyle/>
          <a:p>
            <a:pPr marL="0" indent="0">
              <a:buNone/>
            </a:pPr>
            <a:r>
              <a:rPr lang="it-IT" sz="4000" dirty="0" smtClean="0"/>
              <a:t/>
            </a:r>
            <a:br>
              <a:rPr lang="it-IT" sz="4000" dirty="0" smtClean="0"/>
            </a:br>
            <a:r>
              <a:rPr lang="it-IT" sz="6400" dirty="0"/>
              <a:t>1. Il diritto di </a:t>
            </a:r>
            <a:r>
              <a:rPr lang="it-IT" sz="6400" b="1" dirty="0"/>
              <a:t>richiedere gli oggetti</a:t>
            </a:r>
            <a:r>
              <a:rPr lang="it-IT" sz="6400" dirty="0"/>
              <a:t>, le azioni, le situazioni e le persone desiderate, così come di </a:t>
            </a:r>
            <a:r>
              <a:rPr lang="it-IT" sz="6400" b="1" dirty="0"/>
              <a:t>esprimere preferenze e sentimenti</a:t>
            </a:r>
            <a:r>
              <a:rPr lang="it-IT" sz="6400" dirty="0"/>
              <a:t>. </a:t>
            </a:r>
            <a:r>
              <a:rPr lang="it-IT" sz="6400" dirty="0" smtClean="0"/>
              <a:t/>
            </a:r>
            <a:br>
              <a:rPr lang="it-IT" sz="6400" dirty="0" smtClean="0"/>
            </a:br>
            <a:r>
              <a:rPr lang="it-IT" sz="6400" dirty="0" smtClean="0"/>
              <a:t/>
            </a:r>
            <a:br>
              <a:rPr lang="it-IT" sz="6400" dirty="0" smtClean="0"/>
            </a:br>
            <a:r>
              <a:rPr lang="it-IT" sz="6400" b="1" dirty="0">
                <a:effectLst>
                  <a:outerShdw blurRad="38100" dist="38100" dir="2700000" algn="tl">
                    <a:srgbClr val="000000">
                      <a:alpha val="43137"/>
                    </a:srgbClr>
                  </a:outerShdw>
                </a:effectLst>
              </a:rPr>
              <a:t>2. </a:t>
            </a:r>
            <a:r>
              <a:rPr lang="it-IT" sz="6400" dirty="0"/>
              <a:t>Il diritto di </a:t>
            </a:r>
            <a:r>
              <a:rPr lang="it-IT" sz="6400" b="1" dirty="0"/>
              <a:t>disporre</a:t>
            </a:r>
            <a:r>
              <a:rPr lang="it-IT" sz="6400" dirty="0"/>
              <a:t> di scelte e </a:t>
            </a:r>
            <a:r>
              <a:rPr lang="it-IT" sz="6400" dirty="0" smtClean="0"/>
              <a:t>alternative.</a:t>
            </a:r>
            <a:r>
              <a:rPr lang="it-IT" sz="6400" dirty="0"/>
              <a:t> </a:t>
            </a:r>
            <a:r>
              <a:rPr lang="it-IT" sz="6400" dirty="0" smtClean="0"/>
              <a:t/>
            </a:r>
            <a:br>
              <a:rPr lang="it-IT" sz="6400" dirty="0" smtClean="0"/>
            </a:br>
            <a:r>
              <a:rPr lang="it-IT" sz="6400" dirty="0" smtClean="0"/>
              <a:t/>
            </a:r>
            <a:br>
              <a:rPr lang="it-IT" sz="6400" dirty="0" smtClean="0"/>
            </a:br>
            <a:r>
              <a:rPr lang="it-IT" sz="6400" dirty="0"/>
              <a:t>3. Il diritto di rifiutare oggetti, situazioni, azioni non desiderate e </a:t>
            </a:r>
            <a:r>
              <a:rPr lang="it-IT" sz="6400" b="1" dirty="0"/>
              <a:t>di declinare tutte le offerte proposte. </a:t>
            </a:r>
            <a:r>
              <a:rPr lang="it-IT" sz="6400" dirty="0" smtClean="0"/>
              <a:t/>
            </a:r>
            <a:br>
              <a:rPr lang="it-IT" sz="6400" dirty="0" smtClean="0"/>
            </a:br>
            <a:r>
              <a:rPr lang="it-IT" sz="6400" dirty="0" smtClean="0"/>
              <a:t/>
            </a:r>
            <a:br>
              <a:rPr lang="it-IT" sz="6400" dirty="0" smtClean="0"/>
            </a:br>
            <a:r>
              <a:rPr lang="it-IT" sz="6400" dirty="0"/>
              <a:t>4. Il diritto di chiedere e </a:t>
            </a:r>
            <a:r>
              <a:rPr lang="it-IT" sz="6400" b="1" dirty="0"/>
              <a:t>ottenere attenzione</a:t>
            </a:r>
            <a:r>
              <a:rPr lang="it-IT" sz="6400" dirty="0"/>
              <a:t> e scambi comunicativi con altre persone. </a:t>
            </a:r>
            <a:r>
              <a:rPr lang="it-IT" sz="6400" dirty="0" smtClean="0"/>
              <a:t/>
            </a:r>
            <a:br>
              <a:rPr lang="it-IT" sz="6400" dirty="0" smtClean="0"/>
            </a:br>
            <a:r>
              <a:rPr lang="it-IT" sz="6400" dirty="0" smtClean="0"/>
              <a:t/>
            </a:r>
            <a:br>
              <a:rPr lang="it-IT" sz="6400" dirty="0" smtClean="0"/>
            </a:br>
            <a:r>
              <a:rPr lang="it-IT" sz="6400" dirty="0"/>
              <a:t>5. Il diritto di richiedere informazioni riguardo a oggetti, persone, situazioni o fatti di proprio interesse. </a:t>
            </a:r>
            <a:r>
              <a:rPr lang="it-IT" sz="6400" dirty="0" smtClean="0"/>
              <a:t/>
            </a:r>
            <a:br>
              <a:rPr lang="it-IT" sz="6400" dirty="0" smtClean="0"/>
            </a:br>
            <a:r>
              <a:rPr lang="it-IT" sz="6400" dirty="0" smtClean="0"/>
              <a:t/>
            </a:r>
            <a:br>
              <a:rPr lang="it-IT" sz="6400" dirty="0" smtClean="0"/>
            </a:br>
            <a:r>
              <a:rPr lang="it-IT" sz="6400" dirty="0"/>
              <a:t>6. Il diritto di veder attivare tutti gli interventi o le terapie necessari a </a:t>
            </a:r>
            <a:r>
              <a:rPr lang="it-IT" sz="6400" b="1" dirty="0"/>
              <a:t>permettere di comunicare messaggi in qualsiasi modo e nella maniera più efficace possibile</a:t>
            </a:r>
            <a:r>
              <a:rPr lang="it-IT" sz="6400" dirty="0"/>
              <a:t>, per quanto la propria disabilità lo consenta. </a:t>
            </a:r>
            <a:r>
              <a:rPr lang="it-IT" sz="6400" dirty="0" smtClean="0"/>
              <a:t/>
            </a:r>
            <a:br>
              <a:rPr lang="it-IT" sz="6400" dirty="0" smtClean="0"/>
            </a:br>
            <a:r>
              <a:rPr lang="it-IT" sz="6400" dirty="0" smtClean="0"/>
              <a:t/>
            </a:r>
            <a:br>
              <a:rPr lang="it-IT" sz="6400" dirty="0" smtClean="0"/>
            </a:br>
            <a:r>
              <a:rPr lang="it-IT" sz="6400" dirty="0"/>
              <a:t>7. Il diritto di </a:t>
            </a:r>
            <a:r>
              <a:rPr lang="it-IT" sz="6400" b="1" dirty="0"/>
              <a:t>veder riconosciuti comunque i propri atti comunicativi </a:t>
            </a:r>
            <a:r>
              <a:rPr lang="it-IT" sz="6400" dirty="0"/>
              <a:t>e di ottenere una risposta anche nel caso in cui l'interlocutore non sia in grado di soddisfare la richiesta. </a:t>
            </a:r>
            <a:r>
              <a:rPr lang="it-IT" sz="6400" dirty="0" smtClean="0"/>
              <a:t/>
            </a:r>
            <a:br>
              <a:rPr lang="it-IT" sz="6400" dirty="0" smtClean="0"/>
            </a:br>
            <a:r>
              <a:rPr lang="it-IT" sz="6400" dirty="0" smtClean="0"/>
              <a:t/>
            </a:r>
            <a:br>
              <a:rPr lang="it-IT" sz="6400" dirty="0" smtClean="0"/>
            </a:br>
            <a:r>
              <a:rPr lang="it-IT" sz="6400" b="1" dirty="0">
                <a:effectLst>
                  <a:outerShdw blurRad="38100" dist="38100" dir="2700000" algn="tl">
                    <a:srgbClr val="000000">
                      <a:alpha val="43137"/>
                    </a:srgbClr>
                  </a:outerShdw>
                </a:effectLst>
              </a:rPr>
              <a:t>8.</a:t>
            </a:r>
            <a:r>
              <a:rPr lang="it-IT" sz="6400" b="1" dirty="0"/>
              <a:t> Il diritto di avere accesso in qualsiasi momento ad ogni necessario ausilio di comunicazione aumentativa-alternativa, o altro, e il diritto di averli sempre in buone condizioni di funzionamento. </a:t>
            </a:r>
            <a:r>
              <a:rPr lang="it-IT" sz="6400" b="1" dirty="0" smtClean="0"/>
              <a:t/>
            </a:r>
            <a:br>
              <a:rPr lang="it-IT" sz="6400" b="1" dirty="0" smtClean="0"/>
            </a:br>
            <a:r>
              <a:rPr lang="it-IT" sz="6400" b="1" dirty="0" smtClean="0"/>
              <a:t/>
            </a:r>
            <a:br>
              <a:rPr lang="it-IT" sz="6400" b="1" dirty="0" smtClean="0"/>
            </a:br>
            <a:r>
              <a:rPr lang="it-IT" sz="6400" b="1" dirty="0">
                <a:effectLst>
                  <a:outerShdw blurRad="38100" dist="38100" dir="2700000" algn="tl">
                    <a:srgbClr val="000000">
                      <a:alpha val="43137"/>
                    </a:srgbClr>
                  </a:outerShdw>
                </a:effectLst>
              </a:rPr>
              <a:t>9.</a:t>
            </a:r>
            <a:r>
              <a:rPr lang="it-IT" sz="6400" dirty="0"/>
              <a:t> Il diritto </a:t>
            </a:r>
            <a:r>
              <a:rPr lang="it-IT" sz="6400" b="1" dirty="0"/>
              <a:t>di disporre di occasioni e contesti </a:t>
            </a:r>
            <a:r>
              <a:rPr lang="it-IT" sz="6400" dirty="0"/>
              <a:t>che prevedano ed incoraggino le persone con disabilità a </a:t>
            </a:r>
            <a:r>
              <a:rPr lang="it-IT" sz="6400" b="1" dirty="0"/>
              <a:t>partecipare come partner comunicativo </a:t>
            </a:r>
            <a:r>
              <a:rPr lang="it-IT" sz="6400" dirty="0"/>
              <a:t>a tutti gli effetti a scambi relazionali con altri individui, anche propri pari. </a:t>
            </a:r>
            <a:r>
              <a:rPr lang="it-IT" sz="6400" dirty="0" smtClean="0"/>
              <a:t/>
            </a:r>
            <a:br>
              <a:rPr lang="it-IT" sz="6400" dirty="0" smtClean="0"/>
            </a:br>
            <a:r>
              <a:rPr lang="it-IT" sz="6400" dirty="0" smtClean="0"/>
              <a:t/>
            </a:r>
            <a:br>
              <a:rPr lang="it-IT" sz="6400" dirty="0" smtClean="0"/>
            </a:br>
            <a:r>
              <a:rPr lang="it-IT" sz="6400" dirty="0"/>
              <a:t>10. Il diritto di </a:t>
            </a:r>
            <a:r>
              <a:rPr lang="it-IT" sz="6400" b="1" dirty="0"/>
              <a:t>essere informato </a:t>
            </a:r>
            <a:r>
              <a:rPr lang="it-IT" sz="6400" dirty="0"/>
              <a:t>riguardo a persone, cose e fatti relativi al proprio ambiente di vita più prossimo. </a:t>
            </a:r>
            <a:r>
              <a:rPr lang="it-IT" sz="6400" dirty="0" smtClean="0"/>
              <a:t/>
            </a:r>
            <a:br>
              <a:rPr lang="it-IT" sz="6400" dirty="0" smtClean="0"/>
            </a:br>
            <a:r>
              <a:rPr lang="it-IT" sz="6400" dirty="0" smtClean="0"/>
              <a:t/>
            </a:r>
            <a:br>
              <a:rPr lang="it-IT" sz="6400" dirty="0" smtClean="0"/>
            </a:br>
            <a:r>
              <a:rPr lang="it-IT" sz="6400" b="1" dirty="0">
                <a:effectLst>
                  <a:outerShdw blurRad="38100" dist="38100" dir="2700000" algn="tl">
                    <a:srgbClr val="000000">
                      <a:alpha val="43137"/>
                    </a:srgbClr>
                  </a:outerShdw>
                </a:effectLst>
              </a:rPr>
              <a:t>11</a:t>
            </a:r>
            <a:r>
              <a:rPr lang="it-IT" sz="6400" dirty="0"/>
              <a:t>. </a:t>
            </a:r>
            <a:r>
              <a:rPr lang="it-IT" sz="6400" b="1" dirty="0"/>
              <a:t>Il diritto di vedersi rivolgere atti comunicativi </a:t>
            </a:r>
            <a:r>
              <a:rPr lang="it-IT" sz="6400" dirty="0"/>
              <a:t>che riconoscano e rispettino la propria dignità e, in particolare, di partecipare a conversazioni relative a persone portate al proprio cospetto. </a:t>
            </a:r>
            <a:r>
              <a:rPr lang="it-IT" sz="6400" dirty="0" smtClean="0"/>
              <a:t/>
            </a:r>
            <a:br>
              <a:rPr lang="it-IT" sz="6400" dirty="0" smtClean="0"/>
            </a:br>
            <a:r>
              <a:rPr lang="it-IT" sz="6400" dirty="0" smtClean="0"/>
              <a:t/>
            </a:r>
            <a:br>
              <a:rPr lang="it-IT" sz="6400" dirty="0" smtClean="0"/>
            </a:br>
            <a:r>
              <a:rPr lang="it-IT" sz="6400" b="1" dirty="0">
                <a:effectLst>
                  <a:outerShdw blurRad="38100" dist="38100" dir="2700000" algn="tl">
                    <a:srgbClr val="000000">
                      <a:alpha val="43137"/>
                    </a:srgbClr>
                  </a:outerShdw>
                </a:effectLst>
              </a:rPr>
              <a:t>12.</a:t>
            </a:r>
            <a:r>
              <a:rPr lang="it-IT" sz="6400" dirty="0"/>
              <a:t> Il diritto di ricevere messaggi </a:t>
            </a:r>
            <a:r>
              <a:rPr lang="it-IT" sz="6400" b="1" dirty="0"/>
              <a:t>significativi, comprensibili e appropriati </a:t>
            </a:r>
            <a:r>
              <a:rPr lang="it-IT" sz="6400" dirty="0"/>
              <a:t>dal punto di vista culturale e linguistico. </a:t>
            </a:r>
          </a:p>
        </p:txBody>
      </p:sp>
    </p:spTree>
    <p:extLst>
      <p:ext uri="{BB962C8B-B14F-4D97-AF65-F5344CB8AC3E}">
        <p14:creationId xmlns:p14="http://schemas.microsoft.com/office/powerpoint/2010/main" val="4265466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56934" y="365126"/>
            <a:ext cx="9496865" cy="689952"/>
          </a:xfrm>
        </p:spPr>
        <p:txBody>
          <a:bodyPr>
            <a:normAutofit/>
          </a:bodyPr>
          <a:lstStyle/>
          <a:p>
            <a:r>
              <a:rPr lang="it-IT" dirty="0" smtClean="0"/>
              <a:t>La CAA</a:t>
            </a:r>
            <a:endParaRPr lang="it-IT" dirty="0"/>
          </a:p>
        </p:txBody>
      </p:sp>
      <p:sp>
        <p:nvSpPr>
          <p:cNvPr id="3" name="Segnaposto contenuto 2"/>
          <p:cNvSpPr>
            <a:spLocks noGrp="1"/>
          </p:cNvSpPr>
          <p:nvPr>
            <p:ph idx="1"/>
          </p:nvPr>
        </p:nvSpPr>
        <p:spPr>
          <a:xfrm>
            <a:off x="1856934" y="1055078"/>
            <a:ext cx="9875520" cy="5613008"/>
          </a:xfrm>
        </p:spPr>
        <p:txBody>
          <a:bodyPr>
            <a:normAutofit/>
          </a:bodyPr>
          <a:lstStyle/>
          <a:p>
            <a:pPr marL="0" indent="0">
              <a:buNone/>
            </a:pPr>
            <a:r>
              <a:rPr lang="it-IT" dirty="0" smtClean="0"/>
              <a:t>Il termine comunicazione aumentativa alternativa è utilizzato per descrivere </a:t>
            </a:r>
            <a:r>
              <a:rPr lang="it-IT" b="1" dirty="0" smtClean="0"/>
              <a:t>l’insieme di conoscenze, tecniche, strategie che facilitano e/o aumentano la comunicazione</a:t>
            </a:r>
            <a:r>
              <a:rPr lang="it-IT" dirty="0" smtClean="0"/>
              <a:t> in persone che hanno difficoltà ad usare più canali comunicativi, soprattutto il linguaggio orale e la scrittura. </a:t>
            </a:r>
          </a:p>
          <a:p>
            <a:r>
              <a:rPr lang="it-IT" dirty="0" smtClean="0"/>
              <a:t>Con l’aggettivo </a:t>
            </a:r>
            <a:r>
              <a:rPr lang="it-IT" dirty="0" smtClean="0">
                <a:solidFill>
                  <a:srgbClr val="C00000"/>
                </a:solidFill>
                <a:effectLst>
                  <a:outerShdw blurRad="38100" dist="38100" dir="2700000" algn="tl">
                    <a:srgbClr val="000000">
                      <a:alpha val="43137"/>
                    </a:srgbClr>
                  </a:outerShdw>
                </a:effectLst>
              </a:rPr>
              <a:t>«aumentativa» </a:t>
            </a:r>
            <a:r>
              <a:rPr lang="it-IT" dirty="0" smtClean="0"/>
              <a:t>si indicano le modalità di comunicazione utilizzate volte ad accrescere la comunicazione naturale, perciò obiettivo della CAA è quello di espandere le capacità comunicative, attraverso tutte le modalità e i canali a disposizione. </a:t>
            </a:r>
          </a:p>
          <a:p>
            <a:r>
              <a:rPr lang="it-IT" dirty="0" smtClean="0"/>
              <a:t>L’aggettivo </a:t>
            </a:r>
            <a:r>
              <a:rPr lang="it-IT" dirty="0" smtClean="0">
                <a:solidFill>
                  <a:srgbClr val="C00000"/>
                </a:solidFill>
                <a:effectLst>
                  <a:outerShdw blurRad="38100" dist="38100" dir="2700000" algn="tl">
                    <a:srgbClr val="000000">
                      <a:alpha val="43137"/>
                    </a:srgbClr>
                  </a:outerShdw>
                </a:effectLst>
              </a:rPr>
              <a:t>«alternativa» </a:t>
            </a:r>
            <a:r>
              <a:rPr lang="it-IT" dirty="0" smtClean="0"/>
              <a:t>invece, usato sempre meno, presuppone di sostituire le modalità comunicative già esistenti con altre forme più funzionali. </a:t>
            </a:r>
          </a:p>
          <a:p>
            <a:endParaRPr lang="it-IT" dirty="0" smtClean="0"/>
          </a:p>
          <a:p>
            <a:pPr>
              <a:buFont typeface="Wingdings" panose="05000000000000000000" pitchFamily="2" charset="2"/>
              <a:buChar char="Ø"/>
            </a:pPr>
            <a:r>
              <a:rPr lang="it-IT" b="1" i="1" dirty="0" smtClean="0"/>
              <a:t>La CAA non è sostitutiva del linguaggio orale </a:t>
            </a:r>
            <a:r>
              <a:rPr lang="it-IT" i="1" dirty="0" smtClean="0"/>
              <a:t>e non ne inibisce lo sviluppo (là dove è possibile), ma viene utilizzata come sostegno alla relazione, alla comprensione e al pensiero. </a:t>
            </a:r>
          </a:p>
          <a:p>
            <a:pPr marL="0" indent="0">
              <a:buNone/>
            </a:pPr>
            <a:r>
              <a:rPr lang="it-IT" i="1" dirty="0" smtClean="0"/>
              <a:t>(Rivarola, 2009)</a:t>
            </a:r>
            <a:endParaRPr lang="it-IT" i="1" dirty="0"/>
          </a:p>
        </p:txBody>
      </p:sp>
    </p:spTree>
    <p:extLst>
      <p:ext uri="{BB962C8B-B14F-4D97-AF65-F5344CB8AC3E}">
        <p14:creationId xmlns:p14="http://schemas.microsoft.com/office/powerpoint/2010/main" val="2027260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1780" y="624110"/>
            <a:ext cx="3380874" cy="843743"/>
          </a:xfrm>
        </p:spPr>
        <p:txBody>
          <a:bodyPr/>
          <a:lstStyle/>
          <a:p>
            <a:r>
              <a:rPr lang="it-IT" dirty="0" smtClean="0"/>
              <a:t>Il termine CAA </a:t>
            </a:r>
            <a:endParaRPr lang="it-IT" dirty="0"/>
          </a:p>
        </p:txBody>
      </p:sp>
      <p:sp>
        <p:nvSpPr>
          <p:cNvPr id="3" name="Segnaposto contenuto 2"/>
          <p:cNvSpPr>
            <a:spLocks noGrp="1"/>
          </p:cNvSpPr>
          <p:nvPr>
            <p:ph idx="1"/>
          </p:nvPr>
        </p:nvSpPr>
        <p:spPr>
          <a:xfrm>
            <a:off x="2069432" y="1672389"/>
            <a:ext cx="9266738" cy="5065295"/>
          </a:xfrm>
        </p:spPr>
        <p:txBody>
          <a:bodyPr>
            <a:normAutofit/>
          </a:bodyPr>
          <a:lstStyle/>
          <a:p>
            <a:pPr marL="0" indent="0">
              <a:buNone/>
            </a:pPr>
            <a:r>
              <a:rPr lang="it-IT" b="1" dirty="0" smtClean="0"/>
              <a:t>Con il termine CAA si considera quindi tutto quello che aiuta chi non può parlare a comunicare</a:t>
            </a:r>
            <a:r>
              <a:rPr lang="it-IT" dirty="0" smtClean="0"/>
              <a:t>. Perciò l’obiettivo è di mettere ogni persona con complessi bisogni comunicativi nelle condizioni di poter</a:t>
            </a:r>
          </a:p>
          <a:p>
            <a:pPr>
              <a:buFontTx/>
              <a:buChar char="-"/>
            </a:pPr>
            <a:r>
              <a:rPr lang="it-IT" dirty="0" smtClean="0"/>
              <a:t>attuare scelte, </a:t>
            </a:r>
          </a:p>
          <a:p>
            <a:pPr>
              <a:buFontTx/>
              <a:buChar char="-"/>
            </a:pPr>
            <a:r>
              <a:rPr lang="it-IT" dirty="0" smtClean="0"/>
              <a:t>esprimere un rifiuto, un assenso,</a:t>
            </a:r>
          </a:p>
          <a:p>
            <a:pPr>
              <a:buFontTx/>
              <a:buChar char="-"/>
            </a:pPr>
            <a:r>
              <a:rPr lang="it-IT" dirty="0" smtClean="0"/>
              <a:t>raccontare, </a:t>
            </a:r>
          </a:p>
          <a:p>
            <a:pPr>
              <a:buFontTx/>
              <a:buChar char="-"/>
            </a:pPr>
            <a:r>
              <a:rPr lang="it-IT" dirty="0" smtClean="0"/>
              <a:t>esprimere stati d’animo,</a:t>
            </a:r>
          </a:p>
          <a:p>
            <a:pPr>
              <a:buFontTx/>
              <a:buChar char="-"/>
            </a:pPr>
            <a:r>
              <a:rPr lang="it-IT" dirty="0" smtClean="0"/>
              <a:t>influenzare il proprio ambiente e auto-determinarsi. </a:t>
            </a:r>
          </a:p>
          <a:p>
            <a:pPr marL="0" indent="0">
              <a:buNone/>
            </a:pPr>
            <a:r>
              <a:rPr lang="it-IT" dirty="0" smtClean="0"/>
              <a:t>Come riportato da Wilkinson e </a:t>
            </a:r>
            <a:r>
              <a:rPr lang="it-IT" dirty="0" err="1" smtClean="0"/>
              <a:t>Henning</a:t>
            </a:r>
            <a:r>
              <a:rPr lang="it-IT" dirty="0" smtClean="0"/>
              <a:t> (2007) è possibile </a:t>
            </a:r>
            <a:r>
              <a:rPr lang="it-IT" b="1" dirty="0" smtClean="0"/>
              <a:t>definire i diversi ruoli della CAA come modalità di comunicazione</a:t>
            </a:r>
            <a:r>
              <a:rPr lang="it-IT" dirty="0" smtClean="0"/>
              <a:t>. Gli autori affermano che uno dei ruoli più immediati della CAA è di facilitare le abilità espressive degli individui che hanno relativamente una buona comprensione di linguaggio, ma che hanno delle difficoltà nella produzione linguistica. Per queste persone, perciò, la CAA serve primariamente come modalità di output.</a:t>
            </a:r>
            <a:endParaRPr lang="it-IT" dirty="0"/>
          </a:p>
        </p:txBody>
      </p:sp>
      <p:pic>
        <p:nvPicPr>
          <p:cNvPr id="2050" name="Picture 2" descr="Risultati immagini per C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722" y="2412332"/>
            <a:ext cx="21240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1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5748" y="365126"/>
            <a:ext cx="9328052" cy="605546"/>
          </a:xfrm>
        </p:spPr>
        <p:txBody>
          <a:bodyPr>
            <a:normAutofit fontScale="90000"/>
          </a:bodyPr>
          <a:lstStyle/>
          <a:p>
            <a:r>
              <a:rPr lang="it-IT" b="1" dirty="0" smtClean="0"/>
              <a:t>I 4 ruoli della CAA</a:t>
            </a:r>
            <a:endParaRPr lang="it-IT" b="1" dirty="0"/>
          </a:p>
        </p:txBody>
      </p:sp>
      <p:sp>
        <p:nvSpPr>
          <p:cNvPr id="3" name="Segnaposto contenuto 2"/>
          <p:cNvSpPr>
            <a:spLocks noGrp="1"/>
          </p:cNvSpPr>
          <p:nvPr>
            <p:ph idx="1"/>
          </p:nvPr>
        </p:nvSpPr>
        <p:spPr>
          <a:xfrm>
            <a:off x="2025748" y="1139484"/>
            <a:ext cx="9678572" cy="5718516"/>
          </a:xfrm>
        </p:spPr>
        <p:txBody>
          <a:bodyPr>
            <a:normAutofit lnSpcReduction="10000"/>
          </a:bodyPr>
          <a:lstStyle/>
          <a:p>
            <a:pPr marL="0" indent="0">
              <a:buNone/>
            </a:pPr>
            <a:r>
              <a:rPr lang="it-IT" dirty="0" smtClean="0"/>
              <a:t>1) Il </a:t>
            </a:r>
            <a:r>
              <a:rPr lang="it-IT" b="1" dirty="0" smtClean="0">
                <a:solidFill>
                  <a:schemeClr val="accent2"/>
                </a:solidFill>
              </a:rPr>
              <a:t>primo</a:t>
            </a:r>
            <a:r>
              <a:rPr lang="it-IT" dirty="0" smtClean="0"/>
              <a:t> ruolo della CAA, tuttavia, è di uguale importanza come strumento di entrambi gli elementi della comunicazione:</a:t>
            </a:r>
          </a:p>
          <a:p>
            <a:pPr>
              <a:buFont typeface="Wingdings" panose="05000000000000000000" pitchFamily="2" charset="2"/>
              <a:buChar char="ü"/>
            </a:pPr>
            <a:r>
              <a:rPr lang="it-IT" b="1" dirty="0" smtClean="0"/>
              <a:t>Espressiva</a:t>
            </a:r>
            <a:r>
              <a:rPr lang="it-IT" dirty="0" smtClean="0"/>
              <a:t> (OUTPUT)</a:t>
            </a:r>
          </a:p>
          <a:p>
            <a:pPr>
              <a:buFont typeface="Wingdings" panose="05000000000000000000" pitchFamily="2" charset="2"/>
              <a:buChar char="ü"/>
            </a:pPr>
            <a:r>
              <a:rPr lang="it-IT" b="1" dirty="0" smtClean="0"/>
              <a:t>Recettiva</a:t>
            </a:r>
            <a:r>
              <a:rPr lang="it-IT" dirty="0" smtClean="0"/>
              <a:t> (INPUT)</a:t>
            </a:r>
          </a:p>
          <a:p>
            <a:pPr marL="0" indent="0">
              <a:buNone/>
            </a:pPr>
            <a:r>
              <a:rPr lang="it-IT" dirty="0" smtClean="0"/>
              <a:t>Molte disabilità infatti possono interferire non solo sulla produzione linguistica (ad. es.: afasia, disartria, dislalia), ma anche con le abilità di comprensione (ad. es.: agnosia uditiva verbale, sindrome semantico-pragmatica).</a:t>
            </a:r>
          </a:p>
          <a:p>
            <a:pPr marL="0" indent="0">
              <a:buNone/>
            </a:pPr>
            <a:r>
              <a:rPr lang="it-IT" dirty="0" smtClean="0"/>
              <a:t>2) Un </a:t>
            </a:r>
            <a:r>
              <a:rPr lang="it-IT" b="1" dirty="0" smtClean="0">
                <a:solidFill>
                  <a:schemeClr val="accent2"/>
                </a:solidFill>
              </a:rPr>
              <a:t>secondo</a:t>
            </a:r>
            <a:r>
              <a:rPr lang="it-IT" dirty="0" smtClean="0"/>
              <a:t> ruolo della CAA è </a:t>
            </a:r>
            <a:r>
              <a:rPr lang="it-IT" b="1" dirty="0" smtClean="0"/>
              <a:t>permettere a chi ne fa uso di esprimere una gamma di funzioni di comunicazione nei diversi </a:t>
            </a:r>
            <a:r>
              <a:rPr lang="it-IT" b="1" dirty="0" err="1" smtClean="0"/>
              <a:t>setting</a:t>
            </a:r>
            <a:r>
              <a:rPr lang="it-IT" b="1" dirty="0" smtClean="0"/>
              <a:t> e con diverse persone/partner comunicativi</a:t>
            </a:r>
            <a:r>
              <a:rPr lang="it-IT" dirty="0" smtClean="0"/>
              <a:t>. Lo scopo è di utilizzare le competenze presenti: cognitive, motorie, sociali e linguistiche per incontrare i bisogni dell’individuo usando qualsiasi tecnologia e facendo appello agli usi, alla versatilità e alla facilità di insegnamento.</a:t>
            </a:r>
          </a:p>
          <a:p>
            <a:pPr marL="0" indent="0">
              <a:buNone/>
            </a:pPr>
            <a:r>
              <a:rPr lang="it-IT" dirty="0" smtClean="0"/>
              <a:t>3 ) Il </a:t>
            </a:r>
            <a:r>
              <a:rPr lang="it-IT" b="1" dirty="0" smtClean="0">
                <a:solidFill>
                  <a:schemeClr val="accent2"/>
                </a:solidFill>
              </a:rPr>
              <a:t>terzo</a:t>
            </a:r>
            <a:r>
              <a:rPr lang="it-IT" dirty="0" smtClean="0"/>
              <a:t> ruolo della CAA è di essere uno strumento che aiuti a </a:t>
            </a:r>
            <a:r>
              <a:rPr lang="it-IT" b="1" dirty="0" smtClean="0"/>
              <a:t>ridurre i comportamenti problematici</a:t>
            </a:r>
            <a:r>
              <a:rPr lang="it-IT" dirty="0" smtClean="0"/>
              <a:t>, come aggressività, autolesionismo o comportamenti socialmente inadeguati.</a:t>
            </a:r>
          </a:p>
          <a:p>
            <a:pPr marL="0" indent="0">
              <a:buNone/>
            </a:pPr>
            <a:r>
              <a:rPr lang="it-IT" dirty="0" smtClean="0"/>
              <a:t>4) Il </a:t>
            </a:r>
            <a:r>
              <a:rPr lang="it-IT" b="1" dirty="0" smtClean="0">
                <a:solidFill>
                  <a:schemeClr val="accent2"/>
                </a:solidFill>
              </a:rPr>
              <a:t>quarto</a:t>
            </a:r>
            <a:r>
              <a:rPr lang="it-IT" dirty="0" smtClean="0"/>
              <a:t> è di essere </a:t>
            </a:r>
            <a:r>
              <a:rPr lang="it-IT" b="1" dirty="0" smtClean="0"/>
              <a:t>un tramite mediante cui sviluppare il linguaggio orale</a:t>
            </a:r>
            <a:r>
              <a:rPr lang="it-IT" dirty="0" smtClean="0"/>
              <a:t>, in quanto il livello simbolico della CAA fornisce spesso un accesso alle funzioni interconnesse alla comunicazione simbolica.</a:t>
            </a:r>
            <a:endParaRPr lang="it-IT" dirty="0"/>
          </a:p>
        </p:txBody>
      </p:sp>
    </p:spTree>
    <p:extLst>
      <p:ext uri="{BB962C8B-B14F-4D97-AF65-F5344CB8AC3E}">
        <p14:creationId xmlns:p14="http://schemas.microsoft.com/office/powerpoint/2010/main" val="4091947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429" y="365125"/>
            <a:ext cx="6211606" cy="5882176"/>
          </a:xfrm>
        </p:spPr>
        <p:txBody>
          <a:bodyPr>
            <a:normAutofit fontScale="90000"/>
          </a:bodyPr>
          <a:lstStyle/>
          <a:p>
            <a:r>
              <a:rPr lang="it-IT" dirty="0" smtClean="0"/>
              <a:t>Breve storia della CAA a partire dai simboli </a:t>
            </a:r>
            <a:r>
              <a:rPr lang="it-IT" dirty="0" err="1" smtClean="0"/>
              <a:t>Bliss</a:t>
            </a:r>
            <a:r>
              <a:rPr lang="it-IT" dirty="0" smtClean="0"/>
              <a:t>     </a:t>
            </a:r>
            <a:br>
              <a:rPr lang="it-IT" dirty="0" smtClean="0"/>
            </a:br>
            <a:r>
              <a:rPr lang="it-IT" sz="2400" dirty="0" smtClean="0"/>
              <a:t>(il dimostrativo su </a:t>
            </a:r>
            <a:r>
              <a:rPr lang="it-IT" sz="2400" b="1" dirty="0" smtClean="0"/>
              <a:t>www.mindexpress.it</a:t>
            </a:r>
            <a:r>
              <a:rPr lang="it-IT" sz="2400" dirty="0" smtClean="0"/>
              <a:t>)</a:t>
            </a:r>
            <a:r>
              <a:rPr lang="it-IT" sz="2400" dirty="0"/>
              <a:t/>
            </a:r>
            <a:br>
              <a:rPr lang="it-IT" sz="2400" dirty="0"/>
            </a:br>
            <a:r>
              <a:rPr lang="it-IT" sz="2400" dirty="0" smtClean="0"/>
              <a:t/>
            </a:r>
            <a:br>
              <a:rPr lang="it-IT" sz="2400" dirty="0" smtClean="0"/>
            </a:br>
            <a:r>
              <a:rPr lang="it-IT" sz="2000" dirty="0" smtClean="0"/>
              <a:t>- Il </a:t>
            </a:r>
            <a:r>
              <a:rPr lang="it-IT" sz="2000" b="1" dirty="0" err="1" smtClean="0"/>
              <a:t>Blissymbolics</a:t>
            </a:r>
            <a:r>
              <a:rPr lang="it-IT" sz="2000" dirty="0" smtClean="0"/>
              <a:t> fu per molti anni il principale sistema grafico di comunicazione utilizzato nel mondo.</a:t>
            </a:r>
            <a:br>
              <a:rPr lang="it-IT" sz="2000" dirty="0" smtClean="0"/>
            </a:br>
            <a:r>
              <a:rPr lang="it-IT" sz="2000" dirty="0"/>
              <a:t/>
            </a:r>
            <a:br>
              <a:rPr lang="it-IT" sz="2000" dirty="0"/>
            </a:br>
            <a:r>
              <a:rPr lang="it-IT" sz="2000" dirty="0" smtClean="0"/>
              <a:t>- Nel 1982, a Toronto, nasce la </a:t>
            </a:r>
            <a:r>
              <a:rPr lang="it-IT" sz="2000" b="1" dirty="0" smtClean="0"/>
              <a:t>ISAAC </a:t>
            </a:r>
            <a:r>
              <a:rPr lang="it-IT" sz="2000" i="1" dirty="0" smtClean="0"/>
              <a:t>(International Society for </a:t>
            </a:r>
            <a:r>
              <a:rPr lang="it-IT" sz="2000" i="1" dirty="0" err="1" smtClean="0"/>
              <a:t>Augmentative</a:t>
            </a:r>
            <a:r>
              <a:rPr lang="it-IT" sz="2000" i="1" dirty="0" smtClean="0"/>
              <a:t> and Alternative </a:t>
            </a:r>
            <a:r>
              <a:rPr lang="it-IT" sz="2000" i="1" dirty="0" err="1" smtClean="0"/>
              <a:t>Communication</a:t>
            </a:r>
            <a:r>
              <a:rPr lang="it-IT" sz="2000" i="1" dirty="0" smtClean="0"/>
              <a:t>),</a:t>
            </a:r>
            <a:r>
              <a:rPr lang="it-IT" sz="2000" dirty="0" smtClean="0"/>
              <a:t> associazione tuttora vigente che lavora per migliorare la vita di bambini e adulti che utilizzano la CAA.</a:t>
            </a:r>
            <a:br>
              <a:rPr lang="it-IT" sz="2000" dirty="0" smtClean="0"/>
            </a:br>
            <a:r>
              <a:rPr lang="it-IT" sz="2400" dirty="0"/>
              <a:t/>
            </a:r>
            <a:br>
              <a:rPr lang="it-IT" sz="2400" dirty="0"/>
            </a:br>
            <a:r>
              <a:rPr lang="it-IT" sz="2400" dirty="0" smtClean="0"/>
              <a:t>- </a:t>
            </a:r>
            <a:r>
              <a:rPr lang="it-IT" sz="2000" b="1" dirty="0" smtClean="0"/>
              <a:t>Se inizialmente la CAA si rivolgeva principalmente a persone affette da disturbi motori e difficoltà nel linguaggio orale, ma con intatte capacità cognitive, ora si rivolge ad un ampio spettro di patologie con coinvolgimento anche, e </a:t>
            </a:r>
            <a:r>
              <a:rPr lang="it-IT" sz="2000" b="1" dirty="0" err="1" smtClean="0"/>
              <a:t>soprattutto,degli</a:t>
            </a:r>
            <a:r>
              <a:rPr lang="it-IT" sz="2000" b="1" dirty="0" smtClean="0"/>
              <a:t> aspetti cognitivi </a:t>
            </a:r>
            <a:r>
              <a:rPr lang="it-IT" sz="2000" dirty="0" smtClean="0"/>
              <a:t>(cfr. Ritardo Mentale, Disturbi pervasivi dello </a:t>
            </a:r>
            <a:r>
              <a:rPr lang="it-IT" sz="2000" dirty="0" err="1" smtClean="0"/>
              <a:t>Svilullo</a:t>
            </a:r>
            <a:r>
              <a:rPr lang="it-IT" sz="2000" dirty="0" smtClean="0"/>
              <a:t>, Disturbi dello spettro autistico).</a:t>
            </a:r>
            <a:endParaRPr lang="it-IT" sz="2000" dirty="0"/>
          </a:p>
        </p:txBody>
      </p:sp>
      <p:pic>
        <p:nvPicPr>
          <p:cNvPr id="1026" name="Picture 2" descr="Immagine correl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3035" y="1267542"/>
            <a:ext cx="4342398" cy="43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89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71021" y="641852"/>
            <a:ext cx="9229578" cy="729748"/>
          </a:xfrm>
        </p:spPr>
        <p:txBody>
          <a:bodyPr>
            <a:normAutofit/>
          </a:bodyPr>
          <a:lstStyle/>
          <a:p>
            <a:r>
              <a:rPr lang="it-IT" dirty="0" smtClean="0"/>
              <a:t>Strumenti di CAA</a:t>
            </a:r>
            <a:endParaRPr lang="it-IT" dirty="0"/>
          </a:p>
        </p:txBody>
      </p:sp>
      <p:sp>
        <p:nvSpPr>
          <p:cNvPr id="3" name="Segnaposto contenuto 2"/>
          <p:cNvSpPr>
            <a:spLocks noGrp="1"/>
          </p:cNvSpPr>
          <p:nvPr>
            <p:ph idx="1"/>
          </p:nvPr>
        </p:nvSpPr>
        <p:spPr>
          <a:xfrm>
            <a:off x="1720516" y="1744579"/>
            <a:ext cx="10130589" cy="4860758"/>
          </a:xfrm>
        </p:spPr>
        <p:txBody>
          <a:bodyPr>
            <a:normAutofit/>
          </a:bodyPr>
          <a:lstStyle/>
          <a:p>
            <a:pPr marL="0" indent="0">
              <a:buNone/>
            </a:pPr>
            <a:r>
              <a:rPr lang="it-IT" dirty="0" smtClean="0"/>
              <a:t>Sono </a:t>
            </a:r>
            <a:r>
              <a:rPr lang="it-IT" b="1" dirty="0" smtClean="0"/>
              <a:t>ausili di vario genere </a:t>
            </a:r>
            <a:r>
              <a:rPr lang="it-IT" dirty="0" smtClean="0"/>
              <a:t>che permettono alle persone con bisogni comunicativi speciali di poter comunicare all’interno dei loro ambienti di vita </a:t>
            </a:r>
            <a:r>
              <a:rPr lang="it-IT" b="1" dirty="0" smtClean="0"/>
              <a:t>con i diversi partner comunicativi</a:t>
            </a:r>
            <a:r>
              <a:rPr lang="it-IT" dirty="0" smtClean="0"/>
              <a:t>. Gli strumenti sono molteplici e rispondono tutti alle caratteristiche della comunicazione.</a:t>
            </a:r>
          </a:p>
          <a:p>
            <a:pPr marL="0" indent="0">
              <a:buNone/>
            </a:pPr>
            <a:r>
              <a:rPr lang="it-IT" dirty="0" smtClean="0"/>
              <a:t>La comunicazione fra due interlocutori, infatti, è data da una fase sia recettiva (INPUT) che da una fase espressiva (OUTPUT). </a:t>
            </a:r>
            <a:endParaRPr lang="it-IT" dirty="0"/>
          </a:p>
          <a:p>
            <a:pPr marL="0" indent="0">
              <a:buNone/>
            </a:pPr>
            <a:r>
              <a:rPr lang="it-IT" dirty="0" smtClean="0"/>
              <a:t>Nella CAA un partner si esprime con il linguaggio usando un </a:t>
            </a:r>
            <a:r>
              <a:rPr lang="it-IT" b="1" dirty="0" smtClean="0"/>
              <a:t>output aumentato</a:t>
            </a:r>
            <a:r>
              <a:rPr lang="it-IT" dirty="0" smtClean="0"/>
              <a:t>, mentre l’altro partner riceve il linguaggio come </a:t>
            </a:r>
            <a:r>
              <a:rPr lang="it-IT" b="1" dirty="0" smtClean="0"/>
              <a:t>input aumentato</a:t>
            </a:r>
            <a:r>
              <a:rPr lang="it-IT" dirty="0" smtClean="0"/>
              <a:t>. </a:t>
            </a:r>
            <a:r>
              <a:rPr lang="it-IT" b="1" u="sng" dirty="0" smtClean="0">
                <a:solidFill>
                  <a:schemeClr val="accent2"/>
                </a:solidFill>
              </a:rPr>
              <a:t>Per il soggetto non verbale, l’input e l’output dovrebbero essere sia visivi che uditivi</a:t>
            </a:r>
            <a:r>
              <a:rPr lang="it-IT" b="1" dirty="0" smtClean="0"/>
              <a:t>. </a:t>
            </a:r>
          </a:p>
          <a:p>
            <a:pPr marL="0" indent="0">
              <a:buNone/>
            </a:pPr>
            <a:r>
              <a:rPr lang="it-IT" b="1" dirty="0" smtClean="0"/>
              <a:t>Presupposto della CAA è che entrambi i partner comunicativi usino la CAA</a:t>
            </a:r>
            <a:r>
              <a:rPr lang="it-IT" dirty="0" smtClean="0"/>
              <a:t>. Questo è un elemento essenziale perché essa abbia successo: il partner verbale interagisce con il partner non verbale e allo stesso tempo gli insegna il linguaggio </a:t>
            </a:r>
            <a:r>
              <a:rPr lang="it-IT" b="1" dirty="0" smtClean="0"/>
              <a:t>modellandone</a:t>
            </a:r>
            <a:r>
              <a:rPr lang="it-IT" dirty="0" smtClean="0"/>
              <a:t> l’uso (</a:t>
            </a:r>
            <a:r>
              <a:rPr lang="it-IT" dirty="0" err="1" smtClean="0"/>
              <a:t>rif.</a:t>
            </a:r>
            <a:r>
              <a:rPr lang="it-IT" dirty="0" smtClean="0"/>
              <a:t> «tecnica del modellamento»).</a:t>
            </a:r>
          </a:p>
          <a:p>
            <a:pPr marL="0" indent="0">
              <a:buNone/>
            </a:pPr>
            <a:endParaRPr lang="it-IT" dirty="0"/>
          </a:p>
        </p:txBody>
      </p:sp>
    </p:spTree>
    <p:extLst>
      <p:ext uri="{BB962C8B-B14F-4D97-AF65-F5344CB8AC3E}">
        <p14:creationId xmlns:p14="http://schemas.microsoft.com/office/powerpoint/2010/main" val="2644976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7928" y="665916"/>
            <a:ext cx="9356188" cy="687820"/>
          </a:xfrm>
        </p:spPr>
        <p:txBody>
          <a:bodyPr>
            <a:normAutofit/>
          </a:bodyPr>
          <a:lstStyle/>
          <a:p>
            <a:r>
              <a:rPr lang="it-IT" dirty="0" smtClean="0"/>
              <a:t>Classificazione della CAA</a:t>
            </a:r>
            <a:endParaRPr lang="it-IT" dirty="0"/>
          </a:p>
        </p:txBody>
      </p:sp>
      <p:sp>
        <p:nvSpPr>
          <p:cNvPr id="3" name="Segnaposto contenuto 2"/>
          <p:cNvSpPr>
            <a:spLocks noGrp="1"/>
          </p:cNvSpPr>
          <p:nvPr>
            <p:ph idx="1"/>
          </p:nvPr>
        </p:nvSpPr>
        <p:spPr>
          <a:xfrm>
            <a:off x="2021304" y="1576138"/>
            <a:ext cx="9767421" cy="5065294"/>
          </a:xfrm>
        </p:spPr>
        <p:txBody>
          <a:bodyPr>
            <a:normAutofit/>
          </a:bodyPr>
          <a:lstStyle/>
          <a:p>
            <a:pPr marL="0" indent="0">
              <a:buNone/>
            </a:pPr>
            <a:r>
              <a:rPr lang="it-IT" sz="2000" b="1" dirty="0" smtClean="0"/>
              <a:t>A seconda dei mezzi utilizzati</a:t>
            </a:r>
            <a:r>
              <a:rPr lang="it-IT" sz="2000" dirty="0" smtClean="0"/>
              <a:t>, la CAA può essere classificata in:</a:t>
            </a:r>
          </a:p>
          <a:p>
            <a:pPr marL="0" indent="0">
              <a:buNone/>
            </a:pPr>
            <a:endParaRPr lang="it-IT" sz="2000" dirty="0" smtClean="0"/>
          </a:p>
          <a:p>
            <a:r>
              <a:rPr lang="it-IT" sz="2000" b="1" dirty="0" smtClean="0"/>
              <a:t>CAA non assistita</a:t>
            </a:r>
            <a:r>
              <a:rPr lang="it-IT" sz="2000" dirty="0" smtClean="0"/>
              <a:t>, che comprende la </a:t>
            </a:r>
            <a:r>
              <a:rPr lang="it-IT" sz="2000" b="1" dirty="0" smtClean="0"/>
              <a:t>lingua dei segni</a:t>
            </a:r>
            <a:r>
              <a:rPr lang="it-IT" sz="2000" dirty="0" smtClean="0"/>
              <a:t>, non richiede strumenti o dispositivi esterni per aumentare la comunicazione e l’eloquio. Se l’input viene aumentato sotto forma di segni manuali, allora è importante che il partner verbale usi sia i segni, sia il linguaggio verbale durante tutte le attività che si svolgono insieme. Altre forme di CAA assistita, ad esempio, sono </a:t>
            </a:r>
            <a:r>
              <a:rPr lang="it-IT" sz="2000" b="1" dirty="0" smtClean="0"/>
              <a:t>i gesti, le vocalizzazioni e la ricezione tattile dei segni.</a:t>
            </a:r>
          </a:p>
          <a:p>
            <a:pPr marL="0" indent="0">
              <a:buNone/>
            </a:pPr>
            <a:endParaRPr lang="it-IT" sz="2000" b="1" dirty="0" smtClean="0"/>
          </a:p>
          <a:p>
            <a:r>
              <a:rPr lang="it-IT" sz="2000" b="1" dirty="0" smtClean="0"/>
              <a:t>CAA assistita</a:t>
            </a:r>
            <a:r>
              <a:rPr lang="it-IT" sz="2000" dirty="0" smtClean="0"/>
              <a:t>, che richiede l’utilizzo di sistemi esterni di comunicazione, comprende il </a:t>
            </a:r>
            <a:r>
              <a:rPr lang="it-IT" sz="2000" b="1" dirty="0" smtClean="0"/>
              <a:t>sistema dei simboli </a:t>
            </a:r>
            <a:r>
              <a:rPr lang="it-IT" sz="2000" dirty="0" smtClean="0"/>
              <a:t>e i </a:t>
            </a:r>
            <a:r>
              <a:rPr lang="it-IT" sz="2000" b="1" dirty="0" smtClean="0"/>
              <a:t>dispositivi</a:t>
            </a:r>
            <a:r>
              <a:rPr lang="it-IT" sz="2000" dirty="0" smtClean="0"/>
              <a:t> per la comunicazione con emissione di voce.</a:t>
            </a:r>
            <a:endParaRPr lang="it-IT" sz="2000" dirty="0"/>
          </a:p>
        </p:txBody>
      </p:sp>
    </p:spTree>
    <p:extLst>
      <p:ext uri="{BB962C8B-B14F-4D97-AF65-F5344CB8AC3E}">
        <p14:creationId xmlns:p14="http://schemas.microsoft.com/office/powerpoint/2010/main" val="66776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2294" y="953480"/>
            <a:ext cx="7020307" cy="639706"/>
          </a:xfrm>
        </p:spPr>
        <p:txBody>
          <a:bodyPr>
            <a:normAutofit fontScale="90000"/>
          </a:bodyPr>
          <a:lstStyle/>
          <a:p>
            <a:r>
              <a:rPr lang="it-IT" dirty="0" smtClean="0"/>
              <a:t>Ricapitoliamo la lezione precedente!</a:t>
            </a:r>
            <a:endParaRPr lang="it-IT" dirty="0"/>
          </a:p>
        </p:txBody>
      </p:sp>
      <p:sp>
        <p:nvSpPr>
          <p:cNvPr id="3" name="Segnaposto contenuto 2"/>
          <p:cNvSpPr>
            <a:spLocks noGrp="1"/>
          </p:cNvSpPr>
          <p:nvPr>
            <p:ph idx="1"/>
          </p:nvPr>
        </p:nvSpPr>
        <p:spPr>
          <a:xfrm>
            <a:off x="2069432" y="2791326"/>
            <a:ext cx="9435180" cy="3838073"/>
          </a:xfrm>
        </p:spPr>
        <p:txBody>
          <a:bodyPr/>
          <a:lstStyle/>
          <a:p>
            <a:pPr>
              <a:buFontTx/>
              <a:buChar char="-"/>
            </a:pPr>
            <a:endParaRPr lang="it-IT" dirty="0" smtClean="0"/>
          </a:p>
          <a:p>
            <a:pPr>
              <a:buFontTx/>
              <a:buChar char="-"/>
            </a:pPr>
            <a:r>
              <a:rPr lang="it-IT" sz="2000" b="1" dirty="0" smtClean="0"/>
              <a:t>l’apprendimento come processo che modifica il comportamento </a:t>
            </a:r>
            <a:r>
              <a:rPr lang="it-IT" sz="2000" dirty="0" smtClean="0"/>
              <a:t>(la concatenazione gerarchica dei tipi di apprendimento secondo </a:t>
            </a:r>
            <a:r>
              <a:rPr lang="it-IT" sz="2000" dirty="0" err="1" smtClean="0"/>
              <a:t>Gagnè;il</a:t>
            </a:r>
            <a:r>
              <a:rPr lang="it-IT" sz="2000" dirty="0" smtClean="0"/>
              <a:t> concetto di «spazio vitale» della psicologia sociale; la motivazione come fattore principale nell’apprendimento).</a:t>
            </a:r>
          </a:p>
          <a:p>
            <a:pPr>
              <a:buFontTx/>
              <a:buChar char="-"/>
            </a:pPr>
            <a:r>
              <a:rPr lang="it-IT" sz="2000" b="1" dirty="0" smtClean="0"/>
              <a:t>Didattica inclusiva e BES </a:t>
            </a:r>
            <a:r>
              <a:rPr lang="it-IT" sz="2000" dirty="0" smtClean="0"/>
              <a:t>(le indicazioni normative; la differenza tra difficoltà e disturbo)</a:t>
            </a:r>
          </a:p>
          <a:p>
            <a:pPr>
              <a:buFontTx/>
              <a:buChar char="-"/>
            </a:pPr>
            <a:r>
              <a:rPr lang="it-IT" sz="2000" b="1" dirty="0" smtClean="0"/>
              <a:t>BES e </a:t>
            </a:r>
            <a:r>
              <a:rPr lang="it-IT" sz="2000" b="1" dirty="0" err="1" smtClean="0"/>
              <a:t>BiLS</a:t>
            </a:r>
            <a:r>
              <a:rPr lang="it-IT" sz="2000" b="1" dirty="0" smtClean="0"/>
              <a:t> </a:t>
            </a:r>
            <a:r>
              <a:rPr lang="it-IT" sz="2000" dirty="0" smtClean="0"/>
              <a:t>(il profilo </a:t>
            </a:r>
            <a:r>
              <a:rPr lang="it-IT" sz="2000" dirty="0" err="1" smtClean="0"/>
              <a:t>glottomatetico</a:t>
            </a:r>
            <a:r>
              <a:rPr lang="it-IT" sz="2000" dirty="0" smtClean="0"/>
              <a:t> funzionale)</a:t>
            </a:r>
          </a:p>
          <a:p>
            <a:pPr>
              <a:buFontTx/>
              <a:buChar char="-"/>
            </a:pPr>
            <a:r>
              <a:rPr lang="it-IT" sz="2000" b="1" dirty="0" smtClean="0"/>
              <a:t>L’uso del «medium sonoro»</a:t>
            </a:r>
            <a:r>
              <a:rPr lang="it-IT" sz="2000" dirty="0" smtClean="0"/>
              <a:t> nei casi di compromissione del linguaggio, con assenza o quasi di produzione verbale.</a:t>
            </a:r>
          </a:p>
          <a:p>
            <a:pPr>
              <a:buFontTx/>
              <a:buChar char="-"/>
            </a:pPr>
            <a:endParaRPr lang="it-IT" sz="2000" dirty="0"/>
          </a:p>
        </p:txBody>
      </p:sp>
    </p:spTree>
    <p:extLst>
      <p:ext uri="{BB962C8B-B14F-4D97-AF65-F5344CB8AC3E}">
        <p14:creationId xmlns:p14="http://schemas.microsoft.com/office/powerpoint/2010/main" val="1173309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5580" y="689978"/>
            <a:ext cx="9356188" cy="521566"/>
          </a:xfrm>
        </p:spPr>
        <p:txBody>
          <a:bodyPr>
            <a:normAutofit fontScale="90000"/>
          </a:bodyPr>
          <a:lstStyle/>
          <a:p>
            <a:r>
              <a:rPr lang="it-IT" dirty="0" smtClean="0"/>
              <a:t>Il sistema dei simboli CAA</a:t>
            </a:r>
            <a:endParaRPr lang="it-IT" dirty="0"/>
          </a:p>
        </p:txBody>
      </p:sp>
      <p:sp>
        <p:nvSpPr>
          <p:cNvPr id="3" name="Segnaposto contenuto 2"/>
          <p:cNvSpPr>
            <a:spLocks noGrp="1"/>
          </p:cNvSpPr>
          <p:nvPr>
            <p:ph idx="1"/>
          </p:nvPr>
        </p:nvSpPr>
        <p:spPr>
          <a:xfrm>
            <a:off x="1814731" y="1420836"/>
            <a:ext cx="10144657" cy="5064369"/>
          </a:xfrm>
        </p:spPr>
        <p:txBody>
          <a:bodyPr>
            <a:normAutofit fontScale="92500" lnSpcReduction="20000"/>
          </a:bodyPr>
          <a:lstStyle/>
          <a:p>
            <a:pPr marL="0" indent="0">
              <a:buNone/>
            </a:pPr>
            <a:r>
              <a:rPr lang="it-IT" dirty="0" smtClean="0"/>
              <a:t>Per quanto riguarda il sistema dei simboli si possono avere </a:t>
            </a:r>
            <a:r>
              <a:rPr lang="it-IT" b="1" dirty="0" smtClean="0"/>
              <a:t>due tipi di sistemi</a:t>
            </a:r>
            <a:r>
              <a:rPr lang="it-IT" dirty="0" smtClean="0"/>
              <a:t>: rappresentazionali e tangibili.</a:t>
            </a:r>
          </a:p>
          <a:p>
            <a:pPr marL="0" indent="0">
              <a:buNone/>
            </a:pPr>
            <a:endParaRPr lang="it-IT" dirty="0" smtClean="0"/>
          </a:p>
          <a:p>
            <a:r>
              <a:rPr lang="it-IT" b="1" dirty="0" smtClean="0"/>
              <a:t>I sistemi rappresentazionali </a:t>
            </a:r>
            <a:r>
              <a:rPr lang="it-IT" dirty="0" smtClean="0"/>
              <a:t>utilizzano simboli bidimensionali e comprendono fotografie o disegni semplici, come quelli dei Picture </a:t>
            </a:r>
            <a:r>
              <a:rPr lang="it-IT" dirty="0" err="1" smtClean="0"/>
              <a:t>Communication</a:t>
            </a:r>
            <a:r>
              <a:rPr lang="it-IT" dirty="0" smtClean="0"/>
              <a:t> </a:t>
            </a:r>
            <a:r>
              <a:rPr lang="it-IT" dirty="0" err="1" smtClean="0"/>
              <a:t>Symbols</a:t>
            </a:r>
            <a:r>
              <a:rPr lang="it-IT" dirty="0" smtClean="0"/>
              <a:t> (PCS).</a:t>
            </a:r>
            <a:r>
              <a:rPr lang="it-IT" dirty="0"/>
              <a:t> </a:t>
            </a:r>
            <a:r>
              <a:rPr lang="it-IT" dirty="0" smtClean="0"/>
              <a:t>I sistemi simbolici più noti sono i seguenti:</a:t>
            </a:r>
          </a:p>
          <a:p>
            <a:pPr marL="0" indent="0">
              <a:buNone/>
            </a:pPr>
            <a:r>
              <a:rPr lang="it-IT" dirty="0" smtClean="0"/>
              <a:t>	- </a:t>
            </a:r>
            <a:r>
              <a:rPr lang="it-IT" b="1" dirty="0" smtClean="0"/>
              <a:t>PECS</a:t>
            </a:r>
            <a:r>
              <a:rPr lang="it-IT" dirty="0" smtClean="0"/>
              <a:t> </a:t>
            </a:r>
            <a:r>
              <a:rPr lang="it-IT" dirty="0"/>
              <a:t>(comunicazione funzionale e comunicazione per lo scambio sociale. 6 fasi. Rinforzi)</a:t>
            </a:r>
          </a:p>
          <a:p>
            <a:pPr marL="0" indent="0">
              <a:buNone/>
            </a:pPr>
            <a:r>
              <a:rPr lang="it-IT" dirty="0" smtClean="0"/>
              <a:t>	- </a:t>
            </a:r>
            <a:r>
              <a:rPr lang="it-IT" b="1" dirty="0" smtClean="0"/>
              <a:t>ARAASAC</a:t>
            </a:r>
            <a:endParaRPr lang="it-IT" b="1" dirty="0"/>
          </a:p>
          <a:p>
            <a:pPr marL="0" indent="0">
              <a:buNone/>
            </a:pPr>
            <a:r>
              <a:rPr lang="it-IT" dirty="0" smtClean="0"/>
              <a:t>	- </a:t>
            </a:r>
            <a:r>
              <a:rPr lang="it-IT" b="1" dirty="0" smtClean="0"/>
              <a:t>WIDGET</a:t>
            </a:r>
            <a:r>
              <a:rPr lang="it-IT" dirty="0" smtClean="0"/>
              <a:t> </a:t>
            </a:r>
            <a:r>
              <a:rPr lang="it-IT" dirty="0"/>
              <a:t>(verbi, plurale, superlativo, diminutivi, accrescitivi…)-GB</a:t>
            </a:r>
          </a:p>
          <a:p>
            <a:pPr marL="0" indent="0">
              <a:buNone/>
            </a:pPr>
            <a:r>
              <a:rPr lang="it-IT" dirty="0" smtClean="0"/>
              <a:t>	- </a:t>
            </a:r>
            <a:r>
              <a:rPr lang="it-IT" b="1" dirty="0" smtClean="0"/>
              <a:t>BLISS</a:t>
            </a:r>
            <a:r>
              <a:rPr lang="it-IT" dirty="0" smtClean="0"/>
              <a:t> </a:t>
            </a:r>
            <a:r>
              <a:rPr lang="it-IT" dirty="0"/>
              <a:t>(semantografico-26 segni)</a:t>
            </a:r>
          </a:p>
          <a:p>
            <a:pPr marL="0" indent="0">
              <a:buNone/>
            </a:pPr>
            <a:r>
              <a:rPr lang="it-IT" dirty="0" smtClean="0"/>
              <a:t>	- </a:t>
            </a:r>
            <a:r>
              <a:rPr lang="it-IT" b="1" dirty="0" smtClean="0"/>
              <a:t>REBUS</a:t>
            </a:r>
            <a:endParaRPr lang="it-IT" b="1" dirty="0"/>
          </a:p>
          <a:p>
            <a:pPr marL="0" indent="0">
              <a:buNone/>
            </a:pPr>
            <a:r>
              <a:rPr lang="it-IT" dirty="0" smtClean="0"/>
              <a:t>Si </a:t>
            </a:r>
            <a:r>
              <a:rPr lang="it-IT" dirty="0"/>
              <a:t>differenziano per i pittogrammi, per il fatto che alcuni hanno i connettivi, altri no. Alcuni sono curvabili sulla persona, altri rimangono standard.</a:t>
            </a:r>
          </a:p>
          <a:p>
            <a:pPr marL="0" indent="0">
              <a:buNone/>
            </a:pPr>
            <a:endParaRPr lang="it-IT" dirty="0"/>
          </a:p>
          <a:p>
            <a:r>
              <a:rPr lang="it-IT" b="1" dirty="0" smtClean="0"/>
              <a:t>I sistemi tangibili </a:t>
            </a:r>
            <a:r>
              <a:rPr lang="it-IT" dirty="0" smtClean="0"/>
              <a:t>sono costituiti da </a:t>
            </a:r>
            <a:r>
              <a:rPr lang="it-IT" b="1" dirty="0" smtClean="0"/>
              <a:t>oggetti</a:t>
            </a:r>
            <a:r>
              <a:rPr lang="it-IT" dirty="0" smtClean="0"/>
              <a:t>, parti di oggetti in miniatura, simboli con superfici tattili, simboli con disegni semplici adattati con contorni in rilievo. [</a:t>
            </a:r>
            <a:r>
              <a:rPr lang="it-IT" dirty="0" err="1" smtClean="0"/>
              <a:t>rif</a:t>
            </a:r>
            <a:r>
              <a:rPr lang="it-IT" dirty="0" smtClean="0"/>
              <a:t>.«libro tattile»]</a:t>
            </a:r>
            <a:endParaRPr lang="it-IT" dirty="0"/>
          </a:p>
        </p:txBody>
      </p:sp>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87652" y="706590"/>
            <a:ext cx="609600" cy="609600"/>
          </a:xfrm>
          <a:prstGeom prst="rect">
            <a:avLst/>
          </a:prstGeom>
        </p:spPr>
      </p:pic>
    </p:spTree>
    <p:extLst>
      <p:ext uri="{BB962C8B-B14F-4D97-AF65-F5344CB8AC3E}">
        <p14:creationId xmlns:p14="http://schemas.microsoft.com/office/powerpoint/2010/main" val="1590700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675301"/>
          </a:xfrm>
        </p:spPr>
        <p:txBody>
          <a:bodyPr/>
          <a:lstStyle/>
          <a:p>
            <a:r>
              <a:rPr lang="it-IT" b="1" u="sng" dirty="0" smtClean="0"/>
              <a:t>PECS – Approfondimento</a:t>
            </a:r>
            <a:endParaRPr lang="it-IT" b="1" u="sng" dirty="0"/>
          </a:p>
        </p:txBody>
      </p:sp>
      <p:sp>
        <p:nvSpPr>
          <p:cNvPr id="3" name="Segnaposto contenuto 2"/>
          <p:cNvSpPr>
            <a:spLocks noGrp="1"/>
          </p:cNvSpPr>
          <p:nvPr>
            <p:ph idx="1"/>
          </p:nvPr>
        </p:nvSpPr>
        <p:spPr>
          <a:xfrm>
            <a:off x="1949116" y="1467853"/>
            <a:ext cx="9404684" cy="4709110"/>
          </a:xfrm>
        </p:spPr>
        <p:txBody>
          <a:bodyPr>
            <a:normAutofit fontScale="92500" lnSpcReduction="20000"/>
          </a:bodyPr>
          <a:lstStyle/>
          <a:p>
            <a:pPr marL="0" indent="0">
              <a:buNone/>
            </a:pPr>
            <a:r>
              <a:rPr lang="it-IT" dirty="0" smtClean="0"/>
              <a:t>Con la sigla PECS si intende il metodo di </a:t>
            </a:r>
            <a:r>
              <a:rPr lang="it-IT" b="1" dirty="0" smtClean="0"/>
              <a:t>Picture Exchange </a:t>
            </a:r>
            <a:r>
              <a:rPr lang="it-IT" b="1" dirty="0" err="1" smtClean="0"/>
              <a:t>Communication</a:t>
            </a:r>
            <a:r>
              <a:rPr lang="it-IT" b="1" dirty="0" smtClean="0"/>
              <a:t> System</a:t>
            </a:r>
            <a:r>
              <a:rPr lang="it-IT" dirty="0" smtClean="0"/>
              <a:t>. Questo metodo è stato sviluppato a partire dal 1985 e si basa sui principi del metodo ABA e sul </a:t>
            </a:r>
            <a:r>
              <a:rPr lang="it-IT" dirty="0" err="1" smtClean="0"/>
              <a:t>Verbal</a:t>
            </a:r>
            <a:r>
              <a:rPr lang="it-IT" dirty="0" smtClean="0"/>
              <a:t> </a:t>
            </a:r>
            <a:r>
              <a:rPr lang="it-IT" dirty="0" err="1" smtClean="0"/>
              <a:t>Behaviour</a:t>
            </a:r>
            <a:r>
              <a:rPr lang="it-IT" dirty="0" smtClean="0"/>
              <a:t> di </a:t>
            </a:r>
            <a:r>
              <a:rPr lang="it-IT" dirty="0" err="1" smtClean="0"/>
              <a:t>Skinner</a:t>
            </a:r>
            <a:r>
              <a:rPr lang="it-IT" dirty="0" smtClean="0"/>
              <a:t>.</a:t>
            </a:r>
          </a:p>
          <a:p>
            <a:pPr marL="0" indent="0">
              <a:buNone/>
            </a:pPr>
            <a:endParaRPr lang="it-IT" dirty="0"/>
          </a:p>
          <a:p>
            <a:pPr marL="0" indent="0">
              <a:buNone/>
            </a:pPr>
            <a:r>
              <a:rPr lang="it-IT" dirty="0" smtClean="0"/>
              <a:t>E’ una strategia che si basa sulla comunicazione attraverso lo scambio di, inizialmente, </a:t>
            </a:r>
            <a:r>
              <a:rPr lang="it-IT" b="1" dirty="0" smtClean="0"/>
              <a:t>una singola immagine PECS e successivamente di una striscia costituita da diverse immagini PECS </a:t>
            </a:r>
            <a:r>
              <a:rPr lang="it-IT" dirty="0" smtClean="0"/>
              <a:t>che compongono una frase. Le immagini PECS sono costituite sul fronte dal simbolo e sul retro da un pezzo di velcro. Sono contenute all’interno di un quaderno (detto «quaderno delle attività») anch’esso composto da pagine con strisce di velcro su cui vengono posizionati i simboli e la striscia per frasi, in modo che l’alunno possa staccare le immagini e scambiarle con il suo partner comunicativo.</a:t>
            </a:r>
          </a:p>
          <a:p>
            <a:pPr marL="0" indent="0">
              <a:buNone/>
            </a:pPr>
            <a:endParaRPr lang="it-IT" dirty="0"/>
          </a:p>
          <a:p>
            <a:r>
              <a:rPr lang="it-IT" dirty="0" smtClean="0"/>
              <a:t>VIDEO </a:t>
            </a:r>
            <a:r>
              <a:rPr lang="it-IT" dirty="0">
                <a:hlinkClick r:id="rId2"/>
              </a:rPr>
              <a:t>https://www.youtube.com/watch?v=Q_I1VaaiQDk</a:t>
            </a:r>
            <a:r>
              <a:rPr lang="it-IT" dirty="0"/>
              <a:t> </a:t>
            </a:r>
            <a:endParaRPr lang="it-IT" dirty="0" smtClean="0"/>
          </a:p>
          <a:p>
            <a:pPr marL="0" indent="0">
              <a:buNone/>
            </a:pPr>
            <a:r>
              <a:rPr lang="it-IT" dirty="0" smtClean="0"/>
              <a:t>Per capire che cos’è un quaderno, semplice,  delle attività per la CAA.</a:t>
            </a:r>
          </a:p>
          <a:p>
            <a:r>
              <a:rPr lang="it-IT" dirty="0" smtClean="0"/>
              <a:t>VIDEO </a:t>
            </a:r>
            <a:r>
              <a:rPr lang="it-IT" dirty="0">
                <a:hlinkClick r:id="rId3"/>
              </a:rPr>
              <a:t>https://www.youtube.com/watch?v=37o1Py7wOu8</a:t>
            </a:r>
            <a:r>
              <a:rPr lang="it-IT" dirty="0"/>
              <a:t> </a:t>
            </a:r>
            <a:endParaRPr lang="it-IT" dirty="0" smtClean="0"/>
          </a:p>
          <a:p>
            <a:pPr marL="0" indent="0">
              <a:buNone/>
            </a:pPr>
            <a:r>
              <a:rPr lang="it-IT" dirty="0" smtClean="0"/>
              <a:t>Per capire meglio come costruire un quaderno delle attività per la CAA</a:t>
            </a:r>
            <a:endParaRPr lang="it-IT" dirty="0"/>
          </a:p>
          <a:p>
            <a:endParaRPr lang="it-IT" dirty="0" smtClean="0"/>
          </a:p>
          <a:p>
            <a:pPr marL="0" indent="0">
              <a:buNone/>
            </a:pPr>
            <a:endParaRPr lang="it-IT" dirty="0"/>
          </a:p>
          <a:p>
            <a:endParaRPr lang="it-IT" dirty="0"/>
          </a:p>
          <a:p>
            <a:pPr marL="0" indent="0">
              <a:buNone/>
            </a:pPr>
            <a:endParaRPr lang="it-IT" dirty="0"/>
          </a:p>
        </p:txBody>
      </p:sp>
    </p:spTree>
    <p:extLst>
      <p:ext uri="{BB962C8B-B14F-4D97-AF65-F5344CB8AC3E}">
        <p14:creationId xmlns:p14="http://schemas.microsoft.com/office/powerpoint/2010/main" val="629075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1012185"/>
          </a:xfrm>
        </p:spPr>
        <p:txBody>
          <a:bodyPr/>
          <a:lstStyle/>
          <a:p>
            <a:r>
              <a:rPr lang="it-IT" dirty="0" smtClean="0"/>
              <a:t>Le basi del PECS</a:t>
            </a:r>
            <a:endParaRPr lang="it-IT" dirty="0"/>
          </a:p>
        </p:txBody>
      </p:sp>
      <p:sp>
        <p:nvSpPr>
          <p:cNvPr id="3" name="Segnaposto contenuto 2"/>
          <p:cNvSpPr>
            <a:spLocks noGrp="1"/>
          </p:cNvSpPr>
          <p:nvPr>
            <p:ph idx="1"/>
          </p:nvPr>
        </p:nvSpPr>
        <p:spPr>
          <a:xfrm>
            <a:off x="2069432" y="1816767"/>
            <a:ext cx="9435180" cy="4716379"/>
          </a:xfrm>
        </p:spPr>
        <p:txBody>
          <a:bodyPr>
            <a:normAutofit/>
          </a:bodyPr>
          <a:lstStyle/>
          <a:p>
            <a:pPr marL="0" indent="0">
              <a:buNone/>
            </a:pPr>
            <a:r>
              <a:rPr lang="it-IT" b="1" dirty="0" smtClean="0"/>
              <a:t>Il mezzo utilizzato per insegnare l’atto comunicativo è il rinforzo:</a:t>
            </a:r>
          </a:p>
          <a:p>
            <a:pPr marL="0" indent="0">
              <a:buNone/>
            </a:pPr>
            <a:r>
              <a:rPr lang="it-IT" b="1" dirty="0" smtClean="0"/>
              <a:t>sociale oppure tangibile</a:t>
            </a:r>
            <a:r>
              <a:rPr lang="it-IT" dirty="0" smtClean="0"/>
              <a:t>. </a:t>
            </a:r>
          </a:p>
          <a:p>
            <a:pPr marL="0" indent="0">
              <a:buNone/>
            </a:pPr>
            <a:r>
              <a:rPr lang="it-IT" dirty="0" smtClean="0"/>
              <a:t>Secondo il metodo PECS le basi di questo tipo di comunicazione prevedono di:</a:t>
            </a:r>
          </a:p>
          <a:p>
            <a:r>
              <a:rPr lang="it-IT" dirty="0" smtClean="0"/>
              <a:t>Creare ambienti educativi dove le possibilità di apprendimento di abilità comunicative/funzionali sono alte</a:t>
            </a:r>
          </a:p>
          <a:p>
            <a:r>
              <a:rPr lang="it-IT" dirty="0" smtClean="0"/>
              <a:t>Creare molte opportunità comunicative all’interno di ambienti concreti contenenti materiali interessanti ed attività utili</a:t>
            </a:r>
          </a:p>
          <a:p>
            <a:r>
              <a:rPr lang="it-IT" dirty="0" smtClean="0"/>
              <a:t>Scoprire cosa è probabile che un soggetto coglia nel corso delle varie attività</a:t>
            </a:r>
          </a:p>
          <a:p>
            <a:r>
              <a:rPr lang="it-IT" dirty="0" smtClean="0"/>
              <a:t>Fare in modo che l’oggetto desiderato «scompaia» abbastanza a lungo in modo che l’alunno cominci a volerlo o ad averne bisogno</a:t>
            </a:r>
          </a:p>
          <a:p>
            <a:r>
              <a:rPr lang="it-IT" dirty="0" smtClean="0"/>
              <a:t>Organizzare l’ambiente affinch</a:t>
            </a:r>
            <a:r>
              <a:rPr lang="it-IT" dirty="0"/>
              <a:t>é</a:t>
            </a:r>
            <a:r>
              <a:rPr lang="it-IT" dirty="0" smtClean="0"/>
              <a:t> gli oggetti desiderati non siano fisicamente raggiungibili</a:t>
            </a:r>
            <a:endParaRPr lang="it-IT" dirty="0"/>
          </a:p>
        </p:txBody>
      </p:sp>
    </p:spTree>
    <p:extLst>
      <p:ext uri="{BB962C8B-B14F-4D97-AF65-F5344CB8AC3E}">
        <p14:creationId xmlns:p14="http://schemas.microsoft.com/office/powerpoint/2010/main" val="2601503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13810" y="629819"/>
            <a:ext cx="9440779" cy="830629"/>
          </a:xfrm>
        </p:spPr>
        <p:txBody>
          <a:bodyPr>
            <a:normAutofit fontScale="90000"/>
          </a:bodyPr>
          <a:lstStyle/>
          <a:p>
            <a:r>
              <a:rPr lang="it-IT" dirty="0" smtClean="0"/>
              <a:t>Le </a:t>
            </a:r>
            <a:r>
              <a:rPr lang="it-IT" b="1" dirty="0" smtClean="0"/>
              <a:t>6 fasi </a:t>
            </a:r>
            <a:r>
              <a:rPr lang="it-IT" dirty="0" smtClean="0"/>
              <a:t>di insegnamento del sistema PECS</a:t>
            </a:r>
            <a:endParaRPr lang="it-IT" dirty="0"/>
          </a:p>
        </p:txBody>
      </p:sp>
      <p:sp>
        <p:nvSpPr>
          <p:cNvPr id="3" name="Segnaposto contenuto 2"/>
          <p:cNvSpPr>
            <a:spLocks noGrp="1"/>
          </p:cNvSpPr>
          <p:nvPr>
            <p:ph idx="1"/>
          </p:nvPr>
        </p:nvSpPr>
        <p:spPr>
          <a:xfrm>
            <a:off x="2213810" y="2033337"/>
            <a:ext cx="9139989" cy="4143626"/>
          </a:xfrm>
        </p:spPr>
        <p:txBody>
          <a:bodyPr/>
          <a:lstStyle/>
          <a:p>
            <a:pPr marL="0" indent="0">
              <a:buNone/>
            </a:pPr>
            <a:r>
              <a:rPr lang="it-IT" dirty="0" smtClean="0"/>
              <a:t>Per sviluppare la comunicazione funzionale e la comunicazione con scambio sociale (evitando di «anticipare»).</a:t>
            </a:r>
          </a:p>
          <a:p>
            <a:pPr marL="0" indent="0">
              <a:buNone/>
            </a:pPr>
            <a:r>
              <a:rPr lang="it-IT" dirty="0" smtClean="0"/>
              <a:t>6 fasi:</a:t>
            </a:r>
          </a:p>
          <a:p>
            <a:r>
              <a:rPr lang="it-IT" dirty="0" smtClean="0"/>
              <a:t>Immagine/oggetto-richiesta</a:t>
            </a:r>
          </a:p>
          <a:p>
            <a:r>
              <a:rPr lang="it-IT" dirty="0" smtClean="0"/>
              <a:t>Andare verso il quaderno delle attività, staccare-attaccare, consegnare la tessera</a:t>
            </a:r>
          </a:p>
          <a:p>
            <a:r>
              <a:rPr lang="it-IT" dirty="0" smtClean="0"/>
              <a:t>Discriminazione e scelta dei simboli</a:t>
            </a:r>
          </a:p>
          <a:p>
            <a:r>
              <a:rPr lang="it-IT" dirty="0" smtClean="0"/>
              <a:t>Costruzione della frase (stringa comunicativa)</a:t>
            </a:r>
          </a:p>
          <a:p>
            <a:r>
              <a:rPr lang="it-IT" dirty="0" smtClean="0"/>
              <a:t>Rispondere a domanda «cosa vuoi»</a:t>
            </a:r>
          </a:p>
          <a:p>
            <a:r>
              <a:rPr lang="it-IT" dirty="0" smtClean="0"/>
              <a:t>Commentare una risposta</a:t>
            </a:r>
            <a:endParaRPr lang="it-IT" dirty="0"/>
          </a:p>
        </p:txBody>
      </p:sp>
    </p:spTree>
    <p:extLst>
      <p:ext uri="{BB962C8B-B14F-4D97-AF65-F5344CB8AC3E}">
        <p14:creationId xmlns:p14="http://schemas.microsoft.com/office/powerpoint/2010/main" val="3482374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05526" y="714041"/>
            <a:ext cx="9585158" cy="438439"/>
          </a:xfrm>
        </p:spPr>
        <p:txBody>
          <a:bodyPr>
            <a:normAutofit fontScale="90000"/>
          </a:bodyPr>
          <a:lstStyle/>
          <a:p>
            <a:r>
              <a:rPr lang="it-IT" dirty="0" smtClean="0"/>
              <a:t>Nella </a:t>
            </a:r>
            <a:r>
              <a:rPr lang="it-IT" b="1" dirty="0" smtClean="0"/>
              <a:t>prima</a:t>
            </a:r>
            <a:r>
              <a:rPr lang="it-IT" dirty="0" smtClean="0"/>
              <a:t> fase</a:t>
            </a:r>
            <a:endParaRPr lang="it-IT" dirty="0"/>
          </a:p>
        </p:txBody>
      </p:sp>
      <p:sp>
        <p:nvSpPr>
          <p:cNvPr id="3" name="Segnaposto contenuto 2"/>
          <p:cNvSpPr>
            <a:spLocks noGrp="1"/>
          </p:cNvSpPr>
          <p:nvPr>
            <p:ph idx="1"/>
          </p:nvPr>
        </p:nvSpPr>
        <p:spPr>
          <a:xfrm>
            <a:off x="2105526" y="1864895"/>
            <a:ext cx="9248274" cy="4312068"/>
          </a:xfrm>
        </p:spPr>
        <p:txBody>
          <a:bodyPr>
            <a:normAutofit fontScale="92500" lnSpcReduction="10000"/>
          </a:bodyPr>
          <a:lstStyle/>
          <a:p>
            <a:pPr marL="0" indent="0">
              <a:buNone/>
            </a:pPr>
            <a:r>
              <a:rPr lang="it-IT" dirty="0" smtClean="0"/>
              <a:t>In questa fase </a:t>
            </a:r>
            <a:r>
              <a:rPr lang="it-IT" b="1" dirty="0" smtClean="0"/>
              <a:t>si insegna a fare richieste</a:t>
            </a:r>
            <a:r>
              <a:rPr lang="it-IT" dirty="0" smtClean="0"/>
              <a:t>, con l’obiettivo dell’iniziativa da parte del soggetto, per cui è l’alunno che deve incominciare la comunicazione. </a:t>
            </a:r>
            <a:r>
              <a:rPr lang="it-IT" b="1" dirty="0" smtClean="0"/>
              <a:t>Si utilizza una sola immagine alla volta</a:t>
            </a:r>
            <a:r>
              <a:rPr lang="it-IT" dirty="0" smtClean="0"/>
              <a:t>, in quanto la discriminazione delle immagini non è un </a:t>
            </a:r>
            <a:r>
              <a:rPr lang="it-IT" dirty="0" err="1" smtClean="0"/>
              <a:t>pre</a:t>
            </a:r>
            <a:r>
              <a:rPr lang="it-IT" dirty="0" smtClean="0"/>
              <a:t>-requisito. Le persone coinvolte in questo </a:t>
            </a:r>
            <a:r>
              <a:rPr lang="it-IT" dirty="0" err="1" smtClean="0"/>
              <a:t>step</a:t>
            </a:r>
            <a:r>
              <a:rPr lang="it-IT" dirty="0" smtClean="0"/>
              <a:t> sono tre:</a:t>
            </a:r>
          </a:p>
          <a:p>
            <a:pPr>
              <a:buFontTx/>
              <a:buChar char="-"/>
            </a:pPr>
            <a:r>
              <a:rPr lang="it-IT" dirty="0" smtClean="0"/>
              <a:t>l’alunno</a:t>
            </a:r>
          </a:p>
          <a:p>
            <a:pPr>
              <a:buFontTx/>
              <a:buChar char="-"/>
            </a:pPr>
            <a:r>
              <a:rPr lang="it-IT" dirty="0" smtClean="0"/>
              <a:t>Il partner comunicativo, che è la persona a cui viene indirizzata la richiesta</a:t>
            </a:r>
          </a:p>
          <a:p>
            <a:pPr>
              <a:buFontTx/>
              <a:buChar char="-"/>
            </a:pPr>
            <a:r>
              <a:rPr lang="it-IT" dirty="0" smtClean="0"/>
              <a:t>Il </a:t>
            </a:r>
            <a:r>
              <a:rPr lang="it-IT" dirty="0" err="1" smtClean="0"/>
              <a:t>prompter</a:t>
            </a:r>
            <a:r>
              <a:rPr lang="it-IT" dirty="0" smtClean="0"/>
              <a:t> (aiuto)</a:t>
            </a:r>
          </a:p>
          <a:p>
            <a:pPr marL="0" indent="0">
              <a:buNone/>
            </a:pPr>
            <a:r>
              <a:rPr lang="it-IT" dirty="0" smtClean="0"/>
              <a:t>Il </a:t>
            </a:r>
            <a:r>
              <a:rPr lang="it-IT" dirty="0" err="1" smtClean="0"/>
              <a:t>prompt</a:t>
            </a:r>
            <a:r>
              <a:rPr lang="it-IT" dirty="0" smtClean="0"/>
              <a:t>, l’aiuto fornito inizialmente e che deve essere gradatamente eliminato,  può essere di tipo:</a:t>
            </a:r>
          </a:p>
          <a:p>
            <a:pPr>
              <a:buFontTx/>
              <a:buChar char="-"/>
            </a:pPr>
            <a:r>
              <a:rPr lang="it-IT" dirty="0" smtClean="0"/>
              <a:t>Fisico</a:t>
            </a:r>
          </a:p>
          <a:p>
            <a:pPr>
              <a:buFontTx/>
              <a:buChar char="-"/>
            </a:pPr>
            <a:r>
              <a:rPr lang="it-IT" dirty="0" smtClean="0"/>
              <a:t>Verbale</a:t>
            </a:r>
          </a:p>
          <a:p>
            <a:pPr>
              <a:buFontTx/>
              <a:buChar char="-"/>
            </a:pPr>
            <a:r>
              <a:rPr lang="it-IT" dirty="0" smtClean="0"/>
              <a:t>Gestuale</a:t>
            </a:r>
          </a:p>
          <a:p>
            <a:pPr>
              <a:buFontTx/>
              <a:buChar char="-"/>
            </a:pPr>
            <a:r>
              <a:rPr lang="it-IT" dirty="0" smtClean="0"/>
              <a:t>Visivo</a:t>
            </a:r>
          </a:p>
          <a:p>
            <a:pPr marL="0" indent="0">
              <a:buNone/>
            </a:pPr>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3963985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17559" y="786230"/>
            <a:ext cx="9284368" cy="507711"/>
          </a:xfrm>
        </p:spPr>
        <p:txBody>
          <a:bodyPr>
            <a:normAutofit fontScale="90000"/>
          </a:bodyPr>
          <a:lstStyle/>
          <a:p>
            <a:r>
              <a:rPr lang="it-IT" dirty="0" smtClean="0"/>
              <a:t>Sempre </a:t>
            </a:r>
            <a:r>
              <a:rPr lang="it-IT" b="1" dirty="0" smtClean="0"/>
              <a:t>Nella prima fase</a:t>
            </a:r>
            <a:r>
              <a:rPr lang="it-IT" dirty="0" smtClean="0"/>
              <a:t>: ruoli e mansioni</a:t>
            </a:r>
            <a:endParaRPr lang="it-IT" dirty="0"/>
          </a:p>
        </p:txBody>
      </p:sp>
      <p:sp>
        <p:nvSpPr>
          <p:cNvPr id="3" name="Segnaposto contenuto 2"/>
          <p:cNvSpPr>
            <a:spLocks noGrp="1"/>
          </p:cNvSpPr>
          <p:nvPr>
            <p:ph idx="1"/>
          </p:nvPr>
        </p:nvSpPr>
        <p:spPr>
          <a:xfrm>
            <a:off x="1876926" y="1888958"/>
            <a:ext cx="9627686" cy="4022264"/>
          </a:xfrm>
        </p:spPr>
        <p:txBody>
          <a:bodyPr>
            <a:normAutofit/>
          </a:bodyPr>
          <a:lstStyle/>
          <a:p>
            <a:pPr marL="0" indent="0">
              <a:buNone/>
            </a:pPr>
            <a:r>
              <a:rPr lang="it-IT" sz="2000" b="1" dirty="0" smtClean="0"/>
              <a:t>Le mansione del </a:t>
            </a:r>
            <a:r>
              <a:rPr lang="it-IT" sz="2000" b="1" dirty="0" err="1" smtClean="0"/>
              <a:t>prompter</a:t>
            </a:r>
            <a:r>
              <a:rPr lang="it-IT" sz="2000" b="1" dirty="0" smtClean="0"/>
              <a:t> </a:t>
            </a:r>
            <a:r>
              <a:rPr lang="it-IT" sz="2000" dirty="0" smtClean="0"/>
              <a:t>sono quelle di: aspettare che l’alunno prenda l’iniziativa, fornire </a:t>
            </a:r>
            <a:r>
              <a:rPr lang="it-IT" sz="2000" dirty="0" err="1" smtClean="0"/>
              <a:t>prompt</a:t>
            </a:r>
            <a:r>
              <a:rPr lang="it-IT" sz="2000" dirty="0" smtClean="0"/>
              <a:t> fisici per prendere l’immagine, porgerla al partner comunicativo e rilasciarla, senza interagire con l’alunno e dare rinforzi.</a:t>
            </a:r>
          </a:p>
          <a:p>
            <a:pPr marL="0" indent="0">
              <a:buNone/>
            </a:pPr>
            <a:endParaRPr lang="it-IT" sz="2000" dirty="0"/>
          </a:p>
          <a:p>
            <a:pPr marL="0" indent="0">
              <a:buNone/>
            </a:pPr>
            <a:r>
              <a:rPr lang="it-IT" sz="2000" b="1" dirty="0" smtClean="0"/>
              <a:t>Il ruolo del partner comunicativo </a:t>
            </a:r>
            <a:r>
              <a:rPr lang="it-IT" sz="2000" dirty="0" smtClean="0"/>
              <a:t>è di attrarre l’alunno, di consegnare entro mezzo secondo circa l’oggetto e di dire il nome dell’oggetto mentre lo prende. Inoltre, affinché l’alunno consegni l’immagine </a:t>
            </a:r>
            <a:r>
              <a:rPr lang="it-IT" sz="2000" b="1" dirty="0" smtClean="0"/>
              <a:t>è importante che il partner comunicativo tenga la mano aperta</a:t>
            </a:r>
            <a:r>
              <a:rPr lang="it-IT" sz="2000" dirty="0" smtClean="0"/>
              <a:t>, ma non deve essere mostrata prima che l’alunno prenda l’iniziativa e deve essere ridotta via via.</a:t>
            </a:r>
            <a:endParaRPr lang="it-IT" sz="2000" dirty="0"/>
          </a:p>
        </p:txBody>
      </p:sp>
    </p:spTree>
    <p:extLst>
      <p:ext uri="{BB962C8B-B14F-4D97-AF65-F5344CB8AC3E}">
        <p14:creationId xmlns:p14="http://schemas.microsoft.com/office/powerpoint/2010/main" val="3722313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96979" y="628360"/>
            <a:ext cx="10515600" cy="424584"/>
          </a:xfrm>
        </p:spPr>
        <p:txBody>
          <a:bodyPr>
            <a:normAutofit fontScale="90000"/>
          </a:bodyPr>
          <a:lstStyle/>
          <a:p>
            <a:r>
              <a:rPr lang="it-IT" b="1" dirty="0" smtClean="0"/>
              <a:t>Sintesi</a:t>
            </a:r>
            <a:r>
              <a:rPr lang="it-IT" dirty="0" smtClean="0"/>
              <a:t> - Descrizione fase 1</a:t>
            </a:r>
            <a:endParaRPr lang="it-IT" dirty="0"/>
          </a:p>
        </p:txBody>
      </p:sp>
      <p:sp>
        <p:nvSpPr>
          <p:cNvPr id="3" name="Segnaposto contenuto 2"/>
          <p:cNvSpPr>
            <a:spLocks noGrp="1"/>
          </p:cNvSpPr>
          <p:nvPr>
            <p:ph idx="1"/>
          </p:nvPr>
        </p:nvSpPr>
        <p:spPr>
          <a:xfrm>
            <a:off x="1896978" y="1455821"/>
            <a:ext cx="9456821" cy="5000396"/>
          </a:xfrm>
        </p:spPr>
        <p:txBody>
          <a:bodyPr>
            <a:normAutofit/>
          </a:bodyPr>
          <a:lstStyle/>
          <a:p>
            <a:pPr marL="0" indent="0">
              <a:buNone/>
            </a:pPr>
            <a:r>
              <a:rPr lang="it-IT" b="1" dirty="0" smtClean="0"/>
              <a:t>Una volta che l’alunno ha preso l’iniziativa, gli si insegna la risposta motoria</a:t>
            </a:r>
            <a:r>
              <a:rPr lang="it-IT" dirty="0" smtClean="0"/>
              <a:t>: prendere l’immagine, allungarsi verso l’interlocutore e rilasciare l’immagine.</a:t>
            </a:r>
          </a:p>
          <a:p>
            <a:pPr marL="0" indent="0">
              <a:buNone/>
            </a:pPr>
            <a:r>
              <a:rPr lang="it-IT" dirty="0" smtClean="0"/>
              <a:t>Per educarlo a ciò si utilizza la </a:t>
            </a:r>
            <a:r>
              <a:rPr lang="it-IT" b="1" dirty="0" smtClean="0"/>
              <a:t>procedura del </a:t>
            </a:r>
            <a:r>
              <a:rPr lang="it-IT" b="1" dirty="0" err="1" smtClean="0"/>
              <a:t>prompt</a:t>
            </a:r>
            <a:r>
              <a:rPr lang="it-IT" b="1" dirty="0" smtClean="0"/>
              <a:t> a due con concatenamento retrogrado</a:t>
            </a:r>
            <a:r>
              <a:rPr lang="it-IT" dirty="0" smtClean="0"/>
              <a:t>, ossia la sequenza di comportamenti viene insegnata rinforzando l’acquisizione dell’ultimo passo, poi del penultimo e così via. </a:t>
            </a:r>
            <a:r>
              <a:rPr lang="it-IT" b="1" dirty="0" smtClean="0"/>
              <a:t>Questo perché il comportamento temporalmente più vicino al ricevere il rinforzo è quello più facilmente appreso.</a:t>
            </a:r>
          </a:p>
          <a:p>
            <a:pPr marL="0" indent="0">
              <a:buNone/>
            </a:pPr>
            <a:r>
              <a:rPr lang="it-IT" dirty="0" smtClean="0"/>
              <a:t>In questa prima fase, riassumendo, l’alunno sceglie e prende un gioco/oggetto, il partner comunicativo prende il simbolo dell’oggetto. </a:t>
            </a:r>
            <a:r>
              <a:rPr lang="it-IT" dirty="0"/>
              <a:t>Q</a:t>
            </a:r>
            <a:r>
              <a:rPr lang="it-IT" dirty="0" smtClean="0"/>
              <a:t>uando l’alunno tende a riprenderlo il partner comunicativo apre la mano secondo il gesto del «dammi» e l’alunno viene aiutato a dare l’immagine; appena l’alunno rilascia l’immagine il partner comunicativo consegna l’oggetto.</a:t>
            </a:r>
          </a:p>
          <a:p>
            <a:pPr marL="0" indent="0">
              <a:buNone/>
            </a:pPr>
            <a:r>
              <a:rPr lang="it-IT" dirty="0" smtClean="0"/>
              <a:t>Per stabilire il criterio di acquisizione di tale fase è necessario che vi sia stato lo scambio indipendente per almeno 3-5 rinforzi con due o più partner comunicativi in almeno due ambienti.</a:t>
            </a:r>
            <a:endParaRPr lang="it-IT" dirty="0"/>
          </a:p>
        </p:txBody>
      </p:sp>
    </p:spTree>
    <p:extLst>
      <p:ext uri="{BB962C8B-B14F-4D97-AF65-F5344CB8AC3E}">
        <p14:creationId xmlns:p14="http://schemas.microsoft.com/office/powerpoint/2010/main" val="1652503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52862" y="641852"/>
            <a:ext cx="9500937" cy="618548"/>
          </a:xfrm>
        </p:spPr>
        <p:txBody>
          <a:bodyPr>
            <a:normAutofit fontScale="90000"/>
          </a:bodyPr>
          <a:lstStyle/>
          <a:p>
            <a:r>
              <a:rPr lang="it-IT" dirty="0" smtClean="0"/>
              <a:t>Nella </a:t>
            </a:r>
            <a:r>
              <a:rPr lang="it-IT" b="1" dirty="0" smtClean="0"/>
              <a:t>seconda</a:t>
            </a:r>
            <a:r>
              <a:rPr lang="it-IT" dirty="0" smtClean="0"/>
              <a:t> fase</a:t>
            </a:r>
            <a:endParaRPr lang="it-IT" dirty="0"/>
          </a:p>
        </p:txBody>
      </p:sp>
      <p:sp>
        <p:nvSpPr>
          <p:cNvPr id="3" name="Segnaposto contenuto 2"/>
          <p:cNvSpPr>
            <a:spLocks noGrp="1"/>
          </p:cNvSpPr>
          <p:nvPr>
            <p:ph idx="1"/>
          </p:nvPr>
        </p:nvSpPr>
        <p:spPr>
          <a:xfrm>
            <a:off x="1564104" y="1347536"/>
            <a:ext cx="9789695" cy="5247227"/>
          </a:xfrm>
        </p:spPr>
        <p:txBody>
          <a:bodyPr>
            <a:normAutofit/>
          </a:bodyPr>
          <a:lstStyle/>
          <a:p>
            <a:pPr marL="0" indent="0">
              <a:buNone/>
            </a:pPr>
            <a:r>
              <a:rPr lang="it-IT" b="1" dirty="0" smtClean="0"/>
              <a:t>In questa fase viene definita distanza e insistenza</a:t>
            </a:r>
            <a:r>
              <a:rPr lang="it-IT" dirty="0" smtClean="0"/>
              <a:t>. L’obiettivo principe è la persistenza nonostante gli ostacoli; non viene ancora insegnata la discriminazione di immagini, ma è importante che l’alunno abbia il suo quaderno PECS. L’alunno viene addestrato ad andare dal partner comunicativo, ad arrivare al quaderno, a giungere da entrambi e infine a spostarsi da un ambiente all’altro. </a:t>
            </a:r>
            <a:r>
              <a:rPr lang="it-IT" b="1" dirty="0" smtClean="0"/>
              <a:t>Questa fase prevede che all’alunno sia insegnato a chiamare il partner comunicativo quando questo è girato, a portarsi dietro il quaderno, anche in altri ambienti e a fare richieste in attività di gruppo.</a:t>
            </a:r>
          </a:p>
          <a:p>
            <a:pPr marL="0" indent="0">
              <a:buNone/>
            </a:pPr>
            <a:r>
              <a:rPr lang="it-IT" dirty="0" smtClean="0"/>
              <a:t>Un fattore importante in questa fase è il </a:t>
            </a:r>
            <a:r>
              <a:rPr lang="it-IT" b="1" dirty="0" smtClean="0"/>
              <a:t>contatto oculare</a:t>
            </a:r>
            <a:r>
              <a:rPr lang="it-IT" dirty="0" smtClean="0"/>
              <a:t>. Infatti, man mano che il partner comunicativo si sposta sempre più lontano dall’alunno, comincia anche a porsi di schiena rispetto al soggetto, fingendo di non prestargli attenzione.</a:t>
            </a:r>
          </a:p>
          <a:p>
            <a:pPr marL="0" indent="0">
              <a:buNone/>
            </a:pPr>
            <a:r>
              <a:rPr lang="it-IT" dirty="0" smtClean="0"/>
              <a:t>Il </a:t>
            </a:r>
            <a:r>
              <a:rPr lang="it-IT" b="1" dirty="0" err="1" smtClean="0"/>
              <a:t>prompter</a:t>
            </a:r>
            <a:r>
              <a:rPr lang="it-IT" b="1" dirty="0" smtClean="0"/>
              <a:t> fisico </a:t>
            </a:r>
            <a:r>
              <a:rPr lang="it-IT" dirty="0" smtClean="0"/>
              <a:t>aiuta l’alunno a toccare la spalla del partner comunicativo che si volta verso di lui. L’alunno consegna l’immagine ed apprende che deve avere l’attenzione, ossia il contatto oculare del partner comunicativo per poter comunicare in modo efficace. </a:t>
            </a:r>
          </a:p>
          <a:p>
            <a:pPr marL="0" indent="0">
              <a:buNone/>
            </a:pPr>
            <a:r>
              <a:rPr lang="it-IT" dirty="0" smtClean="0"/>
              <a:t>La fase può definirsi acquisita quando l’alunno è in grado di attraversare la stanza per arrivare al partner comunicativo e dal quaderno e quando si utilizzano 5-10 rinforzi.</a:t>
            </a:r>
            <a:endParaRPr lang="it-IT" dirty="0"/>
          </a:p>
        </p:txBody>
      </p:sp>
    </p:spTree>
    <p:extLst>
      <p:ext uri="{BB962C8B-B14F-4D97-AF65-F5344CB8AC3E}">
        <p14:creationId xmlns:p14="http://schemas.microsoft.com/office/powerpoint/2010/main" val="853218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84947" y="629821"/>
            <a:ext cx="10515600" cy="784802"/>
          </a:xfrm>
        </p:spPr>
        <p:txBody>
          <a:bodyPr/>
          <a:lstStyle/>
          <a:p>
            <a:r>
              <a:rPr lang="it-IT" dirty="0" smtClean="0"/>
              <a:t>Nella </a:t>
            </a:r>
            <a:r>
              <a:rPr lang="it-IT" b="1" dirty="0" smtClean="0"/>
              <a:t>terza</a:t>
            </a:r>
            <a:r>
              <a:rPr lang="it-IT" dirty="0" smtClean="0"/>
              <a:t> fase</a:t>
            </a:r>
            <a:endParaRPr lang="it-IT" dirty="0"/>
          </a:p>
        </p:txBody>
      </p:sp>
      <p:sp>
        <p:nvSpPr>
          <p:cNvPr id="3" name="Segnaposto contenuto 2"/>
          <p:cNvSpPr>
            <a:spLocks noGrp="1"/>
          </p:cNvSpPr>
          <p:nvPr>
            <p:ph idx="1"/>
          </p:nvPr>
        </p:nvSpPr>
        <p:spPr>
          <a:xfrm>
            <a:off x="1503946" y="1888958"/>
            <a:ext cx="9849853" cy="4636533"/>
          </a:xfrm>
        </p:spPr>
        <p:txBody>
          <a:bodyPr>
            <a:normAutofit/>
          </a:bodyPr>
          <a:lstStyle/>
          <a:p>
            <a:pPr marL="0" indent="0">
              <a:buNone/>
            </a:pPr>
            <a:r>
              <a:rPr lang="it-IT" dirty="0" smtClean="0"/>
              <a:t>Questa fase è denominata </a:t>
            </a:r>
            <a:r>
              <a:rPr lang="it-IT" b="1" dirty="0" smtClean="0"/>
              <a:t>discriminazione</a:t>
            </a:r>
            <a:r>
              <a:rPr lang="it-IT" dirty="0" smtClean="0"/>
              <a:t>. L’obiettivo è la scelta tra varie immagini da parte dell’alunno. </a:t>
            </a:r>
            <a:r>
              <a:rPr lang="it-IT" b="1" dirty="0" smtClean="0"/>
              <a:t>Si inizia con due immagini</a:t>
            </a:r>
            <a:r>
              <a:rPr lang="it-IT" dirty="0" smtClean="0"/>
              <a:t>. (E’ necessario considerare che la motivazione per scegliere il simbolo giusto è il fatto di ottenere l’oggetto desiderato e di evitare quello che non piace, perciò si comincia con un oggetto che non piace e uno  preferito). </a:t>
            </a:r>
            <a:r>
              <a:rPr lang="it-IT" b="1" dirty="0" smtClean="0"/>
              <a:t>La nuova abilità è scegliere</a:t>
            </a:r>
            <a:r>
              <a:rPr lang="it-IT" dirty="0" smtClean="0"/>
              <a:t>, si attira l’alunno, senza parlare, con i due oggetti; il quaderno e il partner comunicativo rimangono vicino all’alunno. Si propongono entrambi gli oggetti e si vede se, dopo aver consegnato il simbolo, l’alunno prende realmente l’oggetto corrispondente. Si loda l’alunno (rinforzo sociale) quando comincia a dirigere la mano verso l’oggetto giusto, se invece, cerca di prendere l’oggetto che non corrisponde al simbolo dato si blocca e si corregge.</a:t>
            </a:r>
          </a:p>
          <a:p>
            <a:pPr marL="0" indent="0">
              <a:buNone/>
            </a:pPr>
            <a:r>
              <a:rPr lang="it-IT" dirty="0" smtClean="0"/>
              <a:t>L’acquisizione si ha quando l’alunno riesce a discriminare, dopo una serie di rinforzi e </a:t>
            </a:r>
            <a:r>
              <a:rPr lang="it-IT" dirty="0" err="1" smtClean="0"/>
              <a:t>distrattori</a:t>
            </a:r>
            <a:r>
              <a:rPr lang="it-IT" dirty="0" smtClean="0"/>
              <a:t>, tra cinque simboli che verranno posizionati sia per categoria che per frequenza di richiesta di attività.</a:t>
            </a:r>
            <a:endParaRPr lang="it-IT" dirty="0"/>
          </a:p>
        </p:txBody>
      </p:sp>
    </p:spTree>
    <p:extLst>
      <p:ext uri="{BB962C8B-B14F-4D97-AF65-F5344CB8AC3E}">
        <p14:creationId xmlns:p14="http://schemas.microsoft.com/office/powerpoint/2010/main" val="2427528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57400" y="637674"/>
            <a:ext cx="9296400" cy="673768"/>
          </a:xfrm>
        </p:spPr>
        <p:txBody>
          <a:bodyPr>
            <a:normAutofit/>
          </a:bodyPr>
          <a:lstStyle/>
          <a:p>
            <a:r>
              <a:rPr lang="it-IT" dirty="0" smtClean="0"/>
              <a:t>Nella </a:t>
            </a:r>
            <a:r>
              <a:rPr lang="it-IT" b="1" dirty="0" smtClean="0"/>
              <a:t>quarta</a:t>
            </a:r>
            <a:r>
              <a:rPr lang="it-IT" dirty="0" smtClean="0"/>
              <a:t> fase</a:t>
            </a:r>
            <a:endParaRPr lang="it-IT" dirty="0"/>
          </a:p>
        </p:txBody>
      </p:sp>
      <p:sp>
        <p:nvSpPr>
          <p:cNvPr id="3" name="Segnaposto contenuto 2"/>
          <p:cNvSpPr>
            <a:spLocks noGrp="1"/>
          </p:cNvSpPr>
          <p:nvPr>
            <p:ph idx="1"/>
          </p:nvPr>
        </p:nvSpPr>
        <p:spPr>
          <a:xfrm>
            <a:off x="1840832" y="1744579"/>
            <a:ext cx="9512968" cy="4853169"/>
          </a:xfrm>
        </p:spPr>
        <p:txBody>
          <a:bodyPr>
            <a:normAutofit/>
          </a:bodyPr>
          <a:lstStyle/>
          <a:p>
            <a:pPr marL="0" indent="0">
              <a:buNone/>
            </a:pPr>
            <a:r>
              <a:rPr lang="it-IT" sz="2000" dirty="0" smtClean="0"/>
              <a:t>In questa fase si prevede </a:t>
            </a:r>
            <a:r>
              <a:rPr lang="it-IT" sz="2000" b="1" dirty="0" smtClean="0"/>
              <a:t>l’introduzione dei verbi a inizio frase </a:t>
            </a:r>
            <a:r>
              <a:rPr lang="it-IT" sz="2000" dirty="0" smtClean="0"/>
              <a:t>e si insegna a scambiare una striscia per frase. La sequenza della struttura frase è caratterizzata da: togliere il simbolo «voglio» e posizionarlo sulla striscia (anche se questo inizialmente viene già presentato sulla striscia), togliere il simbolo del rinforzo e porlo sulla «striscia per frasi» ed infine togliere e scambiare la striscia. </a:t>
            </a:r>
          </a:p>
          <a:p>
            <a:pPr marL="0" indent="0">
              <a:buNone/>
            </a:pPr>
            <a:r>
              <a:rPr lang="it-IT" sz="2000" dirty="0" smtClean="0"/>
              <a:t>Quando l’alunno porge la striscia al partner comunicativo, quest’ultimo deve leggere velocemente la striscia indicando i simboli e consegnare immediatamente l’oggetto. </a:t>
            </a:r>
            <a:r>
              <a:rPr lang="it-IT" sz="2000" b="1" dirty="0" smtClean="0"/>
              <a:t>Successivamente si insegnerà al soggetto ad indicare i simboli (puntando l’indice) mentre il partner comunicativo legge la striscia </a:t>
            </a:r>
            <a:r>
              <a:rPr lang="it-IT" sz="2000" dirty="0" smtClean="0"/>
              <a:t>ed introdurre anche delle pause a dilazione costante, per incoraggiare il linguaggio. </a:t>
            </a:r>
          </a:p>
          <a:p>
            <a:pPr marL="0" indent="0">
              <a:buNone/>
            </a:pPr>
            <a:r>
              <a:rPr lang="it-IT" sz="2000" dirty="0" smtClean="0"/>
              <a:t>Solo in seguito vengono introdotti anche gli attributi che serviranno a descrivere meglio il rinforzo voluto dall’alunno.</a:t>
            </a:r>
            <a:endParaRPr lang="it-IT" sz="2000" dirty="0"/>
          </a:p>
        </p:txBody>
      </p:sp>
    </p:spTree>
    <p:extLst>
      <p:ext uri="{BB962C8B-B14F-4D97-AF65-F5344CB8AC3E}">
        <p14:creationId xmlns:p14="http://schemas.microsoft.com/office/powerpoint/2010/main" val="524026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4842591" cy="2119090"/>
          </a:xfrm>
        </p:spPr>
        <p:txBody>
          <a:bodyPr/>
          <a:lstStyle/>
          <a:p>
            <a:r>
              <a:rPr lang="it-IT" dirty="0" smtClean="0"/>
              <a:t/>
            </a:r>
            <a:br>
              <a:rPr lang="it-IT" dirty="0" smtClean="0"/>
            </a:br>
            <a:r>
              <a:rPr lang="it-IT" dirty="0" smtClean="0"/>
              <a:t>Il «medium sonoro»</a:t>
            </a:r>
            <a:endParaRPr lang="it-IT" dirty="0"/>
          </a:p>
        </p:txBody>
      </p:sp>
      <p:sp>
        <p:nvSpPr>
          <p:cNvPr id="3" name="Segnaposto contenuto 2"/>
          <p:cNvSpPr>
            <a:spLocks noGrp="1"/>
          </p:cNvSpPr>
          <p:nvPr>
            <p:ph idx="1"/>
          </p:nvPr>
        </p:nvSpPr>
        <p:spPr>
          <a:xfrm>
            <a:off x="2213811" y="2923674"/>
            <a:ext cx="9290801" cy="3753852"/>
          </a:xfrm>
        </p:spPr>
        <p:txBody>
          <a:bodyPr>
            <a:normAutofit/>
          </a:bodyPr>
          <a:lstStyle/>
          <a:p>
            <a:pPr marL="0" indent="0">
              <a:buNone/>
            </a:pPr>
            <a:r>
              <a:rPr lang="it-IT" sz="2000" dirty="0" smtClean="0"/>
              <a:t>Acquistando particolare significatività la precocità dell’esperienza sonora nel suo significato biologico-relazionale, e, considerando la connotazione che l’elemento sonoro assume nell’ambito della relazione primaria e del suo sviluppo, </a:t>
            </a:r>
            <a:r>
              <a:rPr lang="it-IT" sz="2000" b="1" dirty="0" smtClean="0"/>
              <a:t>l’elemento sonoro-musicale</a:t>
            </a:r>
            <a:r>
              <a:rPr lang="it-IT" sz="2000" dirty="0" smtClean="0"/>
              <a:t>, nel suo essere linguaggio ricco di implicazioni sensoriali e percettive, ha in sé la potenzialità di favorire uno </a:t>
            </a:r>
            <a:r>
              <a:rPr lang="it-IT" sz="2000" b="1" dirty="0" smtClean="0"/>
              <a:t>spazio di scambio</a:t>
            </a:r>
            <a:r>
              <a:rPr lang="it-IT" sz="2000" dirty="0" smtClean="0"/>
              <a:t>. </a:t>
            </a:r>
          </a:p>
          <a:p>
            <a:pPr marL="0" indent="0">
              <a:buNone/>
            </a:pPr>
            <a:r>
              <a:rPr lang="it-IT" sz="2000" dirty="0" smtClean="0"/>
              <a:t>All’interno di questo spazio nasce e si sviluppa una </a:t>
            </a:r>
            <a:r>
              <a:rPr lang="it-IT" sz="2000" b="1" dirty="0" smtClean="0"/>
              <a:t>comunicazione condivisa </a:t>
            </a:r>
            <a:r>
              <a:rPr lang="it-IT" sz="2000" dirty="0" smtClean="0"/>
              <a:t>attraverso momenti di sintonizzazione che sono alla base della </a:t>
            </a:r>
            <a:r>
              <a:rPr lang="it-IT" sz="2000" b="1" dirty="0" smtClean="0"/>
              <a:t>relazione intersoggettiva</a:t>
            </a:r>
            <a:r>
              <a:rPr lang="it-IT" sz="2000" dirty="0" smtClean="0"/>
              <a:t>.</a:t>
            </a:r>
            <a:endParaRPr lang="it-IT" sz="2000" dirty="0"/>
          </a:p>
        </p:txBody>
      </p:sp>
      <p:pic>
        <p:nvPicPr>
          <p:cNvPr id="1026" name="Picture 2" descr="Risultati immagini per onda sono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5964" y="665323"/>
            <a:ext cx="1972101" cy="177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63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033335" y="685800"/>
            <a:ext cx="10270959" cy="629900"/>
          </a:xfrm>
        </p:spPr>
        <p:txBody>
          <a:bodyPr>
            <a:normAutofit fontScale="90000"/>
          </a:bodyPr>
          <a:lstStyle/>
          <a:p>
            <a:r>
              <a:rPr lang="it-IT" dirty="0" smtClean="0"/>
              <a:t>Nella </a:t>
            </a:r>
            <a:r>
              <a:rPr lang="it-IT" b="1" dirty="0" smtClean="0"/>
              <a:t>quinta</a:t>
            </a:r>
            <a:r>
              <a:rPr lang="it-IT" dirty="0" smtClean="0"/>
              <a:t> fase</a:t>
            </a:r>
            <a:endParaRPr lang="it-IT" dirty="0"/>
          </a:p>
        </p:txBody>
      </p:sp>
      <p:sp>
        <p:nvSpPr>
          <p:cNvPr id="3" name="Segnaposto contenuto 2"/>
          <p:cNvSpPr>
            <a:spLocks noGrp="1"/>
          </p:cNvSpPr>
          <p:nvPr>
            <p:ph idx="1"/>
          </p:nvPr>
        </p:nvSpPr>
        <p:spPr>
          <a:xfrm>
            <a:off x="2033336" y="2249905"/>
            <a:ext cx="9320463" cy="3927058"/>
          </a:xfrm>
        </p:spPr>
        <p:txBody>
          <a:bodyPr/>
          <a:lstStyle/>
          <a:p>
            <a:pPr marL="0" indent="0">
              <a:buNone/>
            </a:pPr>
            <a:r>
              <a:rPr lang="it-IT" dirty="0" smtClean="0"/>
              <a:t>Questa fase è </a:t>
            </a:r>
            <a:r>
              <a:rPr lang="it-IT" b="1" dirty="0" smtClean="0"/>
              <a:t>caratterizzata dalla domanda «cosa vuoi?». </a:t>
            </a:r>
            <a:r>
              <a:rPr lang="it-IT" dirty="0" smtClean="0"/>
              <a:t>Si pone la domanda all’alunno e allo stesso tempo si indica il simbolo «voglio», a poco a poco si aumentano l’intervallo di tempo tra la domanda e l’indicazione del simbolo. </a:t>
            </a:r>
          </a:p>
          <a:p>
            <a:pPr marL="0" indent="0">
              <a:buNone/>
            </a:pPr>
            <a:r>
              <a:rPr lang="it-IT" dirty="0" smtClean="0"/>
              <a:t>In questa fase è necessario creare opportunità per rispondere alla domanda «cosa vuoi?» e per far fare richieste spontanee.</a:t>
            </a:r>
          </a:p>
          <a:p>
            <a:pPr marL="0" indent="0">
              <a:buNone/>
            </a:pPr>
            <a:endParaRPr lang="it-IT" dirty="0"/>
          </a:p>
          <a:p>
            <a:pPr marL="0" indent="0">
              <a:buNone/>
            </a:pPr>
            <a:r>
              <a:rPr lang="it-IT" dirty="0" smtClean="0"/>
              <a:t>Anche in questa fase è importante continuare a rinforzare ogni risposta corretta sia verbalmente che in modo tangibile.</a:t>
            </a:r>
            <a:endParaRPr lang="it-IT" dirty="0"/>
          </a:p>
        </p:txBody>
      </p:sp>
    </p:spTree>
    <p:extLst>
      <p:ext uri="{BB962C8B-B14F-4D97-AF65-F5344CB8AC3E}">
        <p14:creationId xmlns:p14="http://schemas.microsoft.com/office/powerpoint/2010/main" val="422911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04736" y="673768"/>
            <a:ext cx="9549063" cy="423512"/>
          </a:xfrm>
        </p:spPr>
        <p:txBody>
          <a:bodyPr>
            <a:normAutofit fontScale="90000"/>
          </a:bodyPr>
          <a:lstStyle/>
          <a:p>
            <a:r>
              <a:rPr lang="it-IT" dirty="0" smtClean="0"/>
              <a:t>Nella </a:t>
            </a:r>
            <a:r>
              <a:rPr lang="it-IT" b="1" dirty="0" smtClean="0"/>
              <a:t>sesta</a:t>
            </a:r>
            <a:r>
              <a:rPr lang="it-IT" dirty="0" smtClean="0"/>
              <a:t> ed ultima fase</a:t>
            </a:r>
            <a:endParaRPr lang="it-IT" dirty="0"/>
          </a:p>
        </p:txBody>
      </p:sp>
      <p:sp>
        <p:nvSpPr>
          <p:cNvPr id="3" name="Segnaposto contenuto 2"/>
          <p:cNvSpPr>
            <a:spLocks noGrp="1"/>
          </p:cNvSpPr>
          <p:nvPr>
            <p:ph idx="1"/>
          </p:nvPr>
        </p:nvSpPr>
        <p:spPr>
          <a:xfrm>
            <a:off x="1804736" y="2093495"/>
            <a:ext cx="9549064" cy="4083468"/>
          </a:xfrm>
        </p:spPr>
        <p:txBody>
          <a:bodyPr>
            <a:normAutofit/>
          </a:bodyPr>
          <a:lstStyle/>
          <a:p>
            <a:pPr marL="0" indent="0">
              <a:buNone/>
            </a:pPr>
            <a:r>
              <a:rPr lang="it-IT" dirty="0" smtClean="0"/>
              <a:t>Questa fase include </a:t>
            </a:r>
            <a:r>
              <a:rPr lang="it-IT" b="1" dirty="0" smtClean="0"/>
              <a:t>l’insegnamento dei commenti</a:t>
            </a:r>
            <a:r>
              <a:rPr lang="it-IT" dirty="0" smtClean="0"/>
              <a:t>. Si insegna all’alunno a rispondere a una domanda di commento tipo «cosa vedi?», «che cosa è?», «cosa senti?». L’obiettivo della sesta fase è che l’alunno sappia dimostrare l’abilità di fare commenti, sia spontanei che in risposta a domande. (E’ opportuno  cominciare dall’indurre a rispondere a semplici domande per giungere poi solo alla fine al commento spontaneo).</a:t>
            </a:r>
          </a:p>
          <a:p>
            <a:pPr marL="0" indent="0">
              <a:buNone/>
            </a:pPr>
            <a:r>
              <a:rPr lang="it-IT" dirty="0" smtClean="0"/>
              <a:t>Anche in quest’ultima fase è necessario rinforzare ciascun atto comunicativo, sia con rinforzi sociali che tangibili. Opportuno utilizzare la strategia del </a:t>
            </a:r>
            <a:r>
              <a:rPr lang="it-IT" dirty="0" err="1" smtClean="0"/>
              <a:t>prompt</a:t>
            </a:r>
            <a:r>
              <a:rPr lang="it-IT" dirty="0" smtClean="0"/>
              <a:t> a dilazione. </a:t>
            </a:r>
          </a:p>
          <a:p>
            <a:pPr marL="0" indent="0">
              <a:buNone/>
            </a:pPr>
            <a:r>
              <a:rPr lang="it-IT" dirty="0" err="1" smtClean="0"/>
              <a:t>Affinchè</a:t>
            </a:r>
            <a:r>
              <a:rPr lang="it-IT" dirty="0" smtClean="0"/>
              <a:t> l’alunno faccia richieste o commenti nel corso di attività funzionali occorre creare un minimo di 30 opportunità al giorno ed è indispensabile usare le strategie di training sulla discriminazione per insegnare all’alunno a discriminare tra immagini di verbi di inizio frase diversi.</a:t>
            </a:r>
            <a:endParaRPr lang="it-IT" dirty="0"/>
          </a:p>
        </p:txBody>
      </p:sp>
    </p:spTree>
    <p:extLst>
      <p:ext uri="{BB962C8B-B14F-4D97-AF65-F5344CB8AC3E}">
        <p14:creationId xmlns:p14="http://schemas.microsoft.com/office/powerpoint/2010/main" val="2013281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68642" y="617789"/>
            <a:ext cx="9585158" cy="647749"/>
          </a:xfrm>
        </p:spPr>
        <p:txBody>
          <a:bodyPr>
            <a:normAutofit/>
          </a:bodyPr>
          <a:lstStyle/>
          <a:p>
            <a:r>
              <a:rPr lang="it-IT" b="1" dirty="0" smtClean="0"/>
              <a:t>Conclusione</a:t>
            </a:r>
            <a:r>
              <a:rPr lang="it-IT" dirty="0" smtClean="0"/>
              <a:t> sull’uso del sistema PECS</a:t>
            </a:r>
            <a:endParaRPr lang="it-IT" dirty="0"/>
          </a:p>
        </p:txBody>
      </p:sp>
      <p:sp>
        <p:nvSpPr>
          <p:cNvPr id="3" name="Segnaposto contenuto 2"/>
          <p:cNvSpPr>
            <a:spLocks noGrp="1"/>
          </p:cNvSpPr>
          <p:nvPr>
            <p:ph idx="1"/>
          </p:nvPr>
        </p:nvSpPr>
        <p:spPr>
          <a:xfrm>
            <a:off x="1768642" y="1804736"/>
            <a:ext cx="9585158" cy="4891485"/>
          </a:xfrm>
        </p:spPr>
        <p:txBody>
          <a:bodyPr>
            <a:normAutofit/>
          </a:bodyPr>
          <a:lstStyle/>
          <a:p>
            <a:pPr marL="0" indent="0">
              <a:buNone/>
            </a:pPr>
            <a:r>
              <a:rPr lang="it-IT" dirty="0" smtClean="0"/>
              <a:t>L’utilizzo di questo mezzo comunicativo fa si che vi sia comunque la comparsa del linguaggio verbale, laddove possibile, grazie all’incremento del vocabolario visivo, in quanto </a:t>
            </a:r>
            <a:r>
              <a:rPr lang="it-IT" b="1" dirty="0" smtClean="0"/>
              <a:t>il simbolo agisce da «tramite simbolico» verso la parola.</a:t>
            </a:r>
          </a:p>
          <a:p>
            <a:pPr marL="0" indent="0">
              <a:buNone/>
            </a:pPr>
            <a:endParaRPr lang="it-IT" b="1" dirty="0"/>
          </a:p>
          <a:p>
            <a:pPr marL="0" indent="0">
              <a:buNone/>
            </a:pPr>
            <a:r>
              <a:rPr lang="it-IT" dirty="0" smtClean="0"/>
              <a:t>Inoltre, una volta che l’alunno avrà acquisito il completo utilizzo dei PECS non avrà necessità di facilitatori dato che i simboli visivi sono altamente condivisibili, poiché universali.</a:t>
            </a:r>
          </a:p>
          <a:p>
            <a:pPr marL="0" indent="0">
              <a:buNone/>
            </a:pPr>
            <a:endParaRPr lang="it-IT" dirty="0" smtClean="0"/>
          </a:p>
          <a:p>
            <a:pPr marL="0" indent="0">
              <a:buNone/>
            </a:pPr>
            <a:r>
              <a:rPr lang="it-IT" dirty="0" smtClean="0"/>
              <a:t>In questo processo di apprendimento è necessario </a:t>
            </a:r>
            <a:r>
              <a:rPr lang="it-IT" b="1" dirty="0" smtClean="0"/>
              <a:t>coinvolgere i compagni di classe come partner comunicativi </a:t>
            </a:r>
            <a:r>
              <a:rPr lang="it-IT" dirty="0" smtClean="0"/>
              <a:t>ed incrementare la spontaneità e l’intenzionalità.</a:t>
            </a:r>
          </a:p>
          <a:p>
            <a:pPr marL="0" indent="0">
              <a:buNone/>
            </a:pPr>
            <a:endParaRPr lang="it-IT" dirty="0"/>
          </a:p>
          <a:p>
            <a:pPr marL="0" indent="0">
              <a:buNone/>
            </a:pPr>
            <a:r>
              <a:rPr lang="it-IT" dirty="0" smtClean="0"/>
              <a:t>Considerare che l’utilizzo di </a:t>
            </a:r>
            <a:r>
              <a:rPr lang="it-IT" b="1" dirty="0" smtClean="0"/>
              <a:t>questo strumento comunicativo permette la diminuzione dei comportamenti problema</a:t>
            </a:r>
            <a:r>
              <a:rPr lang="it-IT" dirty="0" smtClean="0"/>
              <a:t>.</a:t>
            </a:r>
          </a:p>
          <a:p>
            <a:pPr marL="0" indent="0">
              <a:buNone/>
            </a:pPr>
            <a:endParaRPr lang="it-IT" dirty="0"/>
          </a:p>
        </p:txBody>
      </p:sp>
    </p:spTree>
    <p:extLst>
      <p:ext uri="{BB962C8B-B14F-4D97-AF65-F5344CB8AC3E}">
        <p14:creationId xmlns:p14="http://schemas.microsoft.com/office/powerpoint/2010/main" val="392024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8642" y="677947"/>
            <a:ext cx="9585158" cy="704020"/>
          </a:xfrm>
        </p:spPr>
        <p:txBody>
          <a:bodyPr/>
          <a:lstStyle/>
          <a:p>
            <a:r>
              <a:rPr lang="it-IT" dirty="0" smtClean="0"/>
              <a:t>Altri sistemi simbolici 					</a:t>
            </a:r>
            <a:r>
              <a:rPr lang="it-IT" sz="3200" i="1" dirty="0" smtClean="0"/>
              <a:t>(esercitazione)</a:t>
            </a:r>
            <a:endParaRPr lang="it-IT" sz="3200" i="1" dirty="0"/>
          </a:p>
        </p:txBody>
      </p:sp>
      <p:sp>
        <p:nvSpPr>
          <p:cNvPr id="3" name="Segnaposto contenuto 2"/>
          <p:cNvSpPr>
            <a:spLocks noGrp="1"/>
          </p:cNvSpPr>
          <p:nvPr>
            <p:ph idx="1"/>
          </p:nvPr>
        </p:nvSpPr>
        <p:spPr>
          <a:xfrm>
            <a:off x="1768642" y="1720516"/>
            <a:ext cx="9585158" cy="4849096"/>
          </a:xfrm>
        </p:spPr>
        <p:txBody>
          <a:bodyPr>
            <a:normAutofit/>
          </a:bodyPr>
          <a:lstStyle/>
          <a:p>
            <a:pPr marL="0" indent="0">
              <a:buNone/>
            </a:pPr>
            <a:endParaRPr lang="it-IT" dirty="0" smtClean="0"/>
          </a:p>
          <a:p>
            <a:pPr marL="0" indent="0">
              <a:buNone/>
            </a:pPr>
            <a:r>
              <a:rPr lang="it-IT" b="1" dirty="0" smtClean="0"/>
              <a:t>ARASAAC </a:t>
            </a:r>
            <a:r>
              <a:rPr lang="it-IT" dirty="0" smtClean="0"/>
              <a:t>   </a:t>
            </a:r>
            <a:r>
              <a:rPr lang="it-IT" dirty="0" smtClean="0">
                <a:hlinkClick r:id="rId2"/>
              </a:rPr>
              <a:t>www.catedu.es/arasaac/</a:t>
            </a:r>
            <a:r>
              <a:rPr lang="it-IT" dirty="0" smtClean="0"/>
              <a:t>   (arasaac.org)</a:t>
            </a:r>
          </a:p>
          <a:p>
            <a:pPr marL="0" indent="0">
              <a:buNone/>
            </a:pPr>
            <a:r>
              <a:rPr lang="it-IT" dirty="0" smtClean="0"/>
              <a:t>Libreria di simboli creati da Sergio Paolo e rilasciati con licenza Creative Common (BY-NC-SA).Pubblicati nel sito del </a:t>
            </a:r>
            <a:r>
              <a:rPr lang="it-IT" b="1" dirty="0" smtClean="0"/>
              <a:t>Governo di Aragona </a:t>
            </a:r>
            <a:r>
              <a:rPr lang="it-IT" dirty="0" smtClean="0"/>
              <a:t>e resi Open Source. Meno strutturato rispetto PCS e WLG. Attualmente ha al suo interno due sistemi simbolici di tipo diverso, uno più iconico e uno più stilizzato.</a:t>
            </a:r>
          </a:p>
          <a:p>
            <a:pPr marL="0" indent="0">
              <a:buNone/>
            </a:pPr>
            <a:endParaRPr lang="it-IT" dirty="0"/>
          </a:p>
          <a:p>
            <a:pPr marL="0" indent="0">
              <a:buNone/>
            </a:pPr>
            <a:r>
              <a:rPr lang="it-IT" b="1" dirty="0" smtClean="0"/>
              <a:t>PICTO</a:t>
            </a:r>
            <a:r>
              <a:rPr lang="it-IT" dirty="0" smtClean="0"/>
              <a:t> Simboli fortemente stilizzati </a:t>
            </a:r>
            <a:r>
              <a:rPr lang="it-IT" b="1" dirty="0" smtClean="0"/>
              <a:t>di colore bianco su sfondo nero </a:t>
            </a:r>
            <a:r>
              <a:rPr lang="it-IT" dirty="0" smtClean="0"/>
              <a:t>utilizzati spesso in situazioni di deficit visivo.</a:t>
            </a:r>
          </a:p>
          <a:p>
            <a:pPr marL="0" indent="0">
              <a:buNone/>
            </a:pPr>
            <a:endParaRPr lang="it-IT" dirty="0" smtClean="0"/>
          </a:p>
          <a:p>
            <a:pPr marL="0" indent="0">
              <a:buNone/>
            </a:pPr>
            <a:endParaRPr lang="it-IT" dirty="0" smtClean="0"/>
          </a:p>
          <a:p>
            <a:pPr marL="0" indent="0">
              <a:buNone/>
            </a:pPr>
            <a:endParaRPr lang="it-IT" dirty="0" smtClean="0"/>
          </a:p>
        </p:txBody>
      </p:sp>
      <p:pic>
        <p:nvPicPr>
          <p:cNvPr id="3074" name="Picture 2" descr="Risultati immagini per simboli di colore bianco su sfondo n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4060" y="4919079"/>
            <a:ext cx="1095710" cy="109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59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418" y="305522"/>
            <a:ext cx="10503536" cy="6345887"/>
          </a:xfrm>
        </p:spPr>
      </p:pic>
    </p:spTree>
    <p:extLst>
      <p:ext uri="{BB962C8B-B14F-4D97-AF65-F5344CB8AC3E}">
        <p14:creationId xmlns:p14="http://schemas.microsoft.com/office/powerpoint/2010/main" val="2101348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002" y="387823"/>
            <a:ext cx="10038197" cy="6218631"/>
          </a:xfrm>
        </p:spPr>
      </p:pic>
    </p:spTree>
    <p:extLst>
      <p:ext uri="{BB962C8B-B14F-4D97-AF65-F5344CB8AC3E}">
        <p14:creationId xmlns:p14="http://schemas.microsoft.com/office/powerpoint/2010/main" val="5560938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27" y="460783"/>
            <a:ext cx="10761577" cy="6062543"/>
          </a:xfrm>
        </p:spPr>
      </p:pic>
    </p:spTree>
    <p:extLst>
      <p:ext uri="{BB962C8B-B14F-4D97-AF65-F5344CB8AC3E}">
        <p14:creationId xmlns:p14="http://schemas.microsoft.com/office/powerpoint/2010/main" val="1870721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361" y="441432"/>
            <a:ext cx="9980439" cy="5929494"/>
          </a:xfrm>
        </p:spPr>
      </p:pic>
    </p:spTree>
    <p:extLst>
      <p:ext uri="{BB962C8B-B14F-4D97-AF65-F5344CB8AC3E}">
        <p14:creationId xmlns:p14="http://schemas.microsoft.com/office/powerpoint/2010/main" val="362402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2409" y="280717"/>
            <a:ext cx="9005482" cy="6090209"/>
          </a:xfrm>
        </p:spPr>
      </p:pic>
    </p:spTree>
    <p:extLst>
      <p:ext uri="{BB962C8B-B14F-4D97-AF65-F5344CB8AC3E}">
        <p14:creationId xmlns:p14="http://schemas.microsoft.com/office/powerpoint/2010/main" val="3261557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6379" y="624110"/>
            <a:ext cx="9898234" cy="5985079"/>
          </a:xfrm>
        </p:spPr>
        <p:txBody>
          <a:bodyPr>
            <a:normAutofit fontScale="90000"/>
          </a:bodyPr>
          <a:lstStyle/>
          <a:p>
            <a:r>
              <a:rPr lang="it-IT" dirty="0" smtClean="0"/>
              <a:t>Libro su misura o IN-book</a:t>
            </a:r>
            <a:br>
              <a:rPr lang="it-IT" dirty="0" smtClean="0"/>
            </a:br>
            <a:r>
              <a:rPr lang="it-IT" dirty="0" smtClean="0"/>
              <a:t>											  					 </a:t>
            </a:r>
            <a:r>
              <a:rPr lang="it-IT" sz="3200" dirty="0" smtClean="0"/>
              <a:t>Libri da 																	acquistare o</a:t>
            </a:r>
            <a:br>
              <a:rPr lang="it-IT" sz="3200" dirty="0" smtClean="0"/>
            </a:br>
            <a:r>
              <a:rPr lang="it-IT" sz="3200" dirty="0" smtClean="0"/>
              <a:t>																realizzare.</a:t>
            </a:r>
            <a:br>
              <a:rPr lang="it-IT" sz="3200" dirty="0" smtClean="0"/>
            </a:b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3200" dirty="0" smtClean="0"/>
              <a:t/>
            </a:r>
            <a:br>
              <a:rPr lang="it-IT" sz="3200" dirty="0" smtClean="0"/>
            </a:br>
            <a:r>
              <a:rPr lang="it-IT" sz="2000" dirty="0" smtClean="0"/>
              <a:t>Libri modificati</a:t>
            </a:r>
            <a:r>
              <a:rPr lang="it-IT" sz="2000" b="1" dirty="0" smtClean="0"/>
              <a:t>, basati sulla</a:t>
            </a:r>
            <a:br>
              <a:rPr lang="it-IT" sz="2000" b="1" dirty="0" smtClean="0"/>
            </a:br>
            <a:r>
              <a:rPr lang="it-IT" sz="2000" b="1" dirty="0" smtClean="0"/>
              <a:t>semplificazione e destrutturazione</a:t>
            </a:r>
            <a:br>
              <a:rPr lang="it-IT" sz="2000" b="1" dirty="0" smtClean="0"/>
            </a:br>
            <a:r>
              <a:rPr lang="it-IT" sz="2000" b="1" dirty="0" smtClean="0"/>
              <a:t>delle frasi</a:t>
            </a:r>
            <a:r>
              <a:rPr lang="it-IT" sz="2000" dirty="0" smtClean="0"/>
              <a:t>, </a:t>
            </a:r>
            <a:r>
              <a:rPr lang="it-IT" sz="2000" dirty="0" err="1" smtClean="0"/>
              <a:t>affinchè</a:t>
            </a:r>
            <a:r>
              <a:rPr lang="it-IT" sz="2000" dirty="0" smtClean="0"/>
              <a:t> queste possano</a:t>
            </a:r>
            <a:br>
              <a:rPr lang="it-IT" sz="2000" dirty="0" smtClean="0"/>
            </a:br>
            <a:r>
              <a:rPr lang="it-IT" sz="2000" dirty="0" smtClean="0"/>
              <a:t>stare su un’unica stringa </a:t>
            </a:r>
            <a:br>
              <a:rPr lang="it-IT" sz="2000" dirty="0" smtClean="0"/>
            </a:br>
            <a:r>
              <a:rPr lang="it-IT" sz="2000" dirty="0" smtClean="0"/>
              <a:t>comunicativa!</a:t>
            </a:r>
            <a:br>
              <a:rPr lang="it-IT" sz="2000" dirty="0" smtClean="0"/>
            </a:br>
            <a:r>
              <a:rPr lang="it-IT" sz="2000" dirty="0" smtClean="0"/>
              <a:t>Bene fare attenzione ai </a:t>
            </a:r>
            <a:r>
              <a:rPr lang="it-IT" sz="2000" b="1" dirty="0" smtClean="0"/>
              <a:t>riquadri</a:t>
            </a:r>
            <a:r>
              <a:rPr lang="it-IT" sz="2000" dirty="0" smtClean="0"/>
              <a:t>:</a:t>
            </a:r>
            <a:br>
              <a:rPr lang="it-IT" sz="2000" dirty="0" smtClean="0"/>
            </a:br>
            <a:r>
              <a:rPr lang="it-IT" sz="2000" dirty="0" smtClean="0"/>
              <a:t>per esempio il verde per i verbi, il</a:t>
            </a:r>
            <a:br>
              <a:rPr lang="it-IT" sz="2000" dirty="0" smtClean="0"/>
            </a:br>
            <a:r>
              <a:rPr lang="it-IT" sz="2000" dirty="0" smtClean="0"/>
              <a:t>giallo per gli aggettivi e così via…</a:t>
            </a:r>
            <a:endParaRPr lang="it-IT" sz="2000" dirty="0"/>
          </a:p>
        </p:txBody>
      </p:sp>
      <p:pic>
        <p:nvPicPr>
          <p:cNvPr id="5122" name="Picture 2" descr="Risultati immagini per in-boo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5119" y="1407695"/>
            <a:ext cx="6136903" cy="27275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li IN-Book per la Comunicazione Aumentativa e Alternativa (C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673" y="3228397"/>
            <a:ext cx="5831986" cy="33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1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0831" y="677947"/>
            <a:ext cx="9488905" cy="1214292"/>
          </a:xfrm>
        </p:spPr>
        <p:txBody>
          <a:bodyPr>
            <a:normAutofit/>
          </a:bodyPr>
          <a:lstStyle/>
          <a:p>
            <a:pPr algn="ctr"/>
            <a:r>
              <a:rPr lang="it-IT" dirty="0" smtClean="0"/>
              <a:t>Modelli di riferimento nell’uso del </a:t>
            </a:r>
            <a:br>
              <a:rPr lang="it-IT" dirty="0" smtClean="0"/>
            </a:br>
            <a:r>
              <a:rPr lang="it-IT" dirty="0" smtClean="0"/>
              <a:t>«medium sonoro» </a:t>
            </a:r>
            <a:endParaRPr lang="it-IT" dirty="0"/>
          </a:p>
        </p:txBody>
      </p:sp>
      <p:sp>
        <p:nvSpPr>
          <p:cNvPr id="3" name="Segnaposto contenuto 2"/>
          <p:cNvSpPr>
            <a:spLocks noGrp="1"/>
          </p:cNvSpPr>
          <p:nvPr>
            <p:ph idx="1"/>
          </p:nvPr>
        </p:nvSpPr>
        <p:spPr/>
        <p:txBody>
          <a:bodyPr/>
          <a:lstStyle/>
          <a:p>
            <a:pPr>
              <a:buFontTx/>
              <a:buChar char="-"/>
            </a:pPr>
            <a:endParaRPr lang="it-IT" dirty="0" smtClean="0"/>
          </a:p>
          <a:p>
            <a:pPr>
              <a:buFontTx/>
              <a:buChar char="-"/>
            </a:pPr>
            <a:endParaRPr lang="it-IT" dirty="0"/>
          </a:p>
          <a:p>
            <a:pPr marL="0" indent="0">
              <a:buNone/>
            </a:pPr>
            <a:r>
              <a:rPr lang="it-IT" b="1" dirty="0" smtClean="0"/>
              <a:t>-    </a:t>
            </a:r>
            <a:r>
              <a:rPr lang="it-IT" sz="2400" b="1" dirty="0" smtClean="0"/>
              <a:t>La didattica classica </a:t>
            </a:r>
            <a:r>
              <a:rPr lang="it-IT" sz="2400" dirty="0" smtClean="0"/>
              <a:t>per la propedeutica musicale</a:t>
            </a:r>
          </a:p>
          <a:p>
            <a:pPr>
              <a:buFontTx/>
              <a:buChar char="-"/>
            </a:pPr>
            <a:r>
              <a:rPr lang="it-IT" sz="2400" b="1" dirty="0" smtClean="0"/>
              <a:t>Il modello recettivo </a:t>
            </a:r>
            <a:r>
              <a:rPr lang="it-IT" sz="2400" dirty="0" smtClean="0"/>
              <a:t>nella musicoterapia (ascolto)</a:t>
            </a:r>
          </a:p>
          <a:p>
            <a:pPr>
              <a:buFontTx/>
              <a:buChar char="-"/>
            </a:pPr>
            <a:r>
              <a:rPr lang="it-IT" sz="2400" b="1" dirty="0" smtClean="0"/>
              <a:t>Il modello attivo </a:t>
            </a:r>
            <a:r>
              <a:rPr lang="it-IT" sz="2400" dirty="0" smtClean="0"/>
              <a:t>nella musicoterapia (creazione)</a:t>
            </a:r>
          </a:p>
          <a:p>
            <a:pPr>
              <a:buFontTx/>
              <a:buChar char="-"/>
            </a:pPr>
            <a:r>
              <a:rPr lang="it-IT" sz="2400" b="1" dirty="0" smtClean="0"/>
              <a:t>Il modello di improvvisazione nella didattica </a:t>
            </a:r>
            <a:r>
              <a:rPr lang="it-IT" sz="2400" b="1" dirty="0" err="1" smtClean="0"/>
              <a:t>Orff-Schulwerk</a:t>
            </a:r>
            <a:endParaRPr lang="it-IT" sz="2400" b="1" dirty="0" smtClean="0"/>
          </a:p>
          <a:p>
            <a:pPr>
              <a:buFontTx/>
              <a:buChar char="-"/>
            </a:pPr>
            <a:r>
              <a:rPr lang="it-IT" sz="2400" b="1" dirty="0" smtClean="0"/>
              <a:t>Altri modelli di improvvisazione </a:t>
            </a:r>
            <a:r>
              <a:rPr lang="it-IT" sz="2400" dirty="0" smtClean="0"/>
              <a:t>(body </a:t>
            </a:r>
            <a:r>
              <a:rPr lang="it-IT" sz="2400" dirty="0" err="1" smtClean="0"/>
              <a:t>percussion</a:t>
            </a:r>
            <a:r>
              <a:rPr lang="it-IT" sz="2400" dirty="0" smtClean="0"/>
              <a:t> </a:t>
            </a:r>
            <a:r>
              <a:rPr lang="it-IT" sz="2400" dirty="0" err="1" smtClean="0"/>
              <a:t>ecc</a:t>
            </a:r>
            <a:r>
              <a:rPr lang="it-IT" sz="2400" dirty="0" smtClean="0"/>
              <a:t>…)</a:t>
            </a:r>
            <a:endParaRPr lang="it-IT" sz="2400" dirty="0"/>
          </a:p>
        </p:txBody>
      </p:sp>
    </p:spTree>
    <p:extLst>
      <p:ext uri="{BB962C8B-B14F-4D97-AF65-F5344CB8AC3E}">
        <p14:creationId xmlns:p14="http://schemas.microsoft.com/office/powerpoint/2010/main" val="835440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VIDEO</a:t>
            </a:r>
            <a:endParaRPr lang="it-IT" dirty="0"/>
          </a:p>
        </p:txBody>
      </p:sp>
      <p:sp>
        <p:nvSpPr>
          <p:cNvPr id="3" name="Segnaposto contenuto 2"/>
          <p:cNvSpPr>
            <a:spLocks noGrp="1"/>
          </p:cNvSpPr>
          <p:nvPr>
            <p:ph idx="1"/>
          </p:nvPr>
        </p:nvSpPr>
        <p:spPr/>
        <p:txBody>
          <a:bodyPr/>
          <a:lstStyle/>
          <a:p>
            <a:pPr marL="0" indent="0">
              <a:buNone/>
            </a:pPr>
            <a:r>
              <a:rPr lang="it-IT" dirty="0">
                <a:hlinkClick r:id="rId2"/>
              </a:rPr>
              <a:t>https://www.youtube.com/watch?v=S1sQ5DtCIOA</a:t>
            </a:r>
            <a:r>
              <a:rPr lang="it-IT" dirty="0"/>
              <a:t>  </a:t>
            </a:r>
            <a:endParaRPr lang="it-IT" dirty="0" smtClean="0"/>
          </a:p>
          <a:p>
            <a:pPr marL="0" indent="0">
              <a:buNone/>
            </a:pPr>
            <a:endParaRPr lang="it-IT" dirty="0"/>
          </a:p>
          <a:p>
            <a:pPr marL="0" indent="0">
              <a:buNone/>
            </a:pPr>
            <a:r>
              <a:rPr lang="it-IT" dirty="0" smtClean="0"/>
              <a:t>Un racconto con la </a:t>
            </a:r>
            <a:r>
              <a:rPr lang="it-IT" dirty="0" err="1" smtClean="0"/>
              <a:t>caa</a:t>
            </a:r>
            <a:endParaRPr lang="it-IT" dirty="0"/>
          </a:p>
          <a:p>
            <a:pPr marL="0" indent="0">
              <a:buNone/>
            </a:pPr>
            <a:endParaRPr lang="it-IT" dirty="0"/>
          </a:p>
        </p:txBody>
      </p:sp>
    </p:spTree>
    <p:extLst>
      <p:ext uri="{BB962C8B-B14F-4D97-AF65-F5344CB8AC3E}">
        <p14:creationId xmlns:p14="http://schemas.microsoft.com/office/powerpoint/2010/main" val="4098991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13005" y="624110"/>
            <a:ext cx="9391607" cy="5850831"/>
          </a:xfrm>
        </p:spPr>
        <p:txBody>
          <a:bodyPr>
            <a:normAutofit/>
          </a:bodyPr>
          <a:lstStyle/>
          <a:p>
            <a:r>
              <a:rPr lang="it-IT" dirty="0" smtClean="0"/>
              <a:t>Una riflessione…CAA e Autismo!</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sz="2700" dirty="0" smtClean="0"/>
              <a:t>Con la CAA non devo (necessariamente) </a:t>
            </a:r>
            <a:r>
              <a:rPr lang="it-IT" sz="2700" b="1" dirty="0" smtClean="0"/>
              <a:t>«comprendere»</a:t>
            </a:r>
            <a:r>
              <a:rPr lang="it-IT" sz="2700" dirty="0" smtClean="0"/>
              <a:t> , posso (semplicemente) </a:t>
            </a:r>
            <a:r>
              <a:rPr lang="it-IT" sz="2700" b="1" dirty="0" smtClean="0"/>
              <a:t>«riconoscere».</a:t>
            </a:r>
            <a:endParaRPr lang="it-IT" sz="27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165345597"/>
              </p:ext>
            </p:extLst>
          </p:nvPr>
        </p:nvGraphicFramePr>
        <p:xfrm>
          <a:off x="2088248" y="1507096"/>
          <a:ext cx="9391650" cy="3505200"/>
        </p:xfrm>
        <a:graphic>
          <a:graphicData uri="http://schemas.openxmlformats.org/drawingml/2006/table">
            <a:tbl>
              <a:tblPr firstRow="1" bandRow="1">
                <a:tableStyleId>{5C22544A-7EE6-4342-B048-85BDC9FD1C3A}</a:tableStyleId>
              </a:tblPr>
              <a:tblGrid>
                <a:gridCol w="4695825">
                  <a:extLst>
                    <a:ext uri="{9D8B030D-6E8A-4147-A177-3AD203B41FA5}">
                      <a16:colId xmlns:a16="http://schemas.microsoft.com/office/drawing/2014/main" val="2339292368"/>
                    </a:ext>
                  </a:extLst>
                </a:gridCol>
                <a:gridCol w="4695825">
                  <a:extLst>
                    <a:ext uri="{9D8B030D-6E8A-4147-A177-3AD203B41FA5}">
                      <a16:colId xmlns:a16="http://schemas.microsoft.com/office/drawing/2014/main" val="3327432824"/>
                    </a:ext>
                  </a:extLst>
                </a:gridCol>
              </a:tblGrid>
              <a:tr h="370840">
                <a:tc>
                  <a:txBody>
                    <a:bodyPr/>
                    <a:lstStyle/>
                    <a:p>
                      <a:r>
                        <a:rPr lang="it-IT" dirty="0" smtClean="0"/>
                        <a:t>CAA</a:t>
                      </a:r>
                      <a:endParaRPr lang="it-IT" dirty="0"/>
                    </a:p>
                  </a:txBody>
                  <a:tcPr/>
                </a:tc>
                <a:tc>
                  <a:txBody>
                    <a:bodyPr/>
                    <a:lstStyle/>
                    <a:p>
                      <a:r>
                        <a:rPr lang="it-IT" dirty="0" smtClean="0"/>
                        <a:t>AUTISMO</a:t>
                      </a:r>
                      <a:endParaRPr lang="it-IT" dirty="0"/>
                    </a:p>
                  </a:txBody>
                  <a:tcPr/>
                </a:tc>
                <a:extLst>
                  <a:ext uri="{0D108BD9-81ED-4DB2-BD59-A6C34878D82A}">
                    <a16:rowId xmlns:a16="http://schemas.microsoft.com/office/drawing/2014/main" val="2943424410"/>
                  </a:ext>
                </a:extLst>
              </a:tr>
              <a:tr h="370840">
                <a:tc>
                  <a:txBody>
                    <a:bodyPr/>
                    <a:lstStyle/>
                    <a:p>
                      <a:r>
                        <a:rPr lang="it-IT" dirty="0" smtClean="0"/>
                        <a:t>Uso di stimoli visivi</a:t>
                      </a:r>
                      <a:endParaRPr lang="it-IT" dirty="0"/>
                    </a:p>
                  </a:txBody>
                  <a:tcPr/>
                </a:tc>
                <a:tc>
                  <a:txBody>
                    <a:bodyPr/>
                    <a:lstStyle/>
                    <a:p>
                      <a:r>
                        <a:rPr lang="it-IT" dirty="0" smtClean="0"/>
                        <a:t>Approccio visivo</a:t>
                      </a:r>
                      <a:endParaRPr lang="it-IT" dirty="0"/>
                    </a:p>
                  </a:txBody>
                  <a:tcPr/>
                </a:tc>
                <a:extLst>
                  <a:ext uri="{0D108BD9-81ED-4DB2-BD59-A6C34878D82A}">
                    <a16:rowId xmlns:a16="http://schemas.microsoft.com/office/drawing/2014/main" val="3945672831"/>
                  </a:ext>
                </a:extLst>
              </a:tr>
              <a:tr h="370840">
                <a:tc>
                  <a:txBody>
                    <a:bodyPr/>
                    <a:lstStyle/>
                    <a:p>
                      <a:r>
                        <a:rPr lang="it-IT" dirty="0" smtClean="0"/>
                        <a:t>Adattabilità</a:t>
                      </a:r>
                      <a:endParaRPr lang="it-IT" dirty="0"/>
                    </a:p>
                  </a:txBody>
                  <a:tcPr/>
                </a:tc>
                <a:tc>
                  <a:txBody>
                    <a:bodyPr/>
                    <a:lstStyle/>
                    <a:p>
                      <a:r>
                        <a:rPr lang="it-IT" dirty="0" smtClean="0"/>
                        <a:t>Difficoltà con stimoli complessi</a:t>
                      </a:r>
                      <a:endParaRPr lang="it-IT" dirty="0"/>
                    </a:p>
                  </a:txBody>
                  <a:tcPr/>
                </a:tc>
                <a:extLst>
                  <a:ext uri="{0D108BD9-81ED-4DB2-BD59-A6C34878D82A}">
                    <a16:rowId xmlns:a16="http://schemas.microsoft.com/office/drawing/2014/main" val="1036356894"/>
                  </a:ext>
                </a:extLst>
              </a:tr>
              <a:tr h="370840">
                <a:tc>
                  <a:txBody>
                    <a:bodyPr/>
                    <a:lstStyle/>
                    <a:p>
                      <a:r>
                        <a:rPr lang="it-IT" dirty="0" smtClean="0"/>
                        <a:t>Staticità-prevedibilità</a:t>
                      </a:r>
                      <a:endParaRPr lang="it-IT" dirty="0"/>
                    </a:p>
                  </a:txBody>
                  <a:tcPr/>
                </a:tc>
                <a:tc>
                  <a:txBody>
                    <a:bodyPr/>
                    <a:lstStyle/>
                    <a:p>
                      <a:r>
                        <a:rPr lang="it-IT" dirty="0" smtClean="0"/>
                        <a:t>Difficoltà con i cambiamenti</a:t>
                      </a:r>
                      <a:endParaRPr lang="it-IT" dirty="0"/>
                    </a:p>
                  </a:txBody>
                  <a:tcPr/>
                </a:tc>
                <a:extLst>
                  <a:ext uri="{0D108BD9-81ED-4DB2-BD59-A6C34878D82A}">
                    <a16:rowId xmlns:a16="http://schemas.microsoft.com/office/drawing/2014/main" val="3902072831"/>
                  </a:ext>
                </a:extLst>
              </a:tr>
              <a:tr h="370840">
                <a:tc>
                  <a:txBody>
                    <a:bodyPr/>
                    <a:lstStyle/>
                    <a:p>
                      <a:r>
                        <a:rPr lang="it-IT" dirty="0" smtClean="0"/>
                        <a:t>Riduce lo stress</a:t>
                      </a:r>
                      <a:endParaRPr lang="it-IT" dirty="0"/>
                    </a:p>
                  </a:txBody>
                  <a:tcPr/>
                </a:tc>
                <a:tc>
                  <a:txBody>
                    <a:bodyPr/>
                    <a:lstStyle/>
                    <a:p>
                      <a:r>
                        <a:rPr lang="it-IT" dirty="0" smtClean="0"/>
                        <a:t>Difficoltà nel gestire interazioni sociali</a:t>
                      </a:r>
                      <a:endParaRPr lang="it-IT" dirty="0"/>
                    </a:p>
                  </a:txBody>
                  <a:tcPr/>
                </a:tc>
                <a:extLst>
                  <a:ext uri="{0D108BD9-81ED-4DB2-BD59-A6C34878D82A}">
                    <a16:rowId xmlns:a16="http://schemas.microsoft.com/office/drawing/2014/main" val="3078200668"/>
                  </a:ext>
                </a:extLst>
              </a:tr>
              <a:tr h="370840">
                <a:tc>
                  <a:txBody>
                    <a:bodyPr/>
                    <a:lstStyle/>
                    <a:p>
                      <a:r>
                        <a:rPr lang="it-IT" dirty="0" smtClean="0"/>
                        <a:t>Offre interfaccia nelle relazioni</a:t>
                      </a:r>
                      <a:endParaRPr lang="it-IT" dirty="0"/>
                    </a:p>
                  </a:txBody>
                  <a:tcPr/>
                </a:tc>
                <a:tc>
                  <a:txBody>
                    <a:bodyPr/>
                    <a:lstStyle/>
                    <a:p>
                      <a:r>
                        <a:rPr lang="it-IT" dirty="0" smtClean="0"/>
                        <a:t>Ansia</a:t>
                      </a:r>
                      <a:endParaRPr lang="it-IT" dirty="0"/>
                    </a:p>
                  </a:txBody>
                  <a:tcPr/>
                </a:tc>
                <a:extLst>
                  <a:ext uri="{0D108BD9-81ED-4DB2-BD59-A6C34878D82A}">
                    <a16:rowId xmlns:a16="http://schemas.microsoft.com/office/drawing/2014/main" val="1258637330"/>
                  </a:ext>
                </a:extLst>
              </a:tr>
              <a:tr h="370840">
                <a:tc>
                  <a:txBody>
                    <a:bodyPr/>
                    <a:lstStyle/>
                    <a:p>
                      <a:r>
                        <a:rPr lang="it-IT" dirty="0" smtClean="0"/>
                        <a:t>Mezzo di comunicazione istantaneo</a:t>
                      </a:r>
                      <a:r>
                        <a:rPr lang="it-IT" baseline="0" dirty="0" smtClean="0"/>
                        <a:t>-preventivo (prima che avvenga la crisi)</a:t>
                      </a:r>
                      <a:endParaRPr lang="it-IT" dirty="0"/>
                    </a:p>
                  </a:txBody>
                  <a:tcPr/>
                </a:tc>
                <a:tc>
                  <a:txBody>
                    <a:bodyPr/>
                    <a:lstStyle/>
                    <a:p>
                      <a:r>
                        <a:rPr lang="it-IT" dirty="0" smtClean="0"/>
                        <a:t>Comportamenti problematici</a:t>
                      </a:r>
                      <a:endParaRPr lang="it-IT" dirty="0"/>
                    </a:p>
                  </a:txBody>
                  <a:tcPr/>
                </a:tc>
                <a:extLst>
                  <a:ext uri="{0D108BD9-81ED-4DB2-BD59-A6C34878D82A}">
                    <a16:rowId xmlns:a16="http://schemas.microsoft.com/office/drawing/2014/main" val="70398668"/>
                  </a:ext>
                </a:extLst>
              </a:tr>
              <a:tr h="370840">
                <a:tc>
                  <a:txBody>
                    <a:bodyPr/>
                    <a:lstStyle/>
                    <a:p>
                      <a:r>
                        <a:rPr lang="it-IT" dirty="0" smtClean="0"/>
                        <a:t>Comprensione basata sul riconoscimento e non sulla memoria</a:t>
                      </a:r>
                      <a:endParaRPr lang="it-IT" dirty="0"/>
                    </a:p>
                  </a:txBody>
                  <a:tcPr/>
                </a:tc>
                <a:tc>
                  <a:txBody>
                    <a:bodyPr/>
                    <a:lstStyle/>
                    <a:p>
                      <a:r>
                        <a:rPr lang="it-IT" dirty="0" smtClean="0"/>
                        <a:t>Difficoltà nella memoria</a:t>
                      </a:r>
                      <a:endParaRPr lang="it-IT" dirty="0"/>
                    </a:p>
                  </a:txBody>
                  <a:tcPr/>
                </a:tc>
                <a:extLst>
                  <a:ext uri="{0D108BD9-81ED-4DB2-BD59-A6C34878D82A}">
                    <a16:rowId xmlns:a16="http://schemas.microsoft.com/office/drawing/2014/main" val="324449887"/>
                  </a:ext>
                </a:extLst>
              </a:tr>
            </a:tbl>
          </a:graphicData>
        </a:graphic>
      </p:graphicFrame>
    </p:spTree>
    <p:extLst>
      <p:ext uri="{BB962C8B-B14F-4D97-AF65-F5344CB8AC3E}">
        <p14:creationId xmlns:p14="http://schemas.microsoft.com/office/powerpoint/2010/main" val="21681431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23427"/>
          </a:xfrm>
        </p:spPr>
        <p:txBody>
          <a:bodyPr/>
          <a:lstStyle/>
          <a:p>
            <a:r>
              <a:rPr lang="it-IT" dirty="0" smtClean="0"/>
              <a:t>Come vanno scelti i sistemi grafici?</a:t>
            </a:r>
            <a:endParaRPr lang="it-IT" dirty="0"/>
          </a:p>
        </p:txBody>
      </p:sp>
      <p:sp>
        <p:nvSpPr>
          <p:cNvPr id="3" name="Segnaposto contenuto 2"/>
          <p:cNvSpPr>
            <a:spLocks noGrp="1"/>
          </p:cNvSpPr>
          <p:nvPr>
            <p:ph idx="1"/>
          </p:nvPr>
        </p:nvSpPr>
        <p:spPr>
          <a:xfrm>
            <a:off x="2502568" y="1588168"/>
            <a:ext cx="9002044" cy="4323054"/>
          </a:xfrm>
        </p:spPr>
        <p:txBody>
          <a:bodyPr/>
          <a:lstStyle/>
          <a:p>
            <a:pPr marL="0" indent="0">
              <a:buNone/>
            </a:pPr>
            <a:r>
              <a:rPr lang="it-IT" dirty="0" smtClean="0"/>
              <a:t>L’indicazione è di operare la scelta sulla base della:</a:t>
            </a:r>
          </a:p>
          <a:p>
            <a:r>
              <a:rPr lang="it-IT" dirty="0" smtClean="0"/>
              <a:t>Richiesta cognitiva</a:t>
            </a:r>
          </a:p>
          <a:p>
            <a:r>
              <a:rPr lang="it-IT" dirty="0" smtClean="0"/>
              <a:t>Iconicità (relazione fra simbolo e significato, trasparente, opaco…)</a:t>
            </a:r>
          </a:p>
          <a:p>
            <a:r>
              <a:rPr lang="it-IT" dirty="0" smtClean="0"/>
              <a:t>Strutturazione interna (sistema-BLISS, set-PCS, </a:t>
            </a:r>
            <a:r>
              <a:rPr lang="it-IT" dirty="0" err="1" smtClean="0"/>
              <a:t>ecc</a:t>
            </a:r>
            <a:r>
              <a:rPr lang="it-IT" dirty="0" smtClean="0"/>
              <a:t>…)</a:t>
            </a:r>
          </a:p>
          <a:p>
            <a:pPr marL="0" indent="0">
              <a:buNone/>
            </a:pPr>
            <a:r>
              <a:rPr lang="it-IT" dirty="0" smtClean="0"/>
              <a:t>Scegliere quei sistemi che risultano più appropriati al caso:</a:t>
            </a:r>
          </a:p>
          <a:p>
            <a:r>
              <a:rPr lang="it-IT" dirty="0" smtClean="0"/>
              <a:t>PCS: 4800 simboli sia dettagliati, sia stilizzati</a:t>
            </a:r>
          </a:p>
          <a:p>
            <a:r>
              <a:rPr lang="it-IT" dirty="0" smtClean="0"/>
              <a:t>PIC: Picture </a:t>
            </a:r>
            <a:r>
              <a:rPr lang="it-IT" dirty="0" err="1" smtClean="0"/>
              <a:t>ideogram</a:t>
            </a:r>
            <a:r>
              <a:rPr lang="it-IT" dirty="0" smtClean="0"/>
              <a:t> </a:t>
            </a:r>
            <a:r>
              <a:rPr lang="it-IT" dirty="0" err="1" smtClean="0"/>
              <a:t>symbol</a:t>
            </a:r>
            <a:endParaRPr lang="it-IT" dirty="0" smtClean="0"/>
          </a:p>
          <a:p>
            <a:r>
              <a:rPr lang="it-IT" dirty="0" smtClean="0"/>
              <a:t>PICSYMS: Picture </a:t>
            </a:r>
            <a:r>
              <a:rPr lang="it-IT" dirty="0" err="1" smtClean="0"/>
              <a:t>symbols</a:t>
            </a:r>
            <a:endParaRPr lang="it-IT" dirty="0" smtClean="0"/>
          </a:p>
          <a:p>
            <a:r>
              <a:rPr lang="it-IT" dirty="0" smtClean="0"/>
              <a:t>CORE: core </a:t>
            </a:r>
            <a:r>
              <a:rPr lang="it-IT" dirty="0" err="1" smtClean="0"/>
              <a:t>picture</a:t>
            </a:r>
            <a:r>
              <a:rPr lang="it-IT" dirty="0" smtClean="0"/>
              <a:t> </a:t>
            </a:r>
            <a:r>
              <a:rPr lang="it-IT" dirty="0" err="1" smtClean="0"/>
              <a:t>symbols</a:t>
            </a:r>
            <a:endParaRPr lang="it-IT" dirty="0" smtClean="0"/>
          </a:p>
          <a:p>
            <a:r>
              <a:rPr lang="it-IT" dirty="0" smtClean="0"/>
              <a:t>BLISS: 11 caratteri lineari, 24 simboli internazionali, 8 simboli grafici…</a:t>
            </a:r>
            <a:endParaRPr lang="it-IT" dirty="0"/>
          </a:p>
        </p:txBody>
      </p:sp>
    </p:spTree>
    <p:extLst>
      <p:ext uri="{BB962C8B-B14F-4D97-AF65-F5344CB8AC3E}">
        <p14:creationId xmlns:p14="http://schemas.microsoft.com/office/powerpoint/2010/main" val="651468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software di gestione ci possono aiutare!</a:t>
            </a:r>
            <a:endParaRPr lang="it-IT" dirty="0"/>
          </a:p>
        </p:txBody>
      </p:sp>
      <p:sp>
        <p:nvSpPr>
          <p:cNvPr id="3" name="Segnaposto contenuto 2"/>
          <p:cNvSpPr>
            <a:spLocks noGrp="1"/>
          </p:cNvSpPr>
          <p:nvPr>
            <p:ph idx="1"/>
          </p:nvPr>
        </p:nvSpPr>
        <p:spPr>
          <a:xfrm>
            <a:off x="2129589" y="1997241"/>
            <a:ext cx="9375023" cy="4499811"/>
          </a:xfrm>
        </p:spPr>
        <p:txBody>
          <a:bodyPr>
            <a:normAutofit/>
          </a:bodyPr>
          <a:lstStyle/>
          <a:p>
            <a:r>
              <a:rPr lang="it-IT" sz="2000" b="1" dirty="0" err="1" smtClean="0"/>
              <a:t>Symwriter</a:t>
            </a:r>
            <a:r>
              <a:rPr lang="it-IT" sz="2000" dirty="0" smtClean="0"/>
              <a:t>: gestisce il sistema WLS, ha un suo motore linguistico interno, è un software commerciale. Utilizza una riquadratura messa a disposizione con un software </a:t>
            </a:r>
            <a:r>
              <a:rPr lang="it-IT" sz="2000" dirty="0" err="1" smtClean="0"/>
              <a:t>opensource</a:t>
            </a:r>
            <a:r>
              <a:rPr lang="it-IT" sz="2000" dirty="0" smtClean="0"/>
              <a:t> sviluppato con un’operazione di finanziamento dal basso, </a:t>
            </a:r>
            <a:r>
              <a:rPr lang="it-IT" sz="2000" dirty="0" err="1" smtClean="0"/>
              <a:t>Symhelper</a:t>
            </a:r>
            <a:r>
              <a:rPr lang="it-IT" sz="2000" dirty="0" smtClean="0"/>
              <a:t>.</a:t>
            </a:r>
          </a:p>
          <a:p>
            <a:r>
              <a:rPr lang="it-IT" sz="2000" b="1" dirty="0" err="1" smtClean="0"/>
              <a:t>Araword</a:t>
            </a:r>
            <a:r>
              <a:rPr lang="it-IT" sz="2000" dirty="0" smtClean="0"/>
              <a:t>: gestisce l’insieme simbolico di riquadratura basato su codice-colore (che si può nascondere o cambiare). E’ un programma gratuito, così come </a:t>
            </a:r>
            <a:r>
              <a:rPr lang="it-IT" sz="2000" dirty="0" err="1" smtClean="0"/>
              <a:t>Arasaac</a:t>
            </a:r>
            <a:r>
              <a:rPr lang="it-IT" sz="2000" dirty="0" smtClean="0"/>
              <a:t> è </a:t>
            </a:r>
            <a:r>
              <a:rPr lang="it-IT" sz="2000" dirty="0" err="1" smtClean="0"/>
              <a:t>opensource</a:t>
            </a:r>
            <a:r>
              <a:rPr lang="it-IT" sz="2000" dirty="0" smtClean="0"/>
              <a:t>.</a:t>
            </a:r>
          </a:p>
          <a:p>
            <a:pPr marL="0" indent="0">
              <a:buNone/>
            </a:pPr>
            <a:endParaRPr lang="it-IT" sz="2000" dirty="0" smtClean="0"/>
          </a:p>
          <a:p>
            <a:pPr marL="0" indent="0">
              <a:buNone/>
            </a:pPr>
            <a:r>
              <a:rPr lang="it-IT" sz="2000" b="1" dirty="0" smtClean="0"/>
              <a:t>N.B. </a:t>
            </a:r>
            <a:r>
              <a:rPr lang="it-IT" sz="2000" dirty="0" smtClean="0"/>
              <a:t>Come presentare il simbolo?</a:t>
            </a:r>
          </a:p>
          <a:p>
            <a:pPr marL="0" indent="0">
              <a:buNone/>
            </a:pPr>
            <a:r>
              <a:rPr lang="it-IT" sz="2000" dirty="0" smtClean="0"/>
              <a:t>Con la </a:t>
            </a:r>
            <a:r>
              <a:rPr lang="it-IT" sz="2000" b="1" dirty="0" smtClean="0"/>
              <a:t>tecnica del modellamento</a:t>
            </a:r>
            <a:r>
              <a:rPr lang="it-IT" sz="2000" dirty="0" smtClean="0"/>
              <a:t>: attraverso l’esposizione e non l’insegnamento! Solo così si può favorire in modo corretto il consolidamento della memorizzazione e la comprensione del simbolo.</a:t>
            </a:r>
            <a:endParaRPr lang="it-IT" sz="2000" dirty="0"/>
          </a:p>
        </p:txBody>
      </p:sp>
    </p:spTree>
    <p:extLst>
      <p:ext uri="{BB962C8B-B14F-4D97-AF65-F5344CB8AC3E}">
        <p14:creationId xmlns:p14="http://schemas.microsoft.com/office/powerpoint/2010/main" val="1436136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a:t>
            </a:r>
            <a:r>
              <a:rPr lang="it-IT" b="1" dirty="0" smtClean="0"/>
              <a:t>dispositivi </a:t>
            </a:r>
            <a:r>
              <a:rPr lang="it-IT" dirty="0" smtClean="0"/>
              <a:t>per la CAA</a:t>
            </a:r>
            <a:endParaRPr lang="it-IT" dirty="0"/>
          </a:p>
        </p:txBody>
      </p:sp>
      <p:sp>
        <p:nvSpPr>
          <p:cNvPr id="3" name="Segnaposto contenuto 2"/>
          <p:cNvSpPr>
            <a:spLocks noGrp="1"/>
          </p:cNvSpPr>
          <p:nvPr>
            <p:ph idx="1"/>
          </p:nvPr>
        </p:nvSpPr>
        <p:spPr/>
        <p:txBody>
          <a:bodyPr>
            <a:normAutofit/>
          </a:bodyPr>
          <a:lstStyle/>
          <a:p>
            <a:pPr marL="0" indent="0">
              <a:buNone/>
            </a:pPr>
            <a:r>
              <a:rPr lang="it-IT" sz="2800" dirty="0" smtClean="0"/>
              <a:t>Questi dispositivi sono strumenti concreti utilizzati come veicoli per i sistemi simbolici e possono essere:</a:t>
            </a:r>
          </a:p>
          <a:p>
            <a:pPr marL="0" indent="0">
              <a:buNone/>
            </a:pPr>
            <a:endParaRPr lang="it-IT" sz="2800" dirty="0" smtClean="0"/>
          </a:p>
          <a:p>
            <a:pPr marL="514350" indent="-514350">
              <a:buAutoNum type="arabicParenR"/>
            </a:pPr>
            <a:r>
              <a:rPr lang="it-IT" sz="2800" dirty="0" smtClean="0"/>
              <a:t>Senza tecnologia</a:t>
            </a:r>
          </a:p>
          <a:p>
            <a:pPr marL="514350" indent="-514350">
              <a:buAutoNum type="arabicParenR"/>
            </a:pPr>
            <a:r>
              <a:rPr lang="it-IT" sz="2800" dirty="0" smtClean="0"/>
              <a:t>A bassa tecnologia</a:t>
            </a:r>
          </a:p>
          <a:p>
            <a:pPr marL="514350" indent="-514350">
              <a:buAutoNum type="arabicParenR"/>
            </a:pPr>
            <a:r>
              <a:rPr lang="it-IT" sz="2800" dirty="0" smtClean="0"/>
              <a:t>Ad alta tecnologia</a:t>
            </a:r>
            <a:endParaRPr lang="it-IT" sz="2800" dirty="0"/>
          </a:p>
        </p:txBody>
      </p:sp>
    </p:spTree>
    <p:extLst>
      <p:ext uri="{BB962C8B-B14F-4D97-AF65-F5344CB8AC3E}">
        <p14:creationId xmlns:p14="http://schemas.microsoft.com/office/powerpoint/2010/main" val="1073583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dispositivi CAA senza tecnologia</a:t>
            </a:r>
            <a:endParaRPr lang="it-IT" dirty="0"/>
          </a:p>
        </p:txBody>
      </p:sp>
      <p:sp>
        <p:nvSpPr>
          <p:cNvPr id="3" name="Segnaposto contenuto 2"/>
          <p:cNvSpPr>
            <a:spLocks noGrp="1"/>
          </p:cNvSpPr>
          <p:nvPr>
            <p:ph idx="1"/>
          </p:nvPr>
        </p:nvSpPr>
        <p:spPr>
          <a:xfrm>
            <a:off x="2589212" y="1672389"/>
            <a:ext cx="8915400" cy="4932947"/>
          </a:xfrm>
        </p:spPr>
        <p:txBody>
          <a:bodyPr>
            <a:normAutofit/>
          </a:bodyPr>
          <a:lstStyle/>
          <a:p>
            <a:pPr marL="0" indent="0">
              <a:buNone/>
            </a:pPr>
            <a:r>
              <a:rPr lang="it-IT" dirty="0" smtClean="0"/>
              <a:t>Questi dispositivi sono usati:</a:t>
            </a:r>
          </a:p>
          <a:p>
            <a:r>
              <a:rPr lang="it-IT" dirty="0" smtClean="0"/>
              <a:t>nel Picture Exchange </a:t>
            </a:r>
            <a:r>
              <a:rPr lang="it-IT" dirty="0" err="1" smtClean="0"/>
              <a:t>Communication</a:t>
            </a:r>
            <a:r>
              <a:rPr lang="it-IT" dirty="0" smtClean="0"/>
              <a:t> System (PECS) </a:t>
            </a:r>
          </a:p>
          <a:p>
            <a:r>
              <a:rPr lang="it-IT" dirty="0" smtClean="0"/>
              <a:t>negli approcci che prevedono strumenti per fornire segnali a livello comportamentale, schemi visivi delle attività e simboli o parole su tavole di comunicazione tematiche.</a:t>
            </a:r>
          </a:p>
          <a:p>
            <a:pPr marL="0" indent="0">
              <a:buNone/>
            </a:pPr>
            <a:r>
              <a:rPr lang="it-IT" dirty="0" smtClean="0"/>
              <a:t>Questo tipo di strumenti </a:t>
            </a:r>
            <a:r>
              <a:rPr lang="it-IT" b="1" dirty="0" smtClean="0"/>
              <a:t>non ha componenti elettroniche o emissione di voce</a:t>
            </a:r>
            <a:r>
              <a:rPr lang="it-IT" dirty="0" smtClean="0"/>
              <a:t>, </a:t>
            </a:r>
            <a:r>
              <a:rPr lang="it-IT" b="1" dirty="0" smtClean="0"/>
              <a:t>ma sono creati con simboli, fotografie, materiali comuni, come carta e cartone</a:t>
            </a:r>
            <a:r>
              <a:rPr lang="it-IT" dirty="0" smtClean="0"/>
              <a:t>. </a:t>
            </a:r>
          </a:p>
          <a:p>
            <a:pPr marL="0" indent="0">
              <a:buNone/>
            </a:pPr>
            <a:r>
              <a:rPr lang="it-IT" dirty="0" smtClean="0"/>
              <a:t>Sono facili da fare e pronti all’uso. Inoltre possono essere affiancati all’oggetto tridimensionale favorendo così l’abbinamento tra l’immagine PCS bidimensionale e ciò che rappresenta. Questo è utile per </a:t>
            </a:r>
            <a:r>
              <a:rPr lang="it-IT" b="1" dirty="0" smtClean="0"/>
              <a:t>facilitare il passaggio dal sistema concreto a quello astratto</a:t>
            </a:r>
            <a:r>
              <a:rPr lang="it-IT" dirty="0" smtClean="0"/>
              <a:t> ed è essenziale che tali strumenti siano sempre utilizzabili dalla persona che usa la CAA in ogni momento del giorno.</a:t>
            </a:r>
            <a:endParaRPr lang="it-IT" dirty="0"/>
          </a:p>
        </p:txBody>
      </p:sp>
    </p:spTree>
    <p:extLst>
      <p:ext uri="{BB962C8B-B14F-4D97-AF65-F5344CB8AC3E}">
        <p14:creationId xmlns:p14="http://schemas.microsoft.com/office/powerpoint/2010/main" val="828319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dispositivi a bassa tecnologia per la CAA</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Sono semplici ausili per la comunicazione </a:t>
            </a:r>
            <a:r>
              <a:rPr lang="it-IT" b="1" dirty="0" smtClean="0"/>
              <a:t>con emissione di voce (VOCA) </a:t>
            </a:r>
            <a:r>
              <a:rPr lang="it-IT" dirty="0" smtClean="0"/>
              <a:t>che permettono di riprodurre </a:t>
            </a:r>
            <a:r>
              <a:rPr lang="it-IT" b="1" dirty="0" smtClean="0"/>
              <a:t>messaggi registrati che possono durare da pochi secondi a otto minuti</a:t>
            </a:r>
            <a:r>
              <a:rPr lang="it-IT" dirty="0" smtClean="0"/>
              <a:t>. Sono dispositivi elettronici che vengono attivati con un tocco, spesso premendo un pulsante e che riproducono messaggi parlati.</a:t>
            </a:r>
          </a:p>
          <a:p>
            <a:pPr marL="0" indent="0">
              <a:buNone/>
            </a:pPr>
            <a:r>
              <a:rPr lang="it-IT" b="1" dirty="0" smtClean="0"/>
              <a:t>Un dispositivo VOCA può costituire un effetto rinforzante e motivante rispetto ai simboli</a:t>
            </a:r>
            <a:r>
              <a:rPr lang="it-IT" dirty="0" smtClean="0"/>
              <a:t>, inoltre lo stimolo uditivo può essere percepito anche a distanza, mentre per lo scambio di immagini l’interlocutore deve trovarsi vicino al partner comunicativo. </a:t>
            </a:r>
          </a:p>
          <a:p>
            <a:pPr marL="0" indent="0">
              <a:buNone/>
            </a:pPr>
            <a:r>
              <a:rPr lang="it-IT" dirty="0" smtClean="0"/>
              <a:t>L’efficacia dei VOCA dipende però dalla risposta del soggetto allo stimolo vocale. Alcuni soggetti con diagnosi di Autismo possono essere </a:t>
            </a:r>
            <a:r>
              <a:rPr lang="it-IT" dirty="0" err="1" smtClean="0"/>
              <a:t>sovrastimolati</a:t>
            </a:r>
            <a:r>
              <a:rPr lang="it-IT" dirty="0" smtClean="0"/>
              <a:t>, azionando il dispositivo in modo ripetitivo e partecipando meno all’attività.</a:t>
            </a:r>
          </a:p>
        </p:txBody>
      </p:sp>
    </p:spTree>
    <p:extLst>
      <p:ext uri="{BB962C8B-B14F-4D97-AF65-F5344CB8AC3E}">
        <p14:creationId xmlns:p14="http://schemas.microsoft.com/office/powerpoint/2010/main" val="6846011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dispositivi ad alta tecnologia</a:t>
            </a:r>
            <a:endParaRPr lang="it-IT" dirty="0"/>
          </a:p>
        </p:txBody>
      </p:sp>
      <p:sp>
        <p:nvSpPr>
          <p:cNvPr id="3" name="Segnaposto contenuto 2"/>
          <p:cNvSpPr>
            <a:spLocks noGrp="1"/>
          </p:cNvSpPr>
          <p:nvPr>
            <p:ph idx="1"/>
          </p:nvPr>
        </p:nvSpPr>
        <p:spPr>
          <a:xfrm>
            <a:off x="2382252" y="1648326"/>
            <a:ext cx="8971547" cy="4528637"/>
          </a:xfrm>
        </p:spPr>
        <p:txBody>
          <a:bodyPr/>
          <a:lstStyle/>
          <a:p>
            <a:pPr marL="0" indent="0">
              <a:buNone/>
            </a:pPr>
            <a:r>
              <a:rPr lang="it-IT" dirty="0" smtClean="0"/>
              <a:t>Sono costituiti da ausili elettronici più complessi e vanno da quelli che, con emissione di voce, permettono di registrare </a:t>
            </a:r>
            <a:r>
              <a:rPr lang="it-IT" b="1" dirty="0" smtClean="0"/>
              <a:t>otto o più minuti di messaggi digitalizzati fino ai VOCA in cui è possibile registrare da 5 a 45 celle per messaggi.</a:t>
            </a:r>
            <a:r>
              <a:rPr lang="it-IT" dirty="0" smtClean="0"/>
              <a:t> Con questi ultimi dispositivi è possibile usare PCS, fotografie o altri simboli visivi. </a:t>
            </a:r>
          </a:p>
          <a:p>
            <a:pPr marL="0" indent="0">
              <a:buNone/>
            </a:pPr>
            <a:r>
              <a:rPr lang="it-IT" dirty="0" smtClean="0"/>
              <a:t>E’ inoltre possibile inserire questi dispositivi man mano che la persona acquisisce nuove conoscenze, così </a:t>
            </a:r>
            <a:r>
              <a:rPr lang="it-IT" b="1" dirty="0" smtClean="0"/>
              <a:t>l’ausilio «cresce» </a:t>
            </a:r>
            <a:r>
              <a:rPr lang="it-IT" dirty="0" smtClean="0"/>
              <a:t>in funzionalità insieme alla persona che lo usa. </a:t>
            </a:r>
          </a:p>
          <a:p>
            <a:pPr marL="0" indent="0">
              <a:buNone/>
            </a:pPr>
            <a:r>
              <a:rPr lang="it-IT" dirty="0" smtClean="0"/>
              <a:t>Per quanto riguarda i massaggi registrati è possibile utilizzare la </a:t>
            </a:r>
            <a:r>
              <a:rPr lang="it-IT" b="1" dirty="0" smtClean="0"/>
              <a:t>voce dell’adulto</a:t>
            </a:r>
            <a:r>
              <a:rPr lang="it-IT" dirty="0" smtClean="0"/>
              <a:t>, ma sarebbe più opportuno e naturale servirsi di una voce che assomigli, per sesso ed età, a quella del soggetto. Alcuni soggetti preferiscono la </a:t>
            </a:r>
            <a:r>
              <a:rPr lang="it-IT" b="1" dirty="0" smtClean="0"/>
              <a:t>voce sintetizzata</a:t>
            </a:r>
            <a:r>
              <a:rPr lang="it-IT" dirty="0" smtClean="0"/>
              <a:t>, perché ha un’intonazione e un ritmo regolare. </a:t>
            </a:r>
            <a:endParaRPr lang="it-IT" dirty="0"/>
          </a:p>
        </p:txBody>
      </p:sp>
    </p:spTree>
    <p:extLst>
      <p:ext uri="{BB962C8B-B14F-4D97-AF65-F5344CB8AC3E}">
        <p14:creationId xmlns:p14="http://schemas.microsoft.com/office/powerpoint/2010/main" val="520328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dispositivi ad alta tecnologia che hanno lo schermo dinamico</a:t>
            </a:r>
            <a:endParaRPr lang="it-IT" dirty="0"/>
          </a:p>
        </p:txBody>
      </p:sp>
      <p:sp>
        <p:nvSpPr>
          <p:cNvPr id="3" name="Segnaposto contenuto 2"/>
          <p:cNvSpPr>
            <a:spLocks noGrp="1"/>
          </p:cNvSpPr>
          <p:nvPr>
            <p:ph idx="1"/>
          </p:nvPr>
        </p:nvSpPr>
        <p:spPr>
          <a:xfrm>
            <a:off x="1355558" y="1905000"/>
            <a:ext cx="10515600" cy="4866120"/>
          </a:xfrm>
        </p:spPr>
        <p:txBody>
          <a:bodyPr>
            <a:normAutofit fontScale="92500" lnSpcReduction="20000"/>
          </a:bodyPr>
          <a:lstStyle/>
          <a:p>
            <a:pPr marL="0" indent="0">
              <a:buNone/>
            </a:pPr>
            <a:r>
              <a:rPr lang="it-IT" dirty="0" smtClean="0"/>
              <a:t>Questi dispositivi hanno la possibilità di cambiare la serie di simboli e il messaggio corrispondente elettronicamente, scegliendo un simbolo specifico; hanno </a:t>
            </a:r>
            <a:r>
              <a:rPr lang="it-IT" b="1" dirty="0" smtClean="0"/>
              <a:t>schermi </a:t>
            </a:r>
            <a:r>
              <a:rPr lang="it-IT" b="1" dirty="0" err="1" smtClean="0"/>
              <a:t>touch</a:t>
            </a:r>
            <a:r>
              <a:rPr lang="it-IT" b="1" dirty="0" smtClean="0"/>
              <a:t> screen </a:t>
            </a:r>
            <a:r>
              <a:rPr lang="it-IT" dirty="0" smtClean="0"/>
              <a:t>che cambiano elettronicamente quando si tocca uno specifico simbolo. Oggi, a differenza di alcuni anni fa, sono usufruibili grazie anche alle varie applicazioni per i-Pad a basso costo. Tuttavia per usare i dispositivi ad alta tecnologia, a differenza di quelli senza e a bassa tecnologia, </a:t>
            </a:r>
            <a:r>
              <a:rPr lang="it-IT" b="1" dirty="0" smtClean="0"/>
              <a:t>sono necessari alcuni prerequisiti di tipo cognitivo:</a:t>
            </a:r>
          </a:p>
          <a:p>
            <a:pPr>
              <a:buFontTx/>
              <a:buChar char="-"/>
            </a:pPr>
            <a:r>
              <a:rPr lang="it-IT" dirty="0" smtClean="0"/>
              <a:t>Conoscere l’organizzazione del lessico</a:t>
            </a:r>
          </a:p>
          <a:p>
            <a:pPr>
              <a:buFontTx/>
              <a:buChar char="-"/>
            </a:pPr>
            <a:r>
              <a:rPr lang="it-IT" dirty="0" smtClean="0"/>
              <a:t>Riconoscere che esistono altri simboli non immediatamente visibili ma comunque accessibili</a:t>
            </a:r>
          </a:p>
          <a:p>
            <a:pPr>
              <a:buFontTx/>
              <a:buChar char="-"/>
            </a:pPr>
            <a:r>
              <a:rPr lang="it-IT" dirty="0" smtClean="0"/>
              <a:t>Comprendere la sequenza corretta di selezione per accedere al lessico necessario</a:t>
            </a:r>
          </a:p>
          <a:p>
            <a:pPr>
              <a:buFontTx/>
              <a:buChar char="-"/>
            </a:pPr>
            <a:r>
              <a:rPr lang="it-IT" dirty="0" smtClean="0"/>
              <a:t>Comprendere le categorie funzionali</a:t>
            </a:r>
          </a:p>
          <a:p>
            <a:pPr marL="0" indent="0">
              <a:buNone/>
            </a:pPr>
            <a:r>
              <a:rPr lang="it-IT" dirty="0" smtClean="0"/>
              <a:t>Se queste capacità fossero scarse , ma emergenti, è comunque opportuno presumere che il soggetto abbia il potenziale per imparare a utilizzare il dispositivo, tenendo conto che «nella CAA il processo di acquisizione a usare un ausilio spesso permette lo svilupparsi di abilità latenti» (Cafiero, 2011).</a:t>
            </a:r>
          </a:p>
          <a:p>
            <a:pPr marL="0" indent="0">
              <a:buNone/>
            </a:pPr>
            <a:r>
              <a:rPr lang="it-IT" dirty="0" smtClean="0"/>
              <a:t>Si possono considerare dispositivi ad alta tecnologia anche le </a:t>
            </a:r>
            <a:r>
              <a:rPr lang="it-IT" b="1" dirty="0" smtClean="0"/>
              <a:t>tecnologie mobili</a:t>
            </a:r>
            <a:r>
              <a:rPr lang="it-IT" dirty="0" smtClean="0"/>
              <a:t>, in particolare </a:t>
            </a:r>
            <a:r>
              <a:rPr lang="it-IT" dirty="0" err="1" smtClean="0"/>
              <a:t>smartphone</a:t>
            </a:r>
            <a:r>
              <a:rPr lang="it-IT" dirty="0" smtClean="0"/>
              <a:t>, i-Pad o </a:t>
            </a:r>
            <a:r>
              <a:rPr lang="it-IT" dirty="0" err="1" smtClean="0"/>
              <a:t>tablet</a:t>
            </a:r>
            <a:r>
              <a:rPr lang="it-IT" dirty="0" smtClean="0"/>
              <a:t>. A tal proposito gli autori </a:t>
            </a:r>
            <a:r>
              <a:rPr lang="it-IT" dirty="0" err="1" smtClean="0"/>
              <a:t>McNaughton</a:t>
            </a:r>
            <a:r>
              <a:rPr lang="it-IT" dirty="0" smtClean="0"/>
              <a:t> e Light (2013) hanno descritto i potenziali benefici di queste tecnologie, prendendo in considerazione come tali strumenti possano aumentare la consapevolezza e l’accettazione sociale della CAA.</a:t>
            </a:r>
            <a:endParaRPr lang="it-IT" dirty="0"/>
          </a:p>
        </p:txBody>
      </p:sp>
    </p:spTree>
    <p:extLst>
      <p:ext uri="{BB962C8B-B14F-4D97-AF65-F5344CB8AC3E}">
        <p14:creationId xmlns:p14="http://schemas.microsoft.com/office/powerpoint/2010/main" val="3888520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67806"/>
          </a:xfrm>
        </p:spPr>
        <p:txBody>
          <a:bodyPr/>
          <a:lstStyle/>
          <a:p>
            <a:r>
              <a:rPr lang="it-IT" dirty="0" smtClean="0"/>
              <a:t>Comunicatori simbolici</a:t>
            </a:r>
            <a:endParaRPr lang="it-IT" dirty="0"/>
          </a:p>
        </p:txBody>
      </p:sp>
      <p:sp>
        <p:nvSpPr>
          <p:cNvPr id="3" name="Segnaposto contenuto 2"/>
          <p:cNvSpPr>
            <a:spLocks noGrp="1"/>
          </p:cNvSpPr>
          <p:nvPr>
            <p:ph idx="1"/>
          </p:nvPr>
        </p:nvSpPr>
        <p:spPr>
          <a:xfrm>
            <a:off x="1756612" y="1491916"/>
            <a:ext cx="9748000" cy="5149516"/>
          </a:xfrm>
        </p:spPr>
        <p:txBody>
          <a:bodyPr/>
          <a:lstStyle/>
          <a:p>
            <a:pPr marL="0" indent="0">
              <a:buNone/>
            </a:pPr>
            <a:r>
              <a:rPr lang="it-IT" dirty="0" smtClean="0"/>
              <a:t>Comunicatori simbolici ad uscita vocale (VOCAS)</a:t>
            </a:r>
          </a:p>
          <a:p>
            <a:pPr marL="0" indent="0">
              <a:buNone/>
            </a:pPr>
            <a:endParaRPr lang="it-IT" dirty="0"/>
          </a:p>
          <a:p>
            <a:pPr marL="0" indent="0">
              <a:buNone/>
            </a:pPr>
            <a:r>
              <a:rPr lang="it-IT" dirty="0" smtClean="0"/>
              <a:t>													</a:t>
            </a:r>
            <a:r>
              <a:rPr lang="it-IT" b="1" dirty="0" smtClean="0"/>
              <a:t>Big </a:t>
            </a:r>
            <a:r>
              <a:rPr lang="it-IT" b="1" dirty="0" err="1" smtClean="0"/>
              <a:t>mack</a:t>
            </a:r>
            <a:endParaRPr lang="it-IT" b="1" dirty="0" smtClean="0"/>
          </a:p>
          <a:p>
            <a:pPr marL="0" indent="0">
              <a:buNone/>
            </a:pPr>
            <a:endParaRPr lang="it-IT" b="1" dirty="0"/>
          </a:p>
          <a:p>
            <a:pPr marL="0" indent="0">
              <a:buNone/>
            </a:pPr>
            <a:endParaRPr lang="it-IT" b="1" dirty="0" smtClean="0"/>
          </a:p>
          <a:p>
            <a:pPr marL="0" indent="0">
              <a:buNone/>
            </a:pPr>
            <a:endParaRPr lang="it-IT" b="1" dirty="0"/>
          </a:p>
          <a:p>
            <a:pPr marL="0" indent="0">
              <a:buNone/>
            </a:pPr>
            <a:endParaRPr lang="it-IT" b="1" dirty="0" smtClean="0"/>
          </a:p>
          <a:p>
            <a:pPr marL="0" indent="0">
              <a:buNone/>
            </a:pPr>
            <a:endParaRPr lang="it-IT" b="1" dirty="0"/>
          </a:p>
          <a:p>
            <a:pPr marL="0" indent="0">
              <a:buNone/>
            </a:pPr>
            <a:endParaRPr lang="it-IT" b="1" dirty="0" smtClean="0"/>
          </a:p>
          <a:p>
            <a:pPr marL="0" indent="0">
              <a:buNone/>
            </a:pPr>
            <a:endParaRPr lang="it-IT" b="1" dirty="0"/>
          </a:p>
          <a:p>
            <a:pPr marL="0" indent="0">
              <a:buNone/>
            </a:pPr>
            <a:endParaRPr lang="it-IT" b="1" dirty="0" smtClean="0"/>
          </a:p>
          <a:p>
            <a:pPr marL="0" indent="0">
              <a:buNone/>
            </a:pPr>
            <a:r>
              <a:rPr lang="it-IT" b="1" dirty="0" smtClean="0"/>
              <a:t>Go talk						</a:t>
            </a:r>
            <a:r>
              <a:rPr lang="it-IT" b="1" dirty="0" err="1" smtClean="0"/>
              <a:t>Chatbox</a:t>
            </a:r>
            <a:r>
              <a:rPr lang="it-IT" b="1" dirty="0" smtClean="0"/>
              <a:t>						Ultimate 8						</a:t>
            </a:r>
            <a:endParaRPr lang="it-IT" b="1" dirty="0"/>
          </a:p>
        </p:txBody>
      </p:sp>
      <p:pic>
        <p:nvPicPr>
          <p:cNvPr id="4" name="Picture 8" descr="Risultati immagini per schede visive per la comunicazione CA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0484" y="3092116"/>
            <a:ext cx="22764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ig Mack Switch/Rew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390" y="1153027"/>
            <a:ext cx="2306707" cy="17646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sultati immagini per ultimate 8 comunicat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481" y="3783932"/>
            <a:ext cx="3248526" cy="21656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isultati immagini per chatbox comunicato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8648" y="3127655"/>
            <a:ext cx="2819847" cy="281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8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8349" y="624110"/>
            <a:ext cx="9086264" cy="782659"/>
          </a:xfrm>
        </p:spPr>
        <p:txBody>
          <a:bodyPr/>
          <a:lstStyle/>
          <a:p>
            <a:r>
              <a:rPr lang="it-IT" dirty="0" smtClean="0"/>
              <a:t>Fine della ricapitolazione!?</a:t>
            </a:r>
            <a:endParaRPr lang="it-IT" dirty="0"/>
          </a:p>
        </p:txBody>
      </p:sp>
      <p:sp>
        <p:nvSpPr>
          <p:cNvPr id="3" name="Segnaposto contenuto 2"/>
          <p:cNvSpPr>
            <a:spLocks noGrp="1"/>
          </p:cNvSpPr>
          <p:nvPr>
            <p:ph idx="1"/>
          </p:nvPr>
        </p:nvSpPr>
        <p:spPr>
          <a:xfrm>
            <a:off x="2418348" y="2562726"/>
            <a:ext cx="9086264" cy="2779295"/>
          </a:xfrm>
        </p:spPr>
        <p:txBody>
          <a:bodyPr>
            <a:normAutofit/>
          </a:bodyPr>
          <a:lstStyle/>
          <a:p>
            <a:pPr marL="0" indent="0">
              <a:buNone/>
            </a:pPr>
            <a:r>
              <a:rPr lang="it-IT" b="1" dirty="0" smtClean="0"/>
              <a:t>PRO-MEMORIA</a:t>
            </a:r>
          </a:p>
          <a:p>
            <a:endParaRPr lang="it-IT" dirty="0"/>
          </a:p>
          <a:p>
            <a:r>
              <a:rPr lang="it-IT" dirty="0" smtClean="0"/>
              <a:t>Vedi video (se saltati nella precedente lezione)</a:t>
            </a:r>
          </a:p>
          <a:p>
            <a:pPr marL="0" indent="0">
              <a:buNone/>
            </a:pPr>
            <a:endParaRPr lang="it-IT" dirty="0" smtClean="0"/>
          </a:p>
          <a:p>
            <a:r>
              <a:rPr lang="it-IT" dirty="0" smtClean="0"/>
              <a:t>Rivedere l’ultima parte sui modelli di improvvisazione (se trattati velocemente)</a:t>
            </a:r>
            <a:endParaRPr lang="it-IT" dirty="0"/>
          </a:p>
        </p:txBody>
      </p:sp>
      <p:pic>
        <p:nvPicPr>
          <p:cNvPr id="4" name="Picture 2" descr="Risultati immagini per fumetto homer simp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1291" y="496454"/>
            <a:ext cx="1420562" cy="206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85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11395"/>
          </a:xfrm>
        </p:spPr>
        <p:txBody>
          <a:bodyPr/>
          <a:lstStyle/>
          <a:p>
            <a:r>
              <a:rPr lang="it-IT" dirty="0" smtClean="0"/>
              <a:t>Comunicatori alfabetici</a:t>
            </a:r>
            <a:endParaRPr lang="it-IT" dirty="0"/>
          </a:p>
        </p:txBody>
      </p:sp>
      <p:sp>
        <p:nvSpPr>
          <p:cNvPr id="3" name="Segnaposto contenuto 2"/>
          <p:cNvSpPr>
            <a:spLocks noGrp="1"/>
          </p:cNvSpPr>
          <p:nvPr>
            <p:ph idx="1"/>
          </p:nvPr>
        </p:nvSpPr>
        <p:spPr>
          <a:xfrm>
            <a:off x="1807159" y="1820779"/>
            <a:ext cx="8915400" cy="3777622"/>
          </a:xfrm>
        </p:spPr>
        <p:txBody>
          <a:bodyPr/>
          <a:lstStyle/>
          <a:p>
            <a:pPr marL="0" indent="0">
              <a:buNone/>
            </a:pPr>
            <a:r>
              <a:rPr lang="it-IT" dirty="0" smtClean="0"/>
              <a:t>Per il soggetto che si trova un passo più avanti…</a:t>
            </a:r>
          </a:p>
          <a:p>
            <a:pPr marL="0" indent="0">
              <a:buNone/>
            </a:pPr>
            <a:endParaRPr lang="it-IT" dirty="0"/>
          </a:p>
          <a:p>
            <a:pPr marL="0" indent="0">
              <a:buNone/>
            </a:pPr>
            <a:r>
              <a:rPr lang="it-IT" dirty="0" smtClean="0"/>
              <a:t>		</a:t>
            </a:r>
            <a:r>
              <a:rPr lang="it-IT" b="1" dirty="0" smtClean="0"/>
              <a:t>Light </a:t>
            </a:r>
            <a:r>
              <a:rPr lang="it-IT" b="1" dirty="0" err="1" smtClean="0"/>
              <a:t>writer</a:t>
            </a:r>
            <a:r>
              <a:rPr lang="it-IT" b="1" dirty="0" smtClean="0"/>
              <a:t>	</a:t>
            </a:r>
            <a:r>
              <a:rPr lang="it-IT" dirty="0" smtClean="0"/>
              <a:t>								</a:t>
            </a:r>
            <a:r>
              <a:rPr lang="it-IT" b="1" dirty="0" smtClean="0"/>
              <a:t>Neo (</a:t>
            </a:r>
            <a:r>
              <a:rPr lang="it-IT" b="1" dirty="0" err="1" smtClean="0"/>
              <a:t>alpha</a:t>
            </a:r>
            <a:r>
              <a:rPr lang="it-IT" b="1" dirty="0" smtClean="0"/>
              <a:t> </a:t>
            </a:r>
            <a:r>
              <a:rPr lang="it-IT" b="1" dirty="0" err="1" smtClean="0"/>
              <a:t>smart</a:t>
            </a:r>
            <a:r>
              <a:rPr lang="it-IT" b="1" dirty="0" smtClean="0"/>
              <a:t>)</a:t>
            </a:r>
            <a:endParaRPr lang="it-IT" b="1" dirty="0"/>
          </a:p>
        </p:txBody>
      </p:sp>
      <p:pic>
        <p:nvPicPr>
          <p:cNvPr id="7170" name="Picture 2" descr="https://www.leonardoausili.com/51-home_default/lightwriter-sl-40-comunicatore-alfabetico-a-tastiera-e-sintesi-vo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925" y="3226553"/>
            <a:ext cx="2840289" cy="3147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lpha Smart Neo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838" y="3218052"/>
            <a:ext cx="2768099" cy="276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23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79837"/>
          </a:xfrm>
        </p:spPr>
        <p:txBody>
          <a:bodyPr/>
          <a:lstStyle/>
          <a:p>
            <a:r>
              <a:rPr lang="it-IT" dirty="0" smtClean="0"/>
              <a:t>Comunicatori dinamici</a:t>
            </a:r>
            <a:endParaRPr lang="it-IT" dirty="0"/>
          </a:p>
        </p:txBody>
      </p:sp>
      <p:sp>
        <p:nvSpPr>
          <p:cNvPr id="3" name="Segnaposto contenuto 2"/>
          <p:cNvSpPr>
            <a:spLocks noGrp="1"/>
          </p:cNvSpPr>
          <p:nvPr>
            <p:ph idx="1"/>
          </p:nvPr>
        </p:nvSpPr>
        <p:spPr>
          <a:xfrm>
            <a:off x="1927476" y="1917031"/>
            <a:ext cx="9361344" cy="3435648"/>
          </a:xfrm>
        </p:spPr>
        <p:txBody>
          <a:bodyPr/>
          <a:lstStyle/>
          <a:p>
            <a:pPr marL="0" indent="0">
              <a:buNone/>
            </a:pPr>
            <a:r>
              <a:rPr lang="it-IT" dirty="0" smtClean="0"/>
              <a:t>Sono comunicatori più interattivi</a:t>
            </a:r>
          </a:p>
          <a:p>
            <a:pPr marL="0" indent="0">
              <a:buNone/>
            </a:pPr>
            <a:endParaRPr lang="it-IT" dirty="0"/>
          </a:p>
          <a:p>
            <a:pPr marL="0" indent="0">
              <a:buNone/>
            </a:pPr>
            <a:r>
              <a:rPr lang="it-IT" dirty="0" smtClean="0"/>
              <a:t>		</a:t>
            </a:r>
            <a:r>
              <a:rPr lang="it-IT" b="1" dirty="0" smtClean="0"/>
              <a:t>Mercury	</a:t>
            </a:r>
            <a:r>
              <a:rPr lang="it-IT" dirty="0" smtClean="0"/>
              <a:t>										</a:t>
            </a:r>
            <a:r>
              <a:rPr lang="it-IT" b="1" dirty="0" err="1" smtClean="0"/>
              <a:t>Dynavox</a:t>
            </a:r>
            <a:endParaRPr lang="it-IT" b="1" dirty="0"/>
          </a:p>
        </p:txBody>
      </p:sp>
      <p:pic>
        <p:nvPicPr>
          <p:cNvPr id="8194" name="Picture 2" descr="Risultati immagini per dynamo comunicatore dinam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629" y="3589627"/>
            <a:ext cx="280035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isultati immagini per Dynavox comunica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743" y="3511393"/>
            <a:ext cx="3320718" cy="221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94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2232" y="624110"/>
            <a:ext cx="9892381" cy="5889318"/>
          </a:xfrm>
        </p:spPr>
        <p:txBody>
          <a:bodyPr>
            <a:normAutofit fontScale="90000"/>
          </a:bodyPr>
          <a:lstStyle/>
          <a:p>
            <a:r>
              <a:rPr lang="it-IT" dirty="0" smtClean="0"/>
              <a:t>Software di comunicazione           </a:t>
            </a:r>
            <a:r>
              <a:rPr lang="it-IT" i="1" dirty="0" smtClean="0"/>
              <a:t>(esercitazione)</a:t>
            </a:r>
            <a:br>
              <a:rPr lang="it-IT" i="1" dirty="0" smtClean="0"/>
            </a:br>
            <a:r>
              <a:rPr lang="it-IT" dirty="0"/>
              <a:t/>
            </a:r>
            <a:br>
              <a:rPr lang="it-IT" dirty="0"/>
            </a:br>
            <a:r>
              <a:rPr lang="it-IT" b="1" dirty="0" smtClean="0"/>
              <a:t>- </a:t>
            </a:r>
            <a:r>
              <a:rPr lang="it-IT" sz="2400" b="1" dirty="0" err="1" smtClean="0"/>
              <a:t>Let</a:t>
            </a:r>
            <a:r>
              <a:rPr lang="it-IT" sz="2400" b="1" dirty="0" smtClean="0"/>
              <a:t> Me Talk</a:t>
            </a:r>
            <a:br>
              <a:rPr lang="it-IT" sz="2400" b="1" dirty="0" smtClean="0"/>
            </a:br>
            <a:r>
              <a:rPr lang="it-IT" sz="2400" dirty="0" smtClean="0"/>
              <a:t>(gratuito, usa il</a:t>
            </a:r>
            <a:br>
              <a:rPr lang="it-IT" sz="2400" dirty="0" smtClean="0"/>
            </a:br>
            <a:r>
              <a:rPr lang="it-IT" sz="2400" dirty="0" smtClean="0"/>
              <a:t>sistema </a:t>
            </a:r>
            <a:r>
              <a:rPr lang="it-IT" sz="2400" dirty="0" err="1" smtClean="0"/>
              <a:t>Arasaac</a:t>
            </a:r>
            <a:r>
              <a:rPr lang="it-IT" sz="2400" dirty="0"/>
              <a:t/>
            </a:r>
            <a:br>
              <a:rPr lang="it-IT" sz="2400" dirty="0"/>
            </a:br>
            <a:r>
              <a:rPr lang="it-IT" sz="2400" dirty="0" smtClean="0"/>
              <a:t>per creare stringhe</a:t>
            </a:r>
            <a:br>
              <a:rPr lang="it-IT" sz="2400" dirty="0" smtClean="0"/>
            </a:br>
            <a:r>
              <a:rPr lang="it-IT" sz="2400" dirty="0" smtClean="0"/>
              <a:t>comunicative)</a:t>
            </a:r>
            <a:br>
              <a:rPr lang="it-IT" sz="2400" dirty="0" smtClean="0"/>
            </a:br>
            <a:r>
              <a:rPr lang="it-IT" sz="2400" dirty="0"/>
              <a:t/>
            </a:r>
            <a:br>
              <a:rPr lang="it-IT" sz="2400" dirty="0"/>
            </a:br>
            <a:r>
              <a:rPr lang="it-IT" sz="2400" dirty="0" smtClean="0"/>
              <a:t>- </a:t>
            </a:r>
            <a:r>
              <a:rPr lang="it-IT" sz="2400" dirty="0" err="1" smtClean="0"/>
              <a:t>Clicker</a:t>
            </a:r>
            <a:r>
              <a:rPr lang="it-IT" sz="2400" dirty="0" smtClean="0"/>
              <a:t/>
            </a:r>
            <a:br>
              <a:rPr lang="it-IT" sz="2400" dirty="0" smtClean="0"/>
            </a:br>
            <a:r>
              <a:rPr lang="it-IT" sz="2400" dirty="0"/>
              <a:t/>
            </a:r>
            <a:br>
              <a:rPr lang="it-IT" sz="2400" dirty="0"/>
            </a:br>
            <a:r>
              <a:rPr lang="it-IT" sz="2400" dirty="0" smtClean="0"/>
              <a:t>- </a:t>
            </a:r>
            <a:r>
              <a:rPr lang="it-IT" sz="2400" dirty="0" err="1" smtClean="0"/>
              <a:t>Symwriter</a:t>
            </a:r>
            <a:r>
              <a:rPr lang="it-IT" sz="2400" dirty="0" smtClean="0"/>
              <a:t/>
            </a:r>
            <a:br>
              <a:rPr lang="it-IT" sz="2400" dirty="0" smtClean="0"/>
            </a:br>
            <a:r>
              <a:rPr lang="it-IT" sz="2400" dirty="0"/>
              <a:t/>
            </a:r>
            <a:br>
              <a:rPr lang="it-IT" sz="2400" dirty="0"/>
            </a:br>
            <a:r>
              <a:rPr lang="it-IT" sz="2400" dirty="0" smtClean="0"/>
              <a:t>- </a:t>
            </a:r>
            <a:r>
              <a:rPr lang="it-IT" sz="2400" dirty="0" err="1" smtClean="0"/>
              <a:t>Boardmaker</a:t>
            </a:r>
            <a:r>
              <a:rPr lang="it-IT" sz="2400" dirty="0" smtClean="0"/>
              <a:t/>
            </a:r>
            <a:br>
              <a:rPr lang="it-IT" sz="2400" dirty="0" smtClean="0"/>
            </a:br>
            <a:r>
              <a:rPr lang="it-IT" sz="2400" dirty="0"/>
              <a:t/>
            </a:r>
            <a:br>
              <a:rPr lang="it-IT" sz="2400" dirty="0"/>
            </a:br>
            <a:r>
              <a:rPr lang="it-IT" sz="2400" dirty="0" smtClean="0"/>
              <a:t>- </a:t>
            </a:r>
            <a:r>
              <a:rPr lang="it-IT" sz="2400" dirty="0" err="1" smtClean="0"/>
              <a:t>Grid</a:t>
            </a:r>
            <a:r>
              <a:rPr lang="it-IT" sz="2400" dirty="0" smtClean="0"/>
              <a:t> 3</a:t>
            </a:r>
            <a:br>
              <a:rPr lang="it-IT" sz="2400" dirty="0" smtClean="0"/>
            </a:br>
            <a:endParaRPr lang="it-IT" sz="2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979" y="1311442"/>
            <a:ext cx="7527298" cy="5201986"/>
          </a:xfrm>
        </p:spPr>
      </p:pic>
    </p:spTree>
    <p:extLst>
      <p:ext uri="{BB962C8B-B14F-4D97-AF65-F5344CB8AC3E}">
        <p14:creationId xmlns:p14="http://schemas.microsoft.com/office/powerpoint/2010/main" val="3393716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Alcune raccomandazioni!</a:t>
            </a:r>
            <a:endParaRPr lang="it-IT" dirty="0"/>
          </a:p>
        </p:txBody>
      </p:sp>
      <p:sp>
        <p:nvSpPr>
          <p:cNvPr id="3" name="Segnaposto contenuto 2"/>
          <p:cNvSpPr>
            <a:spLocks noGrp="1"/>
          </p:cNvSpPr>
          <p:nvPr>
            <p:ph idx="1"/>
          </p:nvPr>
        </p:nvSpPr>
        <p:spPr>
          <a:xfrm>
            <a:off x="2394285" y="1636295"/>
            <a:ext cx="8975557" cy="4896852"/>
          </a:xfrm>
        </p:spPr>
        <p:txBody>
          <a:bodyPr>
            <a:normAutofit/>
          </a:bodyPr>
          <a:lstStyle/>
          <a:p>
            <a:pPr marL="0" indent="0">
              <a:buNone/>
            </a:pPr>
            <a:endParaRPr lang="it-IT" dirty="0" smtClean="0"/>
          </a:p>
          <a:p>
            <a:pPr marL="0" indent="0">
              <a:buNone/>
            </a:pPr>
            <a:r>
              <a:rPr lang="it-IT" dirty="0" smtClean="0"/>
              <a:t>Sia i </a:t>
            </a:r>
            <a:r>
              <a:rPr lang="it-IT" b="1" dirty="0" smtClean="0"/>
              <a:t>dispositivi senza che a bassa tecnologia </a:t>
            </a:r>
            <a:r>
              <a:rPr lang="it-IT" dirty="0" smtClean="0"/>
              <a:t>possono essere utilizzati in </a:t>
            </a:r>
            <a:r>
              <a:rPr lang="it-IT" b="1" dirty="0" smtClean="0"/>
              <a:t>maniera combinata </a:t>
            </a:r>
            <a:r>
              <a:rPr lang="it-IT" dirty="0" smtClean="0"/>
              <a:t>tra loro; la scelta dello o degli strumenti da utilizzare dipende dal livello di sviluppo del soggetto e dal profilo funzionale, dal quale è possibile trarre una descrizione dettagliata delle abilità residue utili e in grado di compensare le difficoltà di comunicazione.</a:t>
            </a:r>
          </a:p>
          <a:p>
            <a:pPr marL="0" indent="0">
              <a:buNone/>
            </a:pPr>
            <a:r>
              <a:rPr lang="it-IT" dirty="0" smtClean="0"/>
              <a:t>Un altro elemento da non trascurare è che una persona può riuscire ad usare </a:t>
            </a:r>
            <a:r>
              <a:rPr lang="it-IT" b="1" dirty="0" smtClean="0"/>
              <a:t>un dispositivo ad alta tecnologia </a:t>
            </a:r>
            <a:r>
              <a:rPr lang="it-IT" dirty="0" smtClean="0"/>
              <a:t>quando:</a:t>
            </a:r>
          </a:p>
          <a:p>
            <a:pPr>
              <a:buAutoNum type="arabicParenR"/>
            </a:pPr>
            <a:r>
              <a:rPr lang="it-IT" dirty="0" smtClean="0"/>
              <a:t>riesce a comunicare, utilizzando, in modo autonomo e corretto, le tavole di comunicazione a bassa tecnologia; </a:t>
            </a:r>
          </a:p>
          <a:p>
            <a:pPr>
              <a:buAutoNum type="arabicParenR"/>
            </a:pPr>
            <a:r>
              <a:rPr lang="it-IT" dirty="0" smtClean="0"/>
              <a:t>mostra di accettare bene l’emissione di voce; </a:t>
            </a:r>
          </a:p>
          <a:p>
            <a:pPr>
              <a:buAutoNum type="arabicParenR"/>
            </a:pPr>
            <a:r>
              <a:rPr lang="it-IT" dirty="0" smtClean="0"/>
              <a:t>mostra di avere un’alta coordinazione fino-motoria. </a:t>
            </a:r>
            <a:endParaRPr lang="it-IT" dirty="0"/>
          </a:p>
        </p:txBody>
      </p:sp>
    </p:spTree>
    <p:extLst>
      <p:ext uri="{BB962C8B-B14F-4D97-AF65-F5344CB8AC3E}">
        <p14:creationId xmlns:p14="http://schemas.microsoft.com/office/powerpoint/2010/main" val="2067425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89952"/>
          </a:xfrm>
        </p:spPr>
        <p:txBody>
          <a:bodyPr>
            <a:normAutofit/>
          </a:bodyPr>
          <a:lstStyle/>
          <a:p>
            <a:r>
              <a:rPr lang="it-IT" dirty="0" smtClean="0"/>
              <a:t>La valutazione della CAA</a:t>
            </a:r>
            <a:endParaRPr lang="it-IT" dirty="0"/>
          </a:p>
        </p:txBody>
      </p:sp>
      <p:sp>
        <p:nvSpPr>
          <p:cNvPr id="3" name="Segnaposto contenuto 2"/>
          <p:cNvSpPr>
            <a:spLocks noGrp="1"/>
          </p:cNvSpPr>
          <p:nvPr>
            <p:ph idx="1"/>
          </p:nvPr>
        </p:nvSpPr>
        <p:spPr>
          <a:xfrm>
            <a:off x="838200" y="1055078"/>
            <a:ext cx="10866120" cy="5802922"/>
          </a:xfrm>
        </p:spPr>
        <p:txBody>
          <a:bodyPr>
            <a:normAutofit fontScale="92500" lnSpcReduction="20000"/>
          </a:bodyPr>
          <a:lstStyle/>
          <a:p>
            <a:pPr marL="0" indent="0">
              <a:buNone/>
            </a:pPr>
            <a:r>
              <a:rPr lang="it-IT" dirty="0" smtClean="0"/>
              <a:t>Come trovare o strumento più adatto o abbinare in maniera più appropriata il dispositivo di CAA alla persona che lo userà?</a:t>
            </a:r>
          </a:p>
          <a:p>
            <a:pPr marL="0" indent="0">
              <a:buNone/>
            </a:pPr>
            <a:r>
              <a:rPr lang="it-IT" dirty="0" smtClean="0"/>
              <a:t>Gli strumenti di valutazione della CAA nella pratica clinica:</a:t>
            </a:r>
          </a:p>
          <a:p>
            <a:r>
              <a:rPr lang="it-IT" b="1" dirty="0" smtClean="0"/>
              <a:t>Il </a:t>
            </a:r>
            <a:r>
              <a:rPr lang="it-IT" b="1" dirty="0" err="1" smtClean="0"/>
              <a:t>Partecipation</a:t>
            </a:r>
            <a:r>
              <a:rPr lang="it-IT" b="1" dirty="0" smtClean="0"/>
              <a:t> Model </a:t>
            </a:r>
            <a:r>
              <a:rPr lang="it-IT" dirty="0" smtClean="0"/>
              <a:t>(</a:t>
            </a:r>
            <a:r>
              <a:rPr lang="it-IT" dirty="0" err="1" smtClean="0"/>
              <a:t>Beukelman</a:t>
            </a:r>
            <a:r>
              <a:rPr lang="it-IT" dirty="0" smtClean="0"/>
              <a:t> e </a:t>
            </a:r>
            <a:r>
              <a:rPr lang="it-IT" dirty="0" err="1" smtClean="0"/>
              <a:t>Mirenda</a:t>
            </a:r>
            <a:r>
              <a:rPr lang="it-IT" dirty="0" smtClean="0"/>
              <a:t>, 1998), indicato per le persone con un linguaggio limitato o assente; tiene molto in considerazione le possibili barriere alla comunicazione e le opportunità che si possono presentare alla persona in una giornata tipo;</a:t>
            </a:r>
          </a:p>
          <a:p>
            <a:r>
              <a:rPr lang="it-IT" b="1" dirty="0" smtClean="0"/>
              <a:t>Il SETT Framework </a:t>
            </a:r>
            <a:r>
              <a:rPr lang="it-IT" dirty="0" smtClean="0"/>
              <a:t>(</a:t>
            </a:r>
            <a:r>
              <a:rPr lang="it-IT" dirty="0" err="1" smtClean="0"/>
              <a:t>Student</a:t>
            </a:r>
            <a:r>
              <a:rPr lang="it-IT" dirty="0" smtClean="0"/>
              <a:t>, Environment, </a:t>
            </a:r>
            <a:r>
              <a:rPr lang="it-IT" dirty="0" err="1" smtClean="0"/>
              <a:t>Tasks</a:t>
            </a:r>
            <a:r>
              <a:rPr lang="it-IT" dirty="0" smtClean="0"/>
              <a:t>, Tools; </a:t>
            </a:r>
            <a:r>
              <a:rPr lang="it-IT" dirty="0" err="1" smtClean="0"/>
              <a:t>Zalaba</a:t>
            </a:r>
            <a:r>
              <a:rPr lang="it-IT" dirty="0" smtClean="0"/>
              <a:t>, 2000) è sia uno strumento di tecnologia </a:t>
            </a:r>
            <a:r>
              <a:rPr lang="it-IT" dirty="0" err="1" smtClean="0"/>
              <a:t>assistiva</a:t>
            </a:r>
            <a:r>
              <a:rPr lang="it-IT" dirty="0" smtClean="0"/>
              <a:t>, sia un sistema di valutazione di CAA, poiché fornisce una lista di domande strutturate che permettono agli operatori di individuare in modo preciso ciò di cui ha bisogno l’alunno per iniziare a partecipare.</a:t>
            </a:r>
          </a:p>
          <a:p>
            <a:r>
              <a:rPr lang="it-IT" b="1" dirty="0" smtClean="0"/>
              <a:t>Il Social Networks </a:t>
            </a:r>
            <a:r>
              <a:rPr lang="it-IT" dirty="0" smtClean="0"/>
              <a:t>è uno strumento di valutazione completo che, in forma di </a:t>
            </a:r>
            <a:r>
              <a:rPr lang="it-IT" dirty="0" err="1" smtClean="0"/>
              <a:t>colloquio,si</a:t>
            </a:r>
            <a:r>
              <a:rPr lang="it-IT" dirty="0" smtClean="0"/>
              <a:t> base sui partner di comunicazione di una persona  (famiglia, amici, conoscenti, operatori) al fine di individuare i suoi bisogni comunicativi e scegliere gli interventi di CAA più adeguati.</a:t>
            </a:r>
          </a:p>
          <a:p>
            <a:r>
              <a:rPr lang="it-IT" b="1" dirty="0" smtClean="0"/>
              <a:t>Il VCAA </a:t>
            </a:r>
            <a:r>
              <a:rPr lang="it-IT" dirty="0" smtClean="0"/>
              <a:t>(valutazione della comunicazione aumentativa alternativa) è indicato per le persone che comunicano efficacemente con i segni e con i due principali metodo comunicativi a bassa tecnologia (PECS e la comunicazione basata sull’indicazione di immagini). Il profilo di valutazione consiste in 27 domande a  risposta chiusa che riguardano direttamente o indirettamente la comunicazione e sono suddivise in 9 categorie: attenzione, abilità visive, sguardo, abilità motorie, vicinanza fisica e contatto, status comunicativo, comportamento, sviluppo cognitivo, sviluppo del linguaggio ricettivo. Una volta completato il protocollo, a seconda del risultato, si può stabilire la forma di comunicazione più appropriata ala caso da utilizzare: per segni, il sistema PECS, il sistema Picture for </a:t>
            </a:r>
            <a:r>
              <a:rPr lang="it-IT" dirty="0" err="1" smtClean="0"/>
              <a:t>object</a:t>
            </a:r>
            <a:r>
              <a:rPr lang="it-IT" dirty="0" smtClean="0"/>
              <a:t> trading (Goldman, 2006).</a:t>
            </a:r>
            <a:endParaRPr lang="it-IT" dirty="0"/>
          </a:p>
        </p:txBody>
      </p:sp>
    </p:spTree>
    <p:extLst>
      <p:ext uri="{BB962C8B-B14F-4D97-AF65-F5344CB8AC3E}">
        <p14:creationId xmlns:p14="http://schemas.microsoft.com/office/powerpoint/2010/main" val="2565960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807648"/>
          </a:xfrm>
        </p:spPr>
        <p:txBody>
          <a:bodyPr>
            <a:normAutofit fontScale="90000"/>
          </a:bodyPr>
          <a:lstStyle/>
          <a:p>
            <a:r>
              <a:rPr lang="it-IT" dirty="0" smtClean="0">
                <a:solidFill>
                  <a:srgbClr val="C00000"/>
                </a:solidFill>
                <a:effectLst>
                  <a:outerShdw blurRad="38100" dist="38100" dir="2700000" algn="tl">
                    <a:srgbClr val="000000">
                      <a:alpha val="43137"/>
                    </a:srgbClr>
                  </a:outerShdw>
                </a:effectLst>
              </a:rPr>
              <a:t>In generale… per meglio valutare…</a:t>
            </a:r>
            <a:br>
              <a:rPr lang="it-IT" dirty="0" smtClean="0">
                <a:solidFill>
                  <a:srgbClr val="C00000"/>
                </a:solidFill>
                <a:effectLst>
                  <a:outerShdw blurRad="38100" dist="38100" dir="2700000" algn="tl">
                    <a:srgbClr val="000000">
                      <a:alpha val="43137"/>
                    </a:srgbClr>
                  </a:outerShdw>
                </a:effectLst>
              </a:rPr>
            </a:br>
            <a:r>
              <a:rPr lang="it-IT" dirty="0" smtClean="0"/>
              <a:t/>
            </a:r>
            <a:br>
              <a:rPr lang="it-IT" dirty="0" smtClean="0"/>
            </a:br>
            <a:endParaRPr lang="it-IT" dirty="0"/>
          </a:p>
        </p:txBody>
      </p:sp>
      <p:sp>
        <p:nvSpPr>
          <p:cNvPr id="3" name="Segnaposto contenuto 2"/>
          <p:cNvSpPr>
            <a:spLocks noGrp="1"/>
          </p:cNvSpPr>
          <p:nvPr>
            <p:ph idx="1"/>
          </p:nvPr>
        </p:nvSpPr>
        <p:spPr>
          <a:xfrm>
            <a:off x="2057400" y="1672389"/>
            <a:ext cx="9447212" cy="4800600"/>
          </a:xfrm>
        </p:spPr>
        <p:txBody>
          <a:bodyPr>
            <a:normAutofit/>
          </a:bodyPr>
          <a:lstStyle/>
          <a:p>
            <a:pPr marL="0" indent="0">
              <a:buNone/>
            </a:pPr>
            <a:r>
              <a:rPr lang="it-IT" sz="2400" dirty="0" smtClean="0"/>
              <a:t>La prima importante distinzione da tener presente è quella tra:</a:t>
            </a:r>
          </a:p>
          <a:p>
            <a:pPr marL="0" indent="0">
              <a:buNone/>
            </a:pPr>
            <a:r>
              <a:rPr lang="it-IT" sz="2400" b="1" dirty="0" smtClean="0"/>
              <a:t>sistema</a:t>
            </a:r>
            <a:r>
              <a:rPr lang="it-IT" sz="2400" dirty="0" smtClean="0"/>
              <a:t> simbolico e </a:t>
            </a:r>
            <a:r>
              <a:rPr lang="it-IT" sz="2400" b="1" dirty="0" smtClean="0"/>
              <a:t>insieme</a:t>
            </a:r>
            <a:r>
              <a:rPr lang="it-IT" sz="2400" dirty="0" smtClean="0"/>
              <a:t> simbolico.</a:t>
            </a:r>
            <a:endParaRPr lang="it-IT" sz="2400" dirty="0"/>
          </a:p>
          <a:p>
            <a:pPr marL="0" indent="0">
              <a:buNone/>
            </a:pPr>
            <a:r>
              <a:rPr lang="it-IT" sz="2400" dirty="0" smtClean="0"/>
              <a:t>Si parla di </a:t>
            </a:r>
            <a:r>
              <a:rPr lang="it-IT" sz="2400" b="1" dirty="0" smtClean="0"/>
              <a:t>sistema simbolico </a:t>
            </a:r>
            <a:r>
              <a:rPr lang="it-IT" sz="2400" dirty="0" smtClean="0"/>
              <a:t>quando gli elementi che lo costituiscono non sono una semplice collezione di immagini, ma rispondono a un sistema di regole di rappresentazione di carattere grafico e linguistico. </a:t>
            </a:r>
          </a:p>
          <a:p>
            <a:pPr marL="0" indent="0">
              <a:buNone/>
            </a:pPr>
            <a:endParaRPr lang="it-IT" sz="2400" dirty="0"/>
          </a:p>
          <a:p>
            <a:pPr marL="0" indent="0">
              <a:buNone/>
            </a:pPr>
            <a:r>
              <a:rPr lang="it-IT" sz="2400" dirty="0" smtClean="0"/>
              <a:t>Se invece queste regole di rappresentazione non ci sono si parla di </a:t>
            </a:r>
            <a:r>
              <a:rPr lang="it-IT" sz="2400" b="1" dirty="0" smtClean="0"/>
              <a:t>insieme simbolico</a:t>
            </a:r>
            <a:r>
              <a:rPr lang="it-IT" sz="2400" dirty="0" smtClean="0"/>
              <a:t>.</a:t>
            </a:r>
            <a:endParaRPr lang="it-IT" sz="2400" dirty="0"/>
          </a:p>
        </p:txBody>
      </p:sp>
    </p:spTree>
    <p:extLst>
      <p:ext uri="{BB962C8B-B14F-4D97-AF65-F5344CB8AC3E}">
        <p14:creationId xmlns:p14="http://schemas.microsoft.com/office/powerpoint/2010/main" val="30696589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Elementi che possono essere rilevanti per l’uso comunicativo di un sistema simbolico</a:t>
            </a:r>
            <a:endParaRPr lang="it-IT" dirty="0"/>
          </a:p>
        </p:txBody>
      </p:sp>
      <p:sp>
        <p:nvSpPr>
          <p:cNvPr id="3" name="Segnaposto contenuto 2"/>
          <p:cNvSpPr>
            <a:spLocks noGrp="1"/>
          </p:cNvSpPr>
          <p:nvPr>
            <p:ph idx="1"/>
          </p:nvPr>
        </p:nvSpPr>
        <p:spPr/>
        <p:txBody>
          <a:bodyPr>
            <a:noAutofit/>
          </a:bodyPr>
          <a:lstStyle/>
          <a:p>
            <a:r>
              <a:rPr lang="it-IT" sz="2800" dirty="0" smtClean="0"/>
              <a:t>Trasparenza lessicale  </a:t>
            </a:r>
          </a:p>
          <a:p>
            <a:r>
              <a:rPr lang="it-IT" sz="2800" dirty="0" smtClean="0"/>
              <a:t>Coerenza semantica  </a:t>
            </a:r>
          </a:p>
          <a:p>
            <a:r>
              <a:rPr lang="it-IT" sz="2800" dirty="0" smtClean="0"/>
              <a:t>Coerenza grafica </a:t>
            </a:r>
          </a:p>
          <a:p>
            <a:r>
              <a:rPr lang="it-IT" sz="2800" dirty="0" smtClean="0"/>
              <a:t>Coerenza linguistica </a:t>
            </a:r>
          </a:p>
          <a:p>
            <a:r>
              <a:rPr lang="it-IT" sz="2800" dirty="0" smtClean="0"/>
              <a:t>Completezza dizionario  </a:t>
            </a:r>
          </a:p>
          <a:p>
            <a:r>
              <a:rPr lang="it-IT" sz="2800" dirty="0" smtClean="0"/>
              <a:t>Sostenibilità ambientale </a:t>
            </a:r>
          </a:p>
          <a:p>
            <a:r>
              <a:rPr lang="it-IT" sz="2800" dirty="0" smtClean="0"/>
              <a:t>Licenza d’uso</a:t>
            </a:r>
            <a:endParaRPr lang="it-IT" sz="2800" dirty="0"/>
          </a:p>
        </p:txBody>
      </p:sp>
    </p:spTree>
    <p:extLst>
      <p:ext uri="{BB962C8B-B14F-4D97-AF65-F5344CB8AC3E}">
        <p14:creationId xmlns:p14="http://schemas.microsoft.com/office/powerpoint/2010/main" val="106760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Trasparenza lessicale</a:t>
            </a:r>
            <a:endParaRPr lang="it-IT" dirty="0"/>
          </a:p>
        </p:txBody>
      </p:sp>
      <p:sp>
        <p:nvSpPr>
          <p:cNvPr id="3" name="Segnaposto contenuto 2"/>
          <p:cNvSpPr>
            <a:spLocks noGrp="1"/>
          </p:cNvSpPr>
          <p:nvPr>
            <p:ph idx="1"/>
          </p:nvPr>
        </p:nvSpPr>
        <p:spPr>
          <a:xfrm>
            <a:off x="2298032" y="1708484"/>
            <a:ext cx="9206580" cy="4202738"/>
          </a:xfrm>
        </p:spPr>
        <p:txBody>
          <a:bodyPr>
            <a:normAutofit/>
          </a:bodyPr>
          <a:lstStyle/>
          <a:p>
            <a:pPr marL="0" indent="0">
              <a:buNone/>
            </a:pPr>
            <a:r>
              <a:rPr lang="it-IT" sz="2400" dirty="0" smtClean="0"/>
              <a:t>Si parla di </a:t>
            </a:r>
            <a:r>
              <a:rPr lang="it-IT" sz="2400" b="1" dirty="0" smtClean="0"/>
              <a:t>trasparenza</a:t>
            </a:r>
            <a:r>
              <a:rPr lang="it-IT" sz="2400" dirty="0" smtClean="0"/>
              <a:t> di una modalità di rappresentazione riferendosi al </a:t>
            </a:r>
            <a:r>
              <a:rPr lang="it-IT" sz="2400" b="1" dirty="0" smtClean="0"/>
              <a:t>grado di riconoscibilità immediata dei suoi elementi</a:t>
            </a:r>
            <a:r>
              <a:rPr lang="it-IT" sz="2400" dirty="0" smtClean="0"/>
              <a:t>. Questo concetto è riferito però spesso a singoli simboli, in varietà poco numerose, piuttosto che a situazioni in cui l’unità comunicativa sia la frase. </a:t>
            </a:r>
          </a:p>
          <a:p>
            <a:pPr marL="0" indent="0">
              <a:buNone/>
            </a:pPr>
            <a:r>
              <a:rPr lang="it-IT" sz="2400" dirty="0" smtClean="0"/>
              <a:t>All’estremo di più alta trasparenza ci sarà la </a:t>
            </a:r>
            <a:r>
              <a:rPr lang="it-IT" sz="2400" b="1" dirty="0" smtClean="0"/>
              <a:t>fotografia</a:t>
            </a:r>
            <a:r>
              <a:rPr lang="it-IT" sz="2400" dirty="0" smtClean="0"/>
              <a:t>, o comunque una riproduzione “naturale”, all’estremo opposto troviamo i </a:t>
            </a:r>
            <a:r>
              <a:rPr lang="it-IT" sz="2400" b="1" dirty="0" smtClean="0"/>
              <a:t>sistemi alfabetici</a:t>
            </a:r>
            <a:r>
              <a:rPr lang="it-IT" sz="2400" dirty="0" smtClean="0"/>
              <a:t>, dove la corrispondenza fra segno e significato è puramente arbitraria. </a:t>
            </a:r>
            <a:endParaRPr lang="it-IT" sz="2400" dirty="0"/>
          </a:p>
        </p:txBody>
      </p:sp>
    </p:spTree>
    <p:extLst>
      <p:ext uri="{BB962C8B-B14F-4D97-AF65-F5344CB8AC3E}">
        <p14:creationId xmlns:p14="http://schemas.microsoft.com/office/powerpoint/2010/main" val="39298289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9430" y="605757"/>
            <a:ext cx="9356558" cy="826366"/>
          </a:xfrm>
        </p:spPr>
        <p:txBody>
          <a:bodyPr/>
          <a:lstStyle/>
          <a:p>
            <a:r>
              <a:rPr lang="it-IT" dirty="0" smtClean="0"/>
              <a:t>Coerenza linguistica</a:t>
            </a:r>
            <a:endParaRPr lang="it-IT" dirty="0"/>
          </a:p>
        </p:txBody>
      </p:sp>
      <p:sp>
        <p:nvSpPr>
          <p:cNvPr id="3" name="Segnaposto contenuto 2"/>
          <p:cNvSpPr>
            <a:spLocks noGrp="1"/>
          </p:cNvSpPr>
          <p:nvPr>
            <p:ph idx="1"/>
          </p:nvPr>
        </p:nvSpPr>
        <p:spPr>
          <a:xfrm>
            <a:off x="2141620" y="1840831"/>
            <a:ext cx="9212179" cy="4336131"/>
          </a:xfrm>
        </p:spPr>
        <p:txBody>
          <a:bodyPr/>
          <a:lstStyle/>
          <a:p>
            <a:pPr marL="0" indent="0">
              <a:buNone/>
            </a:pPr>
            <a:r>
              <a:rPr lang="it-IT" dirty="0" smtClean="0"/>
              <a:t>Il sistema prevede </a:t>
            </a:r>
            <a:r>
              <a:rPr lang="it-IT" b="1" dirty="0" smtClean="0"/>
              <a:t>modalità codificate e stabili per la rappresentazione di aspetti linguistici fini quali la morfologia</a:t>
            </a:r>
            <a:r>
              <a:rPr lang="it-IT" dirty="0"/>
              <a:t>?</a:t>
            </a:r>
            <a:r>
              <a:rPr lang="it-IT" dirty="0" smtClean="0"/>
              <a:t> Questi elementi rivestono un ruolo significativo rispetto alla comprensione linguistica e alla possibilità di uno sviluppo anche in espressione.</a:t>
            </a:r>
          </a:p>
          <a:p>
            <a:pPr marL="0" indent="0">
              <a:buNone/>
            </a:pPr>
            <a:endParaRPr lang="it-IT" dirty="0"/>
          </a:p>
          <a:p>
            <a:pPr marL="0" indent="0">
              <a:buNone/>
            </a:pPr>
            <a:r>
              <a:rPr lang="it-IT" dirty="0" smtClean="0"/>
              <a:t>PCS    ARASAAC          BLISS   WLS</a:t>
            </a:r>
          </a:p>
          <a:p>
            <a:pPr marL="0" indent="0">
              <a:buNone/>
            </a:pPr>
            <a:endParaRPr lang="it-IT" dirty="0" smtClean="0"/>
          </a:p>
          <a:p>
            <a:pPr marL="0" indent="0">
              <a:buNone/>
            </a:pPr>
            <a:endParaRPr lang="it-IT" dirty="0" smtClean="0"/>
          </a:p>
          <a:p>
            <a:pPr marL="0" indent="0">
              <a:buNone/>
            </a:pPr>
            <a:r>
              <a:rPr lang="it-IT" dirty="0" smtClean="0"/>
              <a:t>Supporto morfosintassi</a:t>
            </a:r>
            <a:endParaRPr lang="it-IT" dirty="0"/>
          </a:p>
        </p:txBody>
      </p:sp>
      <p:sp>
        <p:nvSpPr>
          <p:cNvPr id="4" name="Freccia a destra 3"/>
          <p:cNvSpPr/>
          <p:nvPr/>
        </p:nvSpPr>
        <p:spPr>
          <a:xfrm>
            <a:off x="2141620" y="4345780"/>
            <a:ext cx="4184072" cy="21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2666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Licenza d’uso</a:t>
            </a:r>
            <a:endParaRPr lang="it-IT" dirty="0"/>
          </a:p>
        </p:txBody>
      </p:sp>
      <p:sp>
        <p:nvSpPr>
          <p:cNvPr id="3" name="Segnaposto contenuto 2"/>
          <p:cNvSpPr>
            <a:spLocks noGrp="1"/>
          </p:cNvSpPr>
          <p:nvPr>
            <p:ph idx="1"/>
          </p:nvPr>
        </p:nvSpPr>
        <p:spPr>
          <a:xfrm>
            <a:off x="2416708" y="1796715"/>
            <a:ext cx="8915400" cy="4423611"/>
          </a:xfrm>
        </p:spPr>
        <p:txBody>
          <a:bodyPr/>
          <a:lstStyle/>
          <a:p>
            <a:pPr marL="0" indent="0">
              <a:buNone/>
            </a:pPr>
            <a:r>
              <a:rPr lang="it-IT" dirty="0" smtClean="0"/>
              <a:t>Quale licenza è prevista per l’uso del sistema simbolico? Per utilizzi in ambito </a:t>
            </a:r>
            <a:r>
              <a:rPr lang="it-IT" b="1" dirty="0" err="1" smtClean="0"/>
              <a:t>opensource</a:t>
            </a:r>
            <a:r>
              <a:rPr lang="it-IT" b="1" dirty="0" smtClean="0"/>
              <a:t> e </a:t>
            </a:r>
            <a:r>
              <a:rPr lang="it-IT" b="1" dirty="0" err="1" smtClean="0"/>
              <a:t>nonprofit</a:t>
            </a:r>
            <a:r>
              <a:rPr lang="it-IT" b="1" dirty="0" smtClean="0"/>
              <a:t> e per utilizzi in ambito commerciale</a:t>
            </a:r>
            <a:r>
              <a:rPr lang="it-IT" dirty="0" smtClean="0"/>
              <a:t>. Questo elemento ha naturalmente un peso importante nella scelta, per la sostenibilità del contesto e per la manutenzione e lo sviluppo del sistema simbolico stesso.</a:t>
            </a:r>
          </a:p>
          <a:p>
            <a:pPr marL="0" indent="0">
              <a:buNone/>
            </a:pPr>
            <a:endParaRPr lang="it-IT" dirty="0"/>
          </a:p>
          <a:p>
            <a:pPr marL="0" indent="0">
              <a:buNone/>
            </a:pPr>
            <a:r>
              <a:rPr lang="it-IT" dirty="0" smtClean="0"/>
              <a:t>PCS     WLS         BLISS         ARASAAC</a:t>
            </a:r>
          </a:p>
          <a:p>
            <a:pPr marL="0" indent="0">
              <a:buNone/>
            </a:pPr>
            <a:endParaRPr lang="it-IT" dirty="0" smtClean="0"/>
          </a:p>
          <a:p>
            <a:pPr marL="0" indent="0">
              <a:buNone/>
            </a:pPr>
            <a:r>
              <a:rPr lang="it-IT" dirty="0" smtClean="0"/>
              <a:t>Licenza d’uso</a:t>
            </a:r>
          </a:p>
          <a:p>
            <a:pPr marL="0" indent="0">
              <a:buNone/>
            </a:pPr>
            <a:endParaRPr lang="it-IT" dirty="0"/>
          </a:p>
          <a:p>
            <a:pPr marL="0" indent="0">
              <a:buNone/>
            </a:pPr>
            <a:r>
              <a:rPr lang="it-IT" dirty="0" smtClean="0"/>
              <a:t>Rivolgersi al proprio CTS e vagliare le diverse opportunità!</a:t>
            </a:r>
            <a:endParaRPr lang="it-IT" dirty="0"/>
          </a:p>
        </p:txBody>
      </p:sp>
      <p:sp>
        <p:nvSpPr>
          <p:cNvPr id="4" name="Freccia a destra 3"/>
          <p:cNvSpPr/>
          <p:nvPr/>
        </p:nvSpPr>
        <p:spPr>
          <a:xfrm>
            <a:off x="2416708" y="3956676"/>
            <a:ext cx="4184072" cy="21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4598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2253" y="541657"/>
            <a:ext cx="8911687" cy="1280890"/>
          </a:xfrm>
        </p:spPr>
        <p:txBody>
          <a:bodyPr>
            <a:normAutofit fontScale="90000"/>
          </a:bodyPr>
          <a:lstStyle/>
          <a:p>
            <a:r>
              <a:rPr lang="it-IT" b="1" dirty="0" smtClean="0"/>
              <a:t>Lezione 2</a:t>
            </a:r>
            <a:r>
              <a:rPr lang="it-IT" dirty="0" smtClean="0"/>
              <a:t> - La </a:t>
            </a:r>
            <a:r>
              <a:rPr lang="it-IT" dirty="0"/>
              <a:t>Comunicazione Aumentativa Alternativa (CAA) – termini e definizioni.</a:t>
            </a:r>
            <a:br>
              <a:rPr lang="it-IT" dirty="0"/>
            </a:br>
            <a:r>
              <a:rPr lang="it-IT" dirty="0" smtClean="0"/>
              <a:t/>
            </a:r>
            <a:br>
              <a:rPr lang="it-IT" dirty="0" smtClean="0"/>
            </a:br>
            <a:endParaRPr lang="it-IT" dirty="0"/>
          </a:p>
        </p:txBody>
      </p:sp>
      <p:sp>
        <p:nvSpPr>
          <p:cNvPr id="3" name="Segnaposto contenuto 2"/>
          <p:cNvSpPr>
            <a:spLocks noGrp="1"/>
          </p:cNvSpPr>
          <p:nvPr>
            <p:ph idx="1"/>
          </p:nvPr>
        </p:nvSpPr>
        <p:spPr>
          <a:xfrm>
            <a:off x="2382253" y="3982453"/>
            <a:ext cx="9122359" cy="2510016"/>
          </a:xfrm>
        </p:spPr>
        <p:txBody>
          <a:bodyPr/>
          <a:lstStyle/>
          <a:p>
            <a:pPr marL="0" indent="0">
              <a:buNone/>
            </a:pPr>
            <a:endParaRPr lang="it-IT" dirty="0"/>
          </a:p>
          <a:p>
            <a:r>
              <a:rPr lang="it-IT" sz="3600" b="1" dirty="0" smtClean="0"/>
              <a:t>C</a:t>
            </a:r>
            <a:r>
              <a:rPr lang="it-IT" sz="3600" dirty="0" smtClean="0"/>
              <a:t>OMUNICAZIONE</a:t>
            </a:r>
          </a:p>
          <a:p>
            <a:r>
              <a:rPr lang="it-IT" sz="3600" b="1" dirty="0" smtClean="0"/>
              <a:t>A</a:t>
            </a:r>
            <a:r>
              <a:rPr lang="it-IT" sz="3600" dirty="0" smtClean="0"/>
              <a:t>UMENTATIVA</a:t>
            </a:r>
            <a:endParaRPr lang="it-IT" sz="3600" dirty="0"/>
          </a:p>
          <a:p>
            <a:r>
              <a:rPr lang="it-IT" sz="3600" b="1" dirty="0" smtClean="0"/>
              <a:t>A</a:t>
            </a:r>
            <a:r>
              <a:rPr lang="it-IT" sz="3600" dirty="0" smtClean="0"/>
              <a:t>LTERNATIVA</a:t>
            </a:r>
            <a:endParaRPr lang="it-IT" sz="3600" dirty="0"/>
          </a:p>
        </p:txBody>
      </p:sp>
      <p:pic>
        <p:nvPicPr>
          <p:cNvPr id="3074" name="Picture 2" descr="Risultati immagini per comunicazione aumentativa altern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682" y="2115552"/>
            <a:ext cx="59055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468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35458"/>
          </a:xfrm>
        </p:spPr>
        <p:txBody>
          <a:bodyPr/>
          <a:lstStyle/>
          <a:p>
            <a:r>
              <a:rPr lang="it-IT" b="1" dirty="0" smtClean="0"/>
              <a:t>Riferimenti</a:t>
            </a:r>
            <a:endParaRPr lang="it-IT" b="1" dirty="0"/>
          </a:p>
        </p:txBody>
      </p:sp>
      <p:sp>
        <p:nvSpPr>
          <p:cNvPr id="3" name="Segnaposto contenuto 2"/>
          <p:cNvSpPr>
            <a:spLocks noGrp="1"/>
          </p:cNvSpPr>
          <p:nvPr>
            <p:ph idx="1"/>
          </p:nvPr>
        </p:nvSpPr>
        <p:spPr/>
        <p:txBody>
          <a:bodyPr>
            <a:noAutofit/>
          </a:bodyPr>
          <a:lstStyle/>
          <a:p>
            <a:r>
              <a:rPr lang="it-IT" sz="3600" dirty="0" smtClean="0"/>
              <a:t>WLS: www.widgit.com </a:t>
            </a:r>
          </a:p>
          <a:p>
            <a:r>
              <a:rPr lang="it-IT" sz="3600" dirty="0" smtClean="0"/>
              <a:t>PCS: www.mayer-johnson.com </a:t>
            </a:r>
          </a:p>
          <a:p>
            <a:r>
              <a:rPr lang="it-IT" sz="3600" dirty="0" err="1" smtClean="0"/>
              <a:t>Bliss</a:t>
            </a:r>
            <a:r>
              <a:rPr lang="it-IT" sz="3600" dirty="0" smtClean="0"/>
              <a:t>: www.blissymbolics.org </a:t>
            </a:r>
          </a:p>
          <a:p>
            <a:r>
              <a:rPr lang="it-IT" sz="3600" dirty="0" err="1" smtClean="0"/>
              <a:t>Arasaac</a:t>
            </a:r>
            <a:r>
              <a:rPr lang="it-IT" sz="3600" dirty="0" smtClean="0"/>
              <a:t>: catedu.es/</a:t>
            </a:r>
            <a:r>
              <a:rPr lang="it-IT" sz="3600" dirty="0" err="1" smtClean="0"/>
              <a:t>arasaac</a:t>
            </a:r>
            <a:r>
              <a:rPr lang="it-IT" sz="3600" dirty="0" smtClean="0"/>
              <a:t> </a:t>
            </a:r>
          </a:p>
          <a:p>
            <a:r>
              <a:rPr lang="it-IT" sz="3600" dirty="0" err="1" smtClean="0"/>
              <a:t>Picto</a:t>
            </a:r>
            <a:r>
              <a:rPr lang="it-IT" sz="3600" dirty="0" smtClean="0"/>
              <a:t>: www.pictogram.se </a:t>
            </a:r>
          </a:p>
          <a:p>
            <a:r>
              <a:rPr lang="it-IT" sz="3600" dirty="0" smtClean="0"/>
              <a:t>Sclera: www.sclera.be</a:t>
            </a:r>
            <a:endParaRPr lang="it-IT" sz="3600" dirty="0"/>
          </a:p>
        </p:txBody>
      </p:sp>
    </p:spTree>
    <p:extLst>
      <p:ext uri="{BB962C8B-B14F-4D97-AF65-F5344CB8AC3E}">
        <p14:creationId xmlns:p14="http://schemas.microsoft.com/office/powerpoint/2010/main" val="35288211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2293" y="539889"/>
            <a:ext cx="8911687" cy="1216722"/>
          </a:xfrm>
        </p:spPr>
        <p:txBody>
          <a:bodyPr>
            <a:normAutofit/>
          </a:bodyPr>
          <a:lstStyle/>
          <a:p>
            <a:r>
              <a:rPr lang="it-IT" b="1" dirty="0" smtClean="0"/>
              <a:t>Cenni finali</a:t>
            </a:r>
            <a:r>
              <a:rPr lang="it-IT" dirty="0" smtClean="0"/>
              <a:t> su altre strategie per facilitare la comunicazione.  </a:t>
            </a:r>
            <a:endParaRPr lang="it-IT" dirty="0"/>
          </a:p>
        </p:txBody>
      </p:sp>
      <p:sp>
        <p:nvSpPr>
          <p:cNvPr id="3" name="Segnaposto contenuto 2"/>
          <p:cNvSpPr>
            <a:spLocks noGrp="1"/>
          </p:cNvSpPr>
          <p:nvPr>
            <p:ph idx="1"/>
          </p:nvPr>
        </p:nvSpPr>
        <p:spPr>
          <a:xfrm>
            <a:off x="2637338" y="3324725"/>
            <a:ext cx="8915400" cy="3376863"/>
          </a:xfrm>
        </p:spPr>
        <p:txBody>
          <a:bodyPr>
            <a:normAutofit/>
          </a:bodyPr>
          <a:lstStyle/>
          <a:p>
            <a:r>
              <a:rPr lang="it-IT" sz="3600" dirty="0" smtClean="0"/>
              <a:t>Strategie visive</a:t>
            </a:r>
          </a:p>
          <a:p>
            <a:pPr marL="0" indent="0">
              <a:buNone/>
            </a:pPr>
            <a:endParaRPr lang="it-IT" sz="3600" dirty="0" smtClean="0"/>
          </a:p>
          <a:p>
            <a:r>
              <a:rPr lang="it-IT" sz="3600" dirty="0" smtClean="0"/>
              <a:t>Gesti del linguaggio e del corpo</a:t>
            </a:r>
          </a:p>
          <a:p>
            <a:endParaRPr lang="it-IT" sz="3600" dirty="0" smtClean="0"/>
          </a:p>
          <a:p>
            <a:endParaRPr lang="it-IT" dirty="0"/>
          </a:p>
        </p:txBody>
      </p:sp>
    </p:spTree>
    <p:extLst>
      <p:ext uri="{BB962C8B-B14F-4D97-AF65-F5344CB8AC3E}">
        <p14:creationId xmlns:p14="http://schemas.microsoft.com/office/powerpoint/2010/main" val="38068513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964058"/>
          </a:xfrm>
        </p:spPr>
        <p:txBody>
          <a:bodyPr/>
          <a:lstStyle/>
          <a:p>
            <a:r>
              <a:rPr lang="it-IT" b="1" dirty="0" smtClean="0"/>
              <a:t>Strategie visive</a:t>
            </a:r>
            <a:endParaRPr lang="it-IT" b="1" dirty="0"/>
          </a:p>
        </p:txBody>
      </p:sp>
      <p:sp>
        <p:nvSpPr>
          <p:cNvPr id="3" name="Segnaposto contenuto 2"/>
          <p:cNvSpPr>
            <a:spLocks noGrp="1"/>
          </p:cNvSpPr>
          <p:nvPr>
            <p:ph idx="1"/>
          </p:nvPr>
        </p:nvSpPr>
        <p:spPr>
          <a:xfrm>
            <a:off x="2592924" y="1588168"/>
            <a:ext cx="8911687" cy="4323054"/>
          </a:xfrm>
        </p:spPr>
        <p:txBody>
          <a:bodyPr/>
          <a:lstStyle/>
          <a:p>
            <a:endParaRPr lang="it-IT" dirty="0" smtClean="0"/>
          </a:p>
          <a:p>
            <a:pPr marL="0" indent="0">
              <a:buNone/>
            </a:pPr>
            <a:r>
              <a:rPr lang="it-IT" sz="2800" dirty="0" smtClean="0"/>
              <a:t>Strumenti visivi per la comunicazione</a:t>
            </a:r>
          </a:p>
          <a:p>
            <a:r>
              <a:rPr lang="it-IT" sz="2800" dirty="0" smtClean="0"/>
              <a:t>Le schede o agende visive</a:t>
            </a:r>
          </a:p>
          <a:p>
            <a:r>
              <a:rPr lang="it-IT" sz="2800" dirty="0" smtClean="0"/>
              <a:t>Le mini-schede</a:t>
            </a:r>
          </a:p>
          <a:p>
            <a:r>
              <a:rPr lang="it-IT" sz="2800" dirty="0" smtClean="0"/>
              <a:t>I ponti visivi</a:t>
            </a:r>
          </a:p>
          <a:p>
            <a:pPr marL="0" indent="0">
              <a:buNone/>
            </a:pPr>
            <a:r>
              <a:rPr lang="it-IT" sz="2800" dirty="0" smtClean="0"/>
              <a:t>Tabelle comunicative tradizionali</a:t>
            </a:r>
          </a:p>
        </p:txBody>
      </p:sp>
    </p:spTree>
    <p:extLst>
      <p:ext uri="{BB962C8B-B14F-4D97-AF65-F5344CB8AC3E}">
        <p14:creationId xmlns:p14="http://schemas.microsoft.com/office/powerpoint/2010/main" val="774449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3390" y="688253"/>
            <a:ext cx="10515600" cy="646257"/>
          </a:xfrm>
        </p:spPr>
        <p:txBody>
          <a:bodyPr>
            <a:normAutofit/>
          </a:bodyPr>
          <a:lstStyle/>
          <a:p>
            <a:r>
              <a:rPr lang="it-IT" dirty="0" smtClean="0"/>
              <a:t>Le schede o agende visive</a:t>
            </a:r>
            <a:endParaRPr lang="it-IT" dirty="0"/>
          </a:p>
        </p:txBody>
      </p:sp>
      <p:sp>
        <p:nvSpPr>
          <p:cNvPr id="3" name="Segnaposto contenuto 2"/>
          <p:cNvSpPr>
            <a:spLocks noGrp="1"/>
          </p:cNvSpPr>
          <p:nvPr>
            <p:ph idx="1"/>
          </p:nvPr>
        </p:nvSpPr>
        <p:spPr>
          <a:xfrm>
            <a:off x="2053390" y="1612232"/>
            <a:ext cx="9300410" cy="4564731"/>
          </a:xfrm>
        </p:spPr>
        <p:txBody>
          <a:bodyPr/>
          <a:lstStyle/>
          <a:p>
            <a:pPr marL="0" indent="0">
              <a:buNone/>
            </a:pPr>
            <a:endParaRPr lang="it-IT" dirty="0" smtClean="0"/>
          </a:p>
          <a:p>
            <a:pPr marL="0" indent="0">
              <a:buNone/>
            </a:pPr>
            <a:r>
              <a:rPr lang="it-IT" dirty="0" smtClean="0"/>
              <a:t>Sono </a:t>
            </a:r>
            <a:r>
              <a:rPr lang="it-IT" b="1" dirty="0" smtClean="0"/>
              <a:t>strumenti</a:t>
            </a:r>
            <a:r>
              <a:rPr lang="it-IT" dirty="0" smtClean="0"/>
              <a:t> creati per creare principalmente </a:t>
            </a:r>
            <a:r>
              <a:rPr lang="it-IT" b="1" dirty="0" smtClean="0"/>
              <a:t>prevedibilità di azione</a:t>
            </a:r>
            <a:r>
              <a:rPr lang="it-IT" dirty="0" smtClean="0"/>
              <a:t>, vengono sfruttate per far comprendere all’alunno con difficoltà comunicative ciò che si svolgerà nella </a:t>
            </a:r>
            <a:r>
              <a:rPr lang="it-IT" b="1" dirty="0" smtClean="0"/>
              <a:t>giornata</a:t>
            </a:r>
            <a:r>
              <a:rPr lang="it-IT" dirty="0" smtClean="0"/>
              <a:t>, secondo un ordine sequenziale di spazio e tempo; </a:t>
            </a:r>
            <a:r>
              <a:rPr lang="it-IT" b="1" dirty="0" smtClean="0"/>
              <a:t>per sviluppare un’azione di routine.</a:t>
            </a:r>
          </a:p>
          <a:p>
            <a:pPr marL="0" indent="0">
              <a:buNone/>
            </a:pPr>
            <a:endParaRPr lang="it-IT" dirty="0" smtClean="0"/>
          </a:p>
          <a:p>
            <a:pPr marL="0" indent="0">
              <a:buNone/>
            </a:pPr>
            <a:r>
              <a:rPr lang="it-IT" dirty="0" smtClean="0"/>
              <a:t>Per esempio si può cancellare o evidenziare ciò che è stato concluso, rigirare o coprire l’immagine, togliere l’immagine dal cartellone, identificare l’attività successiva, indicare l’attività successiva associando il gesto alla routine verbale o passare ad un’altra attività. </a:t>
            </a:r>
            <a:r>
              <a:rPr lang="it-IT" b="1" dirty="0" smtClean="0"/>
              <a:t>Il passaggio da una attività all’altra deve essere accompagnato dal linguaggio verbale.</a:t>
            </a:r>
            <a:endParaRPr lang="it-IT" b="1" dirty="0"/>
          </a:p>
        </p:txBody>
      </p:sp>
    </p:spTree>
    <p:extLst>
      <p:ext uri="{BB962C8B-B14F-4D97-AF65-F5344CB8AC3E}">
        <p14:creationId xmlns:p14="http://schemas.microsoft.com/office/powerpoint/2010/main" val="797358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213" y="1348798"/>
            <a:ext cx="2611149" cy="4392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75" y="1577967"/>
            <a:ext cx="7505700" cy="393382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634916" y="5897161"/>
            <a:ext cx="8013031" cy="646331"/>
          </a:xfrm>
          <a:prstGeom prst="rect">
            <a:avLst/>
          </a:prstGeom>
        </p:spPr>
        <p:txBody>
          <a:bodyPr wrap="square">
            <a:spAutoFit/>
          </a:bodyPr>
          <a:lstStyle/>
          <a:p>
            <a:r>
              <a:rPr lang="it-IT" dirty="0" smtClean="0">
                <a:hlinkClick r:id="rId4"/>
              </a:rPr>
              <a:t>https</a:t>
            </a:r>
            <a:r>
              <a:rPr lang="it-IT" dirty="0">
                <a:hlinkClick r:id="rId4"/>
              </a:rPr>
              <a:t>://www.youtube.com/watch?v=lfFTmQNOaEQ</a:t>
            </a:r>
            <a:r>
              <a:rPr lang="it-IT" dirty="0"/>
              <a:t> </a:t>
            </a:r>
            <a:endParaRPr lang="it-IT" dirty="0" smtClean="0"/>
          </a:p>
          <a:p>
            <a:r>
              <a:rPr lang="it-IT" dirty="0" smtClean="0"/>
              <a:t>video «descrivo </a:t>
            </a:r>
            <a:r>
              <a:rPr lang="it-IT" dirty="0"/>
              <a:t>la mia giornata con le frasi in </a:t>
            </a:r>
            <a:r>
              <a:rPr lang="it-IT" dirty="0" smtClean="0"/>
              <a:t>bacheca»</a:t>
            </a:r>
            <a:endParaRPr lang="it-IT" dirty="0"/>
          </a:p>
        </p:txBody>
      </p:sp>
    </p:spTree>
    <p:extLst>
      <p:ext uri="{BB962C8B-B14F-4D97-AF65-F5344CB8AC3E}">
        <p14:creationId xmlns:p14="http://schemas.microsoft.com/office/powerpoint/2010/main" val="29494907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750136"/>
            <a:ext cx="9525000" cy="521566"/>
          </a:xfrm>
        </p:spPr>
        <p:txBody>
          <a:bodyPr>
            <a:normAutofit fontScale="90000"/>
          </a:bodyPr>
          <a:lstStyle/>
          <a:p>
            <a:r>
              <a:rPr lang="it-IT" dirty="0" smtClean="0"/>
              <a:t>Le mini-schede</a:t>
            </a:r>
            <a:endParaRPr lang="it-IT" dirty="0"/>
          </a:p>
        </p:txBody>
      </p:sp>
      <p:sp>
        <p:nvSpPr>
          <p:cNvPr id="3" name="Segnaposto contenuto 2"/>
          <p:cNvSpPr>
            <a:spLocks noGrp="1"/>
          </p:cNvSpPr>
          <p:nvPr>
            <p:ph idx="1"/>
          </p:nvPr>
        </p:nvSpPr>
        <p:spPr>
          <a:xfrm>
            <a:off x="1720516" y="1732547"/>
            <a:ext cx="9633284" cy="4444416"/>
          </a:xfrm>
        </p:spPr>
        <p:txBody>
          <a:bodyPr>
            <a:normAutofit/>
          </a:bodyPr>
          <a:lstStyle/>
          <a:p>
            <a:pPr marL="0" indent="0">
              <a:buNone/>
            </a:pPr>
            <a:r>
              <a:rPr lang="it-IT" dirty="0" smtClean="0"/>
              <a:t>Le mini-schede costituiscono un valido sistema per dare informazioni più dettagliate su ciò che avviene in un </a:t>
            </a:r>
            <a:r>
              <a:rPr lang="it-IT" b="1" dirty="0" smtClean="0"/>
              <a:t>breve arco di tempo </a:t>
            </a:r>
            <a:r>
              <a:rPr lang="it-IT" dirty="0" smtClean="0"/>
              <a:t>o riferito ad una </a:t>
            </a:r>
            <a:r>
              <a:rPr lang="it-IT" b="1" dirty="0" smtClean="0"/>
              <a:t>attività specifica</a:t>
            </a:r>
            <a:r>
              <a:rPr lang="it-IT" dirty="0" smtClean="0"/>
              <a:t>. </a:t>
            </a:r>
          </a:p>
          <a:p>
            <a:pPr marL="0" indent="0">
              <a:buNone/>
            </a:pPr>
            <a:r>
              <a:rPr lang="it-IT" b="1" dirty="0" smtClean="0"/>
              <a:t>Questo strumento svolge diverse funzioni</a:t>
            </a:r>
            <a:r>
              <a:rPr lang="it-IT" dirty="0" smtClean="0"/>
              <a:t>: dare informazioni sulle attività da svolgere, fornire una base eccellente per insegnare ai soggetti una maggiore autonomia nello svolgere le attività, discutere e condividere gli avvenimenti della giornata comunicando con maggiore facilità, migliorare il vocabolario e le abilità linguistiche, aiutare a sviluppare il concetto di tempo, insegnare la sequenza di prima e dopo e ridurre o eliminare i problemi comportamentali legati alla transizione e/o cambio di attività. </a:t>
            </a:r>
            <a:r>
              <a:rPr lang="it-IT" b="1" dirty="0" smtClean="0"/>
              <a:t>Le mini-schede possono avere due funzioni principali:</a:t>
            </a:r>
          </a:p>
          <a:p>
            <a:r>
              <a:rPr lang="it-IT" dirty="0" smtClean="0"/>
              <a:t>Aiutano a svolgere una routine regolare, non soggetta a cambiamenti</a:t>
            </a:r>
          </a:p>
          <a:p>
            <a:r>
              <a:rPr lang="it-IT" dirty="0" smtClean="0"/>
              <a:t>Informano quando una attività specifica subisce delle variazioni</a:t>
            </a:r>
          </a:p>
          <a:p>
            <a:r>
              <a:rPr lang="it-IT" dirty="0" smtClean="0"/>
              <a:t>Offrono la possibilità di individualizzare le varie parti della giornata fornendo ai soggetti un senso di controllo e di sicurezza, rendendoli indipendenti.</a:t>
            </a:r>
          </a:p>
        </p:txBody>
      </p:sp>
    </p:spTree>
    <p:extLst>
      <p:ext uri="{BB962C8B-B14F-4D97-AF65-F5344CB8AC3E}">
        <p14:creationId xmlns:p14="http://schemas.microsoft.com/office/powerpoint/2010/main" val="28154148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le mini schede nella comunicazione non verbal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226" y="1754788"/>
            <a:ext cx="3845162" cy="38451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schede visive per la comunicazione C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716" y="1083056"/>
            <a:ext cx="6561802" cy="48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977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Sistemi a confronto:</a:t>
            </a:r>
            <a:br>
              <a:rPr lang="it-IT" dirty="0" smtClean="0"/>
            </a:br>
            <a:r>
              <a:rPr lang="it-IT" b="1" dirty="0" smtClean="0"/>
              <a:t>applicazione </a:t>
            </a:r>
            <a:r>
              <a:rPr lang="it-IT" dirty="0" smtClean="0"/>
              <a:t>vs </a:t>
            </a:r>
            <a:r>
              <a:rPr lang="it-IT" b="1" dirty="0" smtClean="0"/>
              <a:t>tradizionale sistema PECS</a:t>
            </a:r>
            <a:endParaRPr lang="it-IT" b="1" dirty="0"/>
          </a:p>
        </p:txBody>
      </p:sp>
      <p:pic>
        <p:nvPicPr>
          <p:cNvPr id="3074" name="Picture 2" descr="https://www.portale-autismo.it/wp-content/uploads/2013/11/images-2.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92925" y="3077055"/>
            <a:ext cx="7723771" cy="238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525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9588" y="689978"/>
            <a:ext cx="9561095" cy="660111"/>
          </a:xfrm>
        </p:spPr>
        <p:txBody>
          <a:bodyPr>
            <a:normAutofit/>
          </a:bodyPr>
          <a:lstStyle/>
          <a:p>
            <a:r>
              <a:rPr lang="it-IT" dirty="0" smtClean="0"/>
              <a:t>I ponti visivi</a:t>
            </a:r>
            <a:endParaRPr lang="it-IT" dirty="0"/>
          </a:p>
        </p:txBody>
      </p:sp>
      <p:sp>
        <p:nvSpPr>
          <p:cNvPr id="3" name="Segnaposto contenuto 2"/>
          <p:cNvSpPr>
            <a:spLocks noGrp="1"/>
          </p:cNvSpPr>
          <p:nvPr>
            <p:ph idx="1"/>
          </p:nvPr>
        </p:nvSpPr>
        <p:spPr>
          <a:xfrm>
            <a:off x="2129588" y="1973178"/>
            <a:ext cx="9384633" cy="4644189"/>
          </a:xfrm>
        </p:spPr>
        <p:txBody>
          <a:bodyPr/>
          <a:lstStyle/>
          <a:p>
            <a:pPr marL="0" indent="0">
              <a:buNone/>
            </a:pPr>
            <a:r>
              <a:rPr lang="it-IT" dirty="0" smtClean="0"/>
              <a:t>I ponti visivi permettono </a:t>
            </a:r>
            <a:r>
              <a:rPr lang="it-IT" b="1" dirty="0" smtClean="0"/>
              <a:t>la comunicazione mediata tra gli ambienti</a:t>
            </a:r>
            <a:r>
              <a:rPr lang="it-IT" dirty="0" smtClean="0"/>
              <a:t>. Possono essere costituiti da combinazioni di parole scritte, di immagini o di oggetti. Funzionano per dare </a:t>
            </a:r>
            <a:r>
              <a:rPr lang="it-IT" b="1" dirty="0" smtClean="0"/>
              <a:t>sostegno allo scambio di informazioni tra due o più ambienti</a:t>
            </a:r>
            <a:r>
              <a:rPr lang="it-IT" dirty="0" smtClean="0"/>
              <a:t>, quando il soggetto non è in grado di gestire questa comunicazione autonomamente. Gli obiettivi da tenere in considerazione sono:</a:t>
            </a:r>
          </a:p>
          <a:p>
            <a:pPr>
              <a:buFontTx/>
              <a:buChar char="-"/>
            </a:pPr>
            <a:r>
              <a:rPr lang="it-IT" dirty="0" smtClean="0"/>
              <a:t>Mediare la comunicazione tra casa e scuola o altri ambienti significativi</a:t>
            </a:r>
          </a:p>
          <a:p>
            <a:pPr>
              <a:buFontTx/>
              <a:buChar char="-"/>
            </a:pPr>
            <a:r>
              <a:rPr lang="it-IT" dirty="0" smtClean="0"/>
              <a:t>Stimolare ed espandere il linguaggio funzionale, la comunicazione, la lettura, la scrittura e lo sviluppo cognitivo</a:t>
            </a:r>
          </a:p>
          <a:p>
            <a:pPr>
              <a:buFontTx/>
              <a:buChar char="-"/>
            </a:pPr>
            <a:r>
              <a:rPr lang="it-IT" dirty="0" smtClean="0"/>
              <a:t>Favorire il coinvolgimento dello studente in una comunicazione o conversazione relativa alla sua esperienza</a:t>
            </a:r>
            <a:endParaRPr lang="it-IT" dirty="0"/>
          </a:p>
        </p:txBody>
      </p:sp>
    </p:spTree>
    <p:extLst>
      <p:ext uri="{BB962C8B-B14F-4D97-AF65-F5344CB8AC3E}">
        <p14:creationId xmlns:p14="http://schemas.microsoft.com/office/powerpoint/2010/main" val="15412045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56041" y="612078"/>
            <a:ext cx="7990037" cy="687332"/>
          </a:xfrm>
        </p:spPr>
        <p:txBody>
          <a:bodyPr/>
          <a:lstStyle/>
          <a:p>
            <a:r>
              <a:rPr lang="it-IT" dirty="0" smtClean="0"/>
              <a:t>Il ponte visivo casa-scuola</a:t>
            </a:r>
            <a:endParaRPr lang="it-IT" dirty="0"/>
          </a:p>
        </p:txBody>
      </p:sp>
      <p:pic>
        <p:nvPicPr>
          <p:cNvPr id="4" name="Picture 8" descr="Risultati immagini per schede visive per la comunicazione CA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690" y="1482437"/>
            <a:ext cx="8641388" cy="486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4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Comunicazione</a:t>
            </a:r>
            <a:endParaRPr lang="it-IT" dirty="0"/>
          </a:p>
        </p:txBody>
      </p:sp>
      <p:sp>
        <p:nvSpPr>
          <p:cNvPr id="3" name="Segnaposto contenuto 2"/>
          <p:cNvSpPr>
            <a:spLocks noGrp="1"/>
          </p:cNvSpPr>
          <p:nvPr>
            <p:ph idx="1"/>
          </p:nvPr>
        </p:nvSpPr>
        <p:spPr>
          <a:xfrm>
            <a:off x="2589212" y="2021305"/>
            <a:ext cx="8915400" cy="4114800"/>
          </a:xfrm>
        </p:spPr>
        <p:txBody>
          <a:bodyPr>
            <a:normAutofit/>
          </a:bodyPr>
          <a:lstStyle/>
          <a:p>
            <a:pPr marL="0" indent="0">
              <a:buNone/>
            </a:pPr>
            <a:r>
              <a:rPr lang="it-IT" sz="2000" dirty="0" smtClean="0"/>
              <a:t>Il termine </a:t>
            </a:r>
            <a:r>
              <a:rPr lang="it-IT" sz="2000" b="1" dirty="0" smtClean="0"/>
              <a:t>«comunicazione» </a:t>
            </a:r>
            <a:r>
              <a:rPr lang="it-IT" sz="2000" dirty="0" smtClean="0"/>
              <a:t>deriva dal latino «</a:t>
            </a:r>
            <a:r>
              <a:rPr lang="it-IT" sz="2000" dirty="0" err="1" smtClean="0"/>
              <a:t>communico</a:t>
            </a:r>
            <a:r>
              <a:rPr lang="it-IT" sz="2000" dirty="0" smtClean="0"/>
              <a:t>» che significa mettere in comune, fare partecipe, condividere; nella sua prima definizione, perciò, è </a:t>
            </a:r>
            <a:r>
              <a:rPr lang="it-IT" sz="2000" b="1" dirty="0" smtClean="0"/>
              <a:t>l’insieme dei </a:t>
            </a:r>
            <a:r>
              <a:rPr lang="it-IT" sz="2000" b="1" dirty="0" smtClean="0">
                <a:solidFill>
                  <a:srgbClr val="C00000"/>
                </a:solidFill>
              </a:rPr>
              <a:t>fenomeni </a:t>
            </a:r>
            <a:r>
              <a:rPr lang="it-IT" sz="2000" b="1" dirty="0" smtClean="0"/>
              <a:t>che comportano il trasferimento di informazioni</a:t>
            </a:r>
            <a:r>
              <a:rPr lang="it-IT" sz="2000" dirty="0" smtClean="0"/>
              <a:t>.</a:t>
            </a:r>
          </a:p>
          <a:p>
            <a:pPr marL="0" indent="0">
              <a:buNone/>
            </a:pPr>
            <a:endParaRPr lang="it-IT" sz="2000" dirty="0" smtClean="0"/>
          </a:p>
          <a:p>
            <a:pPr marL="0" indent="0">
              <a:buNone/>
            </a:pPr>
            <a:r>
              <a:rPr lang="it-IT" sz="2000" dirty="0" smtClean="0"/>
              <a:t>Per definizione la comunicazione è un </a:t>
            </a:r>
            <a:r>
              <a:rPr lang="it-IT" sz="2000" b="1" dirty="0" smtClean="0"/>
              <a:t>processo</a:t>
            </a:r>
            <a:r>
              <a:rPr lang="it-IT" sz="2000" dirty="0" smtClean="0"/>
              <a:t> in cui si realizza uno scambio interattivo osservabile tra due o più partecipanti, dotato di </a:t>
            </a:r>
            <a:r>
              <a:rPr lang="it-IT" sz="2000" b="1" dirty="0" smtClean="0"/>
              <a:t>intenzionalità reciproca </a:t>
            </a:r>
            <a:r>
              <a:rPr lang="it-IT" sz="2000" dirty="0" smtClean="0"/>
              <a:t>e di un certo livello di consapevolezza, in cui c’è condivisione di </a:t>
            </a:r>
            <a:r>
              <a:rPr lang="it-IT" sz="2000" b="1" dirty="0" smtClean="0"/>
              <a:t>sistemi di significati sulla base di sistemi simbolici e convenzionali</a:t>
            </a:r>
            <a:r>
              <a:rPr lang="it-IT" sz="2000" dirty="0" smtClean="0"/>
              <a:t> di significazione specifici dei singoli contesti culturali.</a:t>
            </a:r>
            <a:endParaRPr lang="it-IT" sz="2000" dirty="0"/>
          </a:p>
        </p:txBody>
      </p:sp>
    </p:spTree>
    <p:extLst>
      <p:ext uri="{BB962C8B-B14F-4D97-AF65-F5344CB8AC3E}">
        <p14:creationId xmlns:p14="http://schemas.microsoft.com/office/powerpoint/2010/main" val="36438462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0674" y="224151"/>
            <a:ext cx="5630779" cy="672619"/>
          </a:xfrm>
        </p:spPr>
        <p:txBody>
          <a:bodyPr>
            <a:normAutofit fontScale="90000"/>
          </a:bodyPr>
          <a:lstStyle/>
          <a:p>
            <a:r>
              <a:rPr lang="it-IT" dirty="0" smtClean="0"/>
              <a:t>Gesti del linguaggio e del </a:t>
            </a:r>
            <a:br>
              <a:rPr lang="it-IT" dirty="0" smtClean="0"/>
            </a:br>
            <a:r>
              <a:rPr lang="it-IT" dirty="0" smtClean="0"/>
              <a:t>corpo</a:t>
            </a:r>
            <a:endParaRPr lang="it-IT" dirty="0"/>
          </a:p>
        </p:txBody>
      </p:sp>
      <p:sp>
        <p:nvSpPr>
          <p:cNvPr id="3" name="Segnaposto contenuto 2"/>
          <p:cNvSpPr>
            <a:spLocks noGrp="1"/>
          </p:cNvSpPr>
          <p:nvPr>
            <p:ph idx="1"/>
          </p:nvPr>
        </p:nvSpPr>
        <p:spPr>
          <a:xfrm>
            <a:off x="974558" y="1348777"/>
            <a:ext cx="10780295" cy="5725792"/>
          </a:xfrm>
        </p:spPr>
        <p:txBody>
          <a:bodyPr>
            <a:normAutofit/>
          </a:bodyPr>
          <a:lstStyle/>
          <a:p>
            <a:r>
              <a:rPr lang="it-IT" dirty="0" smtClean="0"/>
              <a:t>LIS lingua dei segni</a:t>
            </a:r>
            <a:r>
              <a:rPr lang="it-IT" dirty="0"/>
              <a:t> </a:t>
            </a:r>
            <a:r>
              <a:rPr lang="it-IT" dirty="0" smtClean="0"/>
              <a:t>(da utilizzare nell’ottica di un </a:t>
            </a:r>
          </a:p>
          <a:p>
            <a:pPr marL="0" indent="0">
              <a:buNone/>
            </a:pPr>
            <a:r>
              <a:rPr lang="it-IT" dirty="0" smtClean="0"/>
              <a:t>approccio multimodale)</a:t>
            </a:r>
          </a:p>
          <a:p>
            <a:pPr marL="0" indent="0">
              <a:buNone/>
            </a:pPr>
            <a:endParaRPr lang="it-IT" dirty="0" smtClean="0"/>
          </a:p>
          <a:p>
            <a:pPr lvl="7"/>
            <a:r>
              <a:rPr lang="it-IT" sz="1800" dirty="0" smtClean="0"/>
              <a:t>Metodo </a:t>
            </a:r>
            <a:r>
              <a:rPr lang="it-IT" sz="1800" dirty="0" err="1" smtClean="0"/>
              <a:t>Malossi</a:t>
            </a:r>
            <a:r>
              <a:rPr lang="it-IT" sz="1800" dirty="0" smtClean="0"/>
              <a:t> (lettura nel palmo </a:t>
            </a:r>
          </a:p>
          <a:p>
            <a:pPr marL="2743200" lvl="6" indent="0">
              <a:buNone/>
            </a:pPr>
            <a:r>
              <a:rPr lang="it-IT" sz="1800" dirty="0" smtClean="0"/>
              <a:t>	della mano, in cui le lettere sono </a:t>
            </a:r>
          </a:p>
          <a:p>
            <a:pPr marL="2743200" lvl="6" indent="0">
              <a:buNone/>
            </a:pPr>
            <a:r>
              <a:rPr lang="it-IT" sz="1800" dirty="0" smtClean="0"/>
              <a:t>	determinate dalla posizione e dal</a:t>
            </a:r>
          </a:p>
          <a:p>
            <a:pPr marL="2743200" lvl="6" indent="0">
              <a:buNone/>
            </a:pPr>
            <a:r>
              <a:rPr lang="it-IT" sz="1800" dirty="0" smtClean="0"/>
              <a:t>	tocco (pressare vs pizzicare).</a:t>
            </a:r>
          </a:p>
          <a:p>
            <a:pPr lvl="6"/>
            <a:endParaRPr lang="it-IT" dirty="0"/>
          </a:p>
          <a:p>
            <a:pPr marL="2743200" lvl="6" indent="0">
              <a:buNone/>
            </a:pPr>
            <a:endParaRPr lang="it-IT" dirty="0" smtClean="0"/>
          </a:p>
          <a:p>
            <a:r>
              <a:rPr lang="it-IT" dirty="0" err="1" smtClean="0"/>
              <a:t>Tadoma</a:t>
            </a:r>
            <a:r>
              <a:rPr lang="it-IT" dirty="0" smtClean="0"/>
              <a:t> (metodo utilizzato per imparare ai bambini sordi a leggere le labbra). Permette il riconoscimento dei suoni vocali appoggiando il pollice sulle labbra e il palmo della mano sulle guance di chi parla. I cambiamenti della posizione della bocca e delle labbra per ogni suono emesso ne permette la comprensione attraverso il tatto.</a:t>
            </a:r>
          </a:p>
          <a:p>
            <a:r>
              <a:rPr lang="it-IT" dirty="0" smtClean="0"/>
              <a:t>Stampatello sulla mano o altre parti del corpo (per sordociechi, video lega del filo d’oro).</a:t>
            </a:r>
          </a:p>
        </p:txBody>
      </p:sp>
      <p:pic>
        <p:nvPicPr>
          <p:cNvPr id="4098" name="Picture 2" descr="Risultati immagini per lis lingua dei segn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047" y="76493"/>
            <a:ext cx="2156912" cy="272676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isultati immagini per metodo malos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875" y="2385527"/>
            <a:ext cx="3089911" cy="21222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isultati immagini per metodo tad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332" y="3029260"/>
            <a:ext cx="2914521" cy="147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852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VIDEO</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hlinkClick r:id="rId2"/>
              </a:rPr>
              <a:t>https://www.youtube.com/watch?v=Q_I1VaaiQDk</a:t>
            </a:r>
            <a:r>
              <a:rPr lang="it-IT" dirty="0" smtClean="0"/>
              <a:t> q. </a:t>
            </a:r>
            <a:r>
              <a:rPr lang="it-IT" dirty="0" err="1" smtClean="0"/>
              <a:t>caa</a:t>
            </a:r>
            <a:r>
              <a:rPr lang="it-IT" dirty="0"/>
              <a:t> </a:t>
            </a:r>
            <a:r>
              <a:rPr lang="it-IT" dirty="0" smtClean="0"/>
              <a:t>semplice</a:t>
            </a:r>
          </a:p>
          <a:p>
            <a:endParaRPr lang="it-IT" dirty="0"/>
          </a:p>
          <a:p>
            <a:r>
              <a:rPr lang="it-IT" dirty="0" smtClean="0">
                <a:hlinkClick r:id="rId3"/>
              </a:rPr>
              <a:t>https://www.youtube.com/watch?v=37o1Py7wOu8</a:t>
            </a:r>
            <a:r>
              <a:rPr lang="it-IT" dirty="0" smtClean="0"/>
              <a:t> schema </a:t>
            </a:r>
            <a:r>
              <a:rPr lang="it-IT" dirty="0" err="1" smtClean="0"/>
              <a:t>q.a.caa</a:t>
            </a:r>
            <a:endParaRPr lang="it-IT" dirty="0" smtClean="0"/>
          </a:p>
          <a:p>
            <a:endParaRPr lang="it-IT" dirty="0"/>
          </a:p>
          <a:p>
            <a:r>
              <a:rPr lang="it-IT" dirty="0" smtClean="0">
                <a:hlinkClick r:id="rId4"/>
              </a:rPr>
              <a:t>https://www.youtube.com/watch?v=S1sQ5DtCIOA</a:t>
            </a:r>
            <a:r>
              <a:rPr lang="it-IT" dirty="0" smtClean="0"/>
              <a:t>  racconto </a:t>
            </a:r>
            <a:r>
              <a:rPr lang="it-IT" dirty="0" err="1" smtClean="0"/>
              <a:t>caa</a:t>
            </a:r>
            <a:endParaRPr lang="it-IT" dirty="0" smtClean="0"/>
          </a:p>
          <a:p>
            <a:endParaRPr lang="it-IT" dirty="0"/>
          </a:p>
          <a:p>
            <a:r>
              <a:rPr lang="it-IT" dirty="0" smtClean="0">
                <a:hlinkClick r:id="rId5"/>
              </a:rPr>
              <a:t>https</a:t>
            </a:r>
            <a:r>
              <a:rPr lang="it-IT" dirty="0">
                <a:hlinkClick r:id="rId5"/>
              </a:rPr>
              <a:t>://</a:t>
            </a:r>
            <a:r>
              <a:rPr lang="it-IT" dirty="0" smtClean="0">
                <a:hlinkClick r:id="rId5"/>
              </a:rPr>
              <a:t>www.youtube.com/watch?v=lfFTmQNOaEQ</a:t>
            </a:r>
            <a:r>
              <a:rPr lang="it-IT" dirty="0" smtClean="0"/>
              <a:t> descrivo la mia giornata con le frasi in bacheca</a:t>
            </a:r>
          </a:p>
          <a:p>
            <a:endParaRPr lang="it-IT" dirty="0"/>
          </a:p>
          <a:p>
            <a:pPr marL="0" indent="0">
              <a:buNone/>
            </a:pPr>
            <a:r>
              <a:rPr lang="it-IT" b="1" dirty="0" smtClean="0"/>
              <a:t>Per concludere la lezione:</a:t>
            </a:r>
          </a:p>
          <a:p>
            <a:r>
              <a:rPr lang="it-IT" dirty="0" smtClean="0">
                <a:hlinkClick r:id="rId6"/>
              </a:rPr>
              <a:t>https</a:t>
            </a:r>
            <a:r>
              <a:rPr lang="it-IT" dirty="0">
                <a:hlinkClick r:id="rId6"/>
              </a:rPr>
              <a:t>://www.youtube.com/watch?v=nBbxexFXmzk</a:t>
            </a:r>
            <a:r>
              <a:rPr lang="it-IT" dirty="0"/>
              <a:t> </a:t>
            </a:r>
            <a:endParaRPr lang="it-IT" dirty="0" smtClean="0"/>
          </a:p>
          <a:p>
            <a:pPr marL="0" indent="0">
              <a:buNone/>
            </a:pPr>
            <a:r>
              <a:rPr lang="it-IT" dirty="0" smtClean="0"/>
              <a:t> L’esperienza del CSE </a:t>
            </a:r>
            <a:r>
              <a:rPr lang="it-IT" dirty="0"/>
              <a:t>Il </a:t>
            </a:r>
            <a:r>
              <a:rPr lang="it-IT" dirty="0" smtClean="0"/>
              <a:t>Melograno.</a:t>
            </a:r>
            <a:endParaRPr lang="it-IT" dirty="0"/>
          </a:p>
          <a:p>
            <a:endParaRPr lang="it-IT" dirty="0" smtClean="0"/>
          </a:p>
          <a:p>
            <a:endParaRPr lang="it-IT" dirty="0" smtClean="0"/>
          </a:p>
          <a:p>
            <a:endParaRPr lang="it-IT" dirty="0"/>
          </a:p>
        </p:txBody>
      </p:sp>
    </p:spTree>
    <p:extLst>
      <p:ext uri="{BB962C8B-B14F-4D97-AF65-F5344CB8AC3E}">
        <p14:creationId xmlns:p14="http://schemas.microsoft.com/office/powerpoint/2010/main" val="3098518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09"/>
            <a:ext cx="8911687" cy="1361101"/>
          </a:xfrm>
        </p:spPr>
        <p:txBody>
          <a:bodyPr>
            <a:normAutofit/>
          </a:bodyPr>
          <a:lstStyle/>
          <a:p>
            <a:r>
              <a:rPr lang="it-IT" dirty="0" smtClean="0"/>
              <a:t>Preparare i gruppi per le esercitazioni laboratoriali della Lezione n. 3</a:t>
            </a:r>
            <a:endParaRPr lang="it-IT" dirty="0"/>
          </a:p>
        </p:txBody>
      </p:sp>
      <p:sp>
        <p:nvSpPr>
          <p:cNvPr id="3" name="AutoShape 2" descr="https://i.ytimg.com/an_webp/1DgHD5RiPro/mqdefault_6s.webp?du=3000&amp;sqp=CNL2n-oF&amp;rs=AOn4CLDlfGOIkpCHyrzWWCZwNJ4BZWwW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218" name="Picture 2" descr="Risultati immagini per grazie per l'attenzi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4051" y="2658978"/>
            <a:ext cx="7929833" cy="317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5155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grazie per l'attenzio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7126" y="130689"/>
            <a:ext cx="5630780" cy="656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5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16200" y="744427"/>
            <a:ext cx="3964286" cy="1280890"/>
          </a:xfrm>
        </p:spPr>
        <p:txBody>
          <a:bodyPr>
            <a:noAutofit/>
          </a:bodyPr>
          <a:lstStyle/>
          <a:p>
            <a:r>
              <a:rPr lang="it-IT" b="1" dirty="0" smtClean="0"/>
              <a:t>I tre livelli della </a:t>
            </a:r>
            <a:br>
              <a:rPr lang="it-IT" b="1" dirty="0" smtClean="0"/>
            </a:br>
            <a:r>
              <a:rPr lang="it-IT" b="1" dirty="0" smtClean="0"/>
              <a:t>comunicazione</a:t>
            </a:r>
            <a:br>
              <a:rPr lang="it-IT" b="1" dirty="0" smtClean="0"/>
            </a:br>
            <a:endParaRPr lang="it-IT" b="1" dirty="0"/>
          </a:p>
        </p:txBody>
      </p:sp>
      <p:sp>
        <p:nvSpPr>
          <p:cNvPr id="3" name="Segnaposto contenuto 2"/>
          <p:cNvSpPr>
            <a:spLocks noGrp="1"/>
          </p:cNvSpPr>
          <p:nvPr>
            <p:ph idx="1"/>
          </p:nvPr>
        </p:nvSpPr>
        <p:spPr>
          <a:xfrm>
            <a:off x="1900990" y="2803357"/>
            <a:ext cx="9440778" cy="3537284"/>
          </a:xfrm>
        </p:spPr>
        <p:txBody>
          <a:bodyPr>
            <a:normAutofit/>
          </a:bodyPr>
          <a:lstStyle/>
          <a:p>
            <a:pPr marL="0" indent="0">
              <a:buNone/>
            </a:pPr>
            <a:r>
              <a:rPr lang="it-IT" dirty="0" smtClean="0"/>
              <a:t>La nota divisione triadica della comunicazione </a:t>
            </a:r>
          </a:p>
          <a:p>
            <a:pPr marL="0" indent="0">
              <a:buNone/>
            </a:pPr>
            <a:r>
              <a:rPr lang="it-IT" dirty="0" smtClean="0"/>
              <a:t>da tener presente:</a:t>
            </a:r>
            <a:endParaRPr lang="it-IT" dirty="0"/>
          </a:p>
          <a:p>
            <a:r>
              <a:rPr lang="it-IT" b="1" dirty="0" smtClean="0"/>
              <a:t>Verbale</a:t>
            </a:r>
            <a:r>
              <a:rPr lang="it-IT" dirty="0" smtClean="0"/>
              <a:t>: indica «ciò che si dice, o che si scrive», ovvero la scelta delle parole, la costruzione logica delle frasi e l’uso di alcuni termini piuttosto che di altri;</a:t>
            </a:r>
          </a:p>
          <a:p>
            <a:r>
              <a:rPr lang="it-IT" b="1" dirty="0" err="1" smtClean="0"/>
              <a:t>Paraverbale</a:t>
            </a:r>
            <a:r>
              <a:rPr lang="it-IT" dirty="0" smtClean="0"/>
              <a:t>: indica «il modo» in cui qualcosa viene detto; ci si riferisce cioè al tono, alla velocità, al timbro, al volume, ecc. della voce;</a:t>
            </a:r>
          </a:p>
          <a:p>
            <a:r>
              <a:rPr lang="it-IT" b="1" dirty="0" smtClean="0"/>
              <a:t>Non verbale</a:t>
            </a:r>
            <a:r>
              <a:rPr lang="it-IT" dirty="0" smtClean="0"/>
              <a:t>: tutto quello che si trasmette attraverso la propria postura, i propri movimenti, ma anche attraverso la posizione occupata nello spazio ( quale zona di un ambiente si occupa, quale distanza dall’interlocutore, ecc.) e gli aspetti estetici (il modo di vestire e di prendersi cura di sé)</a:t>
            </a:r>
            <a:endParaRPr lang="it-IT" dirty="0"/>
          </a:p>
        </p:txBody>
      </p:sp>
      <p:pic>
        <p:nvPicPr>
          <p:cNvPr id="4098" name="Picture 2" descr="Risultati immagini per la comunicazi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139" y="384286"/>
            <a:ext cx="3794629" cy="274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34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747490"/>
          </a:xfrm>
        </p:spPr>
        <p:txBody>
          <a:bodyPr>
            <a:normAutofit/>
          </a:bodyPr>
          <a:lstStyle/>
          <a:p>
            <a:r>
              <a:rPr lang="it-IT" sz="4000" dirty="0" smtClean="0"/>
              <a:t>Il sistema verbale</a:t>
            </a:r>
            <a:endParaRPr lang="it-IT" sz="4000" dirty="0"/>
          </a:p>
        </p:txBody>
      </p:sp>
      <p:sp>
        <p:nvSpPr>
          <p:cNvPr id="3" name="Segnaposto contenuto 2"/>
          <p:cNvSpPr>
            <a:spLocks noGrp="1"/>
          </p:cNvSpPr>
          <p:nvPr>
            <p:ph idx="1"/>
          </p:nvPr>
        </p:nvSpPr>
        <p:spPr>
          <a:xfrm>
            <a:off x="2592924" y="1744579"/>
            <a:ext cx="8911687" cy="4848726"/>
          </a:xfrm>
        </p:spPr>
        <p:txBody>
          <a:bodyPr>
            <a:normAutofit lnSpcReduction="10000"/>
          </a:bodyPr>
          <a:lstStyle/>
          <a:p>
            <a:pPr marL="0" indent="0">
              <a:buNone/>
            </a:pPr>
            <a:r>
              <a:rPr lang="it-IT" sz="2400" dirty="0" smtClean="0"/>
              <a:t>La comunicazione verbale, che caratterizza l’area linguistica, è composta da:</a:t>
            </a:r>
          </a:p>
          <a:p>
            <a:pPr marL="0" indent="0">
              <a:buNone/>
            </a:pPr>
            <a:endParaRPr lang="it-IT" sz="2400" dirty="0" smtClean="0"/>
          </a:p>
          <a:p>
            <a:r>
              <a:rPr lang="it-IT" sz="2400" b="1" u="sng" dirty="0" smtClean="0"/>
              <a:t>Produzione verbale</a:t>
            </a:r>
            <a:r>
              <a:rPr lang="it-IT" sz="2400" dirty="0" smtClean="0"/>
              <a:t>, definito anche </a:t>
            </a:r>
            <a:r>
              <a:rPr lang="it-IT" sz="2400" b="1" dirty="0" smtClean="0"/>
              <a:t>OUTPUT</a:t>
            </a:r>
            <a:r>
              <a:rPr lang="it-IT" sz="2400" dirty="0" smtClean="0"/>
              <a:t>, quindi messaggio che viene emesso da colui che invia le informazioni. Questa capacità ha sede </a:t>
            </a:r>
            <a:r>
              <a:rPr lang="it-IT" sz="2400" b="1" dirty="0" smtClean="0"/>
              <a:t>nell’area di </a:t>
            </a:r>
            <a:r>
              <a:rPr lang="it-IT" sz="2400" b="1" dirty="0" err="1" smtClean="0"/>
              <a:t>Broca</a:t>
            </a:r>
            <a:r>
              <a:rPr lang="it-IT" sz="2400" dirty="0" smtClean="0"/>
              <a:t> dell’encefalo;</a:t>
            </a:r>
          </a:p>
          <a:p>
            <a:endParaRPr lang="it-IT" sz="2400" dirty="0" smtClean="0"/>
          </a:p>
          <a:p>
            <a:r>
              <a:rPr lang="it-IT" sz="2400" b="1" u="sng" dirty="0" smtClean="0"/>
              <a:t>Ricezione</a:t>
            </a:r>
            <a:r>
              <a:rPr lang="it-IT" sz="2400" dirty="0" smtClean="0"/>
              <a:t>, definito anche </a:t>
            </a:r>
            <a:r>
              <a:rPr lang="it-IT" sz="2400" b="1" dirty="0" smtClean="0"/>
              <a:t>INPUT</a:t>
            </a:r>
            <a:r>
              <a:rPr lang="it-IT" sz="2400" dirty="0" smtClean="0"/>
              <a:t>, cioè il messaggio che arriva al destinatario e che da esso viene compreso. Questa capacità ha sede nell’ </a:t>
            </a:r>
            <a:r>
              <a:rPr lang="it-IT" sz="2400" b="1" dirty="0" smtClean="0"/>
              <a:t>area di </a:t>
            </a:r>
            <a:r>
              <a:rPr lang="it-IT" sz="2400" b="1" dirty="0" err="1" smtClean="0"/>
              <a:t>Wernicke</a:t>
            </a:r>
            <a:r>
              <a:rPr lang="it-IT" sz="2400" b="1" dirty="0" smtClean="0"/>
              <a:t> </a:t>
            </a:r>
            <a:r>
              <a:rPr lang="it-IT" sz="2400" dirty="0" smtClean="0"/>
              <a:t>dell’encefalo.</a:t>
            </a:r>
          </a:p>
          <a:p>
            <a:pPr marL="0" indent="0">
              <a:buNone/>
            </a:pPr>
            <a:endParaRPr lang="it-IT" sz="2400" dirty="0" smtClean="0"/>
          </a:p>
          <a:p>
            <a:pPr marL="0" indent="0">
              <a:buNone/>
            </a:pPr>
            <a:endParaRPr lang="it-IT" dirty="0"/>
          </a:p>
        </p:txBody>
      </p:sp>
    </p:spTree>
    <p:extLst>
      <p:ext uri="{BB962C8B-B14F-4D97-AF65-F5344CB8AC3E}">
        <p14:creationId xmlns:p14="http://schemas.microsoft.com/office/powerpoint/2010/main" val="272088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Organic</Template>
  <TotalTime>1760</TotalTime>
  <Words>5782</Words>
  <Application>Microsoft Office PowerPoint</Application>
  <PresentationFormat>Widescreen</PresentationFormat>
  <Paragraphs>404</Paragraphs>
  <Slides>73</Slides>
  <Notes>0</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73</vt:i4>
      </vt:variant>
    </vt:vector>
  </HeadingPairs>
  <TitlesOfParts>
    <vt:vector size="79" baseType="lpstr">
      <vt:lpstr>Arial</vt:lpstr>
      <vt:lpstr>Century Gothic</vt:lpstr>
      <vt:lpstr>Times New Roman</vt:lpstr>
      <vt:lpstr>Wingdings</vt:lpstr>
      <vt:lpstr>Wingdings 3</vt:lpstr>
      <vt:lpstr>Filo</vt:lpstr>
      <vt:lpstr>LABORATORIO CORSO DI SOSTEGNO G1-G2 a.a.2019/20</vt:lpstr>
      <vt:lpstr>Ricapitoliamo la lezione precedente!</vt:lpstr>
      <vt:lpstr> Il «medium sonoro»</vt:lpstr>
      <vt:lpstr>Modelli di riferimento nell’uso del  «medium sonoro» </vt:lpstr>
      <vt:lpstr>Fine della ricapitolazione!?</vt:lpstr>
      <vt:lpstr>Lezione 2 - La Comunicazione Aumentativa Alternativa (CAA) – termini e definizioni.  </vt:lpstr>
      <vt:lpstr>La Comunicazione</vt:lpstr>
      <vt:lpstr>I tre livelli della  comunicazione </vt:lpstr>
      <vt:lpstr>Il sistema verbale</vt:lpstr>
      <vt:lpstr>La comunicazione verbale</vt:lpstr>
      <vt:lpstr>Una Nuova definizione di comunicazione</vt:lpstr>
      <vt:lpstr>La comunicazione è un  fondamentale  diritto umano!</vt:lpstr>
      <vt:lpstr>Presentazione standard di PowerPoint</vt:lpstr>
      <vt:lpstr>La CAA</vt:lpstr>
      <vt:lpstr>Il termine CAA </vt:lpstr>
      <vt:lpstr>I 4 ruoli della CAA</vt:lpstr>
      <vt:lpstr>Breve storia della CAA a partire dai simboli Bliss      (il dimostrativo su www.mindexpress.it)  - Il Blissymbolics fu per molti anni il principale sistema grafico di comunicazione utilizzato nel mondo.  - Nel 1982, a Toronto, nasce la ISAAC (International Society for Augmentative and Alternative Communication), associazione tuttora vigente che lavora per migliorare la vita di bambini e adulti che utilizzano la CAA.  - Se inizialmente la CAA si rivolgeva principalmente a persone affette da disturbi motori e difficoltà nel linguaggio orale, ma con intatte capacità cognitive, ora si rivolge ad un ampio spettro di patologie con coinvolgimento anche, e soprattutto,degli aspetti cognitivi (cfr. Ritardo Mentale, Disturbi pervasivi dello Svilullo, Disturbi dello spettro autistico).</vt:lpstr>
      <vt:lpstr>Strumenti di CAA</vt:lpstr>
      <vt:lpstr>Classificazione della CAA</vt:lpstr>
      <vt:lpstr>Il sistema dei simboli CAA</vt:lpstr>
      <vt:lpstr>PECS – Approfondimento</vt:lpstr>
      <vt:lpstr>Le basi del PECS</vt:lpstr>
      <vt:lpstr>Le 6 fasi di insegnamento del sistema PECS</vt:lpstr>
      <vt:lpstr>Nella prima fase</vt:lpstr>
      <vt:lpstr>Sempre Nella prima fase: ruoli e mansioni</vt:lpstr>
      <vt:lpstr>Sintesi - Descrizione fase 1</vt:lpstr>
      <vt:lpstr>Nella seconda fase</vt:lpstr>
      <vt:lpstr>Nella terza fase</vt:lpstr>
      <vt:lpstr>Nella quarta fase</vt:lpstr>
      <vt:lpstr>Nella quinta fase</vt:lpstr>
      <vt:lpstr>Nella sesta ed ultima fase</vt:lpstr>
      <vt:lpstr>Conclusione sull’uso del sistema PECS</vt:lpstr>
      <vt:lpstr>Altri sistemi simbolici      (esercitazione)</vt:lpstr>
      <vt:lpstr>Presentazione standard di PowerPoint</vt:lpstr>
      <vt:lpstr>Presentazione standard di PowerPoint</vt:lpstr>
      <vt:lpstr>Presentazione standard di PowerPoint</vt:lpstr>
      <vt:lpstr>Presentazione standard di PowerPoint</vt:lpstr>
      <vt:lpstr>Presentazione standard di PowerPoint</vt:lpstr>
      <vt:lpstr>Libro su misura o IN-book                    Libri da                  acquistare o                 realizzare.     Libri modificati, basati sulla semplificazione e destrutturazione delle frasi, affinchè queste possano stare su un’unica stringa  comunicativa! Bene fare attenzione ai riquadri: per esempio il verde per i verbi, il giallo per gli aggettivi e così via…</vt:lpstr>
      <vt:lpstr>VIDEO</vt:lpstr>
      <vt:lpstr>Una riflessione…CAA e Autismo!        Con la CAA non devo (necessariamente) «comprendere» , posso (semplicemente) «riconoscere».</vt:lpstr>
      <vt:lpstr>Come vanno scelti i sistemi grafici?</vt:lpstr>
      <vt:lpstr>I software di gestione ci possono aiutare!</vt:lpstr>
      <vt:lpstr>I dispositivi per la CAA</vt:lpstr>
      <vt:lpstr>I dispositivi CAA senza tecnologia</vt:lpstr>
      <vt:lpstr>I dispositivi a bassa tecnologia per la CAA</vt:lpstr>
      <vt:lpstr>I dispositivi ad alta tecnologia</vt:lpstr>
      <vt:lpstr>I dispositivi ad alta tecnologia che hanno lo schermo dinamico</vt:lpstr>
      <vt:lpstr>Comunicatori simbolici</vt:lpstr>
      <vt:lpstr>Comunicatori alfabetici</vt:lpstr>
      <vt:lpstr>Comunicatori dinamici</vt:lpstr>
      <vt:lpstr>Software di comunicazione           (esercitazione)  - Let Me Talk (gratuito, usa il sistema Arasaac per creare stringhe comunicative)  - Clicker  - Symwriter  - Boardmaker  - Grid 3 </vt:lpstr>
      <vt:lpstr>Alcune raccomandazioni!</vt:lpstr>
      <vt:lpstr>La valutazione della CAA</vt:lpstr>
      <vt:lpstr>In generale… per meglio valutare…  </vt:lpstr>
      <vt:lpstr>Elementi che possono essere rilevanti per l’uso comunicativo di un sistema simbolico</vt:lpstr>
      <vt:lpstr>Trasparenza lessicale</vt:lpstr>
      <vt:lpstr>Coerenza linguistica</vt:lpstr>
      <vt:lpstr>Licenza d’uso</vt:lpstr>
      <vt:lpstr>Riferimenti</vt:lpstr>
      <vt:lpstr>Cenni finali su altre strategie per facilitare la comunicazione.  </vt:lpstr>
      <vt:lpstr>Strategie visive</vt:lpstr>
      <vt:lpstr>Le schede o agende visive</vt:lpstr>
      <vt:lpstr>Presentazione standard di PowerPoint</vt:lpstr>
      <vt:lpstr>Le mini-schede</vt:lpstr>
      <vt:lpstr>Presentazione standard di PowerPoint</vt:lpstr>
      <vt:lpstr>Sistemi a confronto: applicazione vs tradizionale sistema PECS</vt:lpstr>
      <vt:lpstr>I ponti visivi</vt:lpstr>
      <vt:lpstr>Il ponte visivo casa-scuola</vt:lpstr>
      <vt:lpstr>Gesti del linguaggio e del  corpo</vt:lpstr>
      <vt:lpstr>VIDEO</vt:lpstr>
      <vt:lpstr>Preparare i gruppi per le esercitazioni laboratoriali della Lezione n. 3</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chiara vitali</dc:creator>
  <cp:lastModifiedBy>chiara vitali</cp:lastModifiedBy>
  <cp:revision>126</cp:revision>
  <dcterms:created xsi:type="dcterms:W3CDTF">2019-08-01T10:11:03Z</dcterms:created>
  <dcterms:modified xsi:type="dcterms:W3CDTF">2019-08-06T21:44:19Z</dcterms:modified>
</cp:coreProperties>
</file>